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8" r:id="rId2"/>
    <p:sldId id="508" r:id="rId3"/>
    <p:sldId id="509" r:id="rId4"/>
    <p:sldId id="512" r:id="rId5"/>
    <p:sldId id="489" r:id="rId6"/>
    <p:sldId id="511" r:id="rId7"/>
    <p:sldId id="510" r:id="rId8"/>
    <p:sldId id="513" r:id="rId9"/>
    <p:sldId id="514" r:id="rId10"/>
    <p:sldId id="515" r:id="rId11"/>
    <p:sldId id="516" r:id="rId12"/>
    <p:sldId id="51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62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76F4-C690-47B4-8D87-02211C49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76B54-5CB7-4996-9E6C-BF6DA7B89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848B-B25D-4E58-8371-5D4BBEDF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228C-4E62-455D-BB38-420BFA18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A676-9A54-4343-B074-6E50ADA0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D6D1-5F74-4924-8C50-644FAFDD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FFA32-F09D-4DB6-BE08-D357C0642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9563-5574-47A1-A5F7-CCD70383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4A52-01AA-42B9-90AE-11D586EA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F422-E938-460F-B535-47834CA7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9602D-7BC2-4D74-BEDB-1CB05F72E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9F1D5-B8CB-4FA1-A522-0D83025B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CDE70-BB8D-4286-B7DE-0C5D392F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A5C6-166E-4B96-AE92-ABBB5359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721FF-E15B-4BEA-B171-CB8946E4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01-91BC-4793-A0BA-E1F7651E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1A4-06DD-4291-B231-1BB9F67E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E22E-A154-4602-A51E-3256D2E4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05C1-EAB1-4290-930B-C608BCAB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3D57-4B53-42B5-86B9-33E5DAA1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94A2-1850-427F-B47A-8F2437D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ABA2-6E20-47AF-ABFF-4B7A8108A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51BD-CF75-4FB3-B5A5-0A5F899C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4E7D-2C70-4EA0-B4D1-1E91B2FA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3F0A-55E1-4A9D-A1EF-2530E5C8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5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671A-47CC-4E60-9982-C558EC11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6576-A4F7-49D7-8473-70C5C5081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7A496-9C50-49AD-BF48-57F11F0BD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5CD71-66A1-47B4-BBA2-D9E69C5B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5A43-588D-4E79-A670-18ADCE9D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694A-B630-4E57-9776-1DE6D1E2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8D65-9A62-440B-BECE-249B3AAB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3EA1-C75F-4AF8-AA23-A5052A09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77877-BA74-4D1A-B759-524C165B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D5C9E-82D0-41A2-918C-B5692EC0A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F0EC0-E0BD-463F-B5F2-7C700110C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FAED1-6347-4AE3-8AEF-2CA7AEF4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28DFD-1E78-499B-AEF7-26711CA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BA06E-4FFB-45FE-907D-090FC87C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EEC3-5BA8-4BA4-BEA6-939F73C0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65BF8-DA9F-4C83-B183-B635EDC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3F666-FC69-44AC-A832-4EE84CA2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375B4-D935-4EDD-80B2-F38FD70B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4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173F7-D717-43DE-94ED-F6836619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EC47E-2D14-4C9F-9013-8511E821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FE95-9695-4F68-A183-4D04DEEE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EB55-C0A0-4198-8216-36DA0E48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2AD7-9C21-405C-B511-BCF3A191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6B3DD-2D71-48A7-B944-33334F3C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EAA2A-290B-4B70-8335-A7A6D6AC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A7185-BA55-4268-90F4-7B0A0437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34986-D858-40EC-9DD0-FBE9B0AB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81E5-0961-4D6B-B3AE-FCCB5AED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8E172-BB5A-4DE5-9D25-113A7D663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16BE-601E-45EE-9908-0B05D669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ECD9B-CD8C-408B-8B7A-F0D41537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0E182-9484-47BE-AA87-9062D9D8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40F16-7783-45A1-9D10-486A19A0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CF658-4380-4103-B512-66E303AF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FC044-F03C-4515-B46E-73C9A56B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D8E85-8BAA-454D-BD86-277BA8B1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66E9-FFCC-4B83-8F1F-43649AB9B12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E4DD-BEEC-456B-9566-062A43FCB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409F-D4A9-4FF8-8E5B-AAE03077E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ancancan.wikispaces.com/Paroi+cellulaire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erkeleyearth.org/" TargetMode="External"/><Relationship Id="rId2" Type="http://schemas.openxmlformats.org/officeDocument/2006/relationships/hyperlink" Target="https://www.ncdc.noaa.gov/cag/global/time-se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.worldbank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4">
            <a:extLst>
              <a:ext uri="{FF2B5EF4-FFF2-40B4-BE49-F238E27FC236}">
                <a16:creationId xmlns:a16="http://schemas.microsoft.com/office/drawing/2014/main" id="{7753D425-4546-48DE-8A30-82BFD1E36D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6716" y="1152605"/>
            <a:ext cx="10665439" cy="26125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7200" dirty="0">
                <a:ea typeface="ＭＳ Ｐゴシック" panose="020B0600070205080204" pitchFamily="34" charset="-128"/>
              </a:rPr>
              <a:t>Degrees of Climate Change</a:t>
            </a:r>
            <a:br>
              <a:rPr lang="en-US" altLang="en-US" sz="7200" dirty="0">
                <a:ea typeface="ＭＳ Ｐゴシック" panose="020B0600070205080204" pitchFamily="34" charset="-128"/>
              </a:rPr>
            </a:br>
            <a:r>
              <a:rPr lang="en-US" altLang="en-US" sz="7200" dirty="0">
                <a:ea typeface="ＭＳ Ｐゴシック" panose="020B0600070205080204" pitchFamily="34" charset="-128"/>
              </a:rPr>
              <a:t>Project 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36573-7506-4503-8290-CE58D07F0424}"/>
              </a:ext>
            </a:extLst>
          </p:cNvPr>
          <p:cNvSpPr txBox="1"/>
          <p:nvPr/>
        </p:nvSpPr>
        <p:spPr>
          <a:xfrm>
            <a:off x="906716" y="4564316"/>
            <a:ext cx="9213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 June 2018</a:t>
            </a:r>
          </a:p>
          <a:p>
            <a:endParaRPr lang="en-US" sz="2800" dirty="0"/>
          </a:p>
          <a:p>
            <a:r>
              <a:rPr lang="en-US" sz="2800" dirty="0"/>
              <a:t>Todd Schultz, Rahul </a:t>
            </a:r>
            <a:r>
              <a:rPr lang="en-US" sz="2800" dirty="0" err="1"/>
              <a:t>Birmiwal</a:t>
            </a:r>
            <a:r>
              <a:rPr lang="en-US" sz="2800" dirty="0"/>
              <a:t>, Abhishek Anand</a:t>
            </a:r>
          </a:p>
        </p:txBody>
      </p:sp>
      <p:pic>
        <p:nvPicPr>
          <p:cNvPr id="10" name="Graphic 9" descr="Plant">
            <a:extLst>
              <a:ext uri="{FF2B5EF4-FFF2-40B4-BE49-F238E27FC236}">
                <a16:creationId xmlns:a16="http://schemas.microsoft.com/office/drawing/2014/main" id="{CAB2D419-677D-4319-B7DD-EFC804BF2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896" y="2843092"/>
            <a:ext cx="1440757" cy="1440757"/>
          </a:xfrm>
          <a:prstGeom prst="rect">
            <a:avLst/>
          </a:prstGeom>
        </p:spPr>
      </p:pic>
      <p:pic>
        <p:nvPicPr>
          <p:cNvPr id="12" name="Graphic 11" descr="Earth Globe Americas">
            <a:extLst>
              <a:ext uri="{FF2B5EF4-FFF2-40B4-BE49-F238E27FC236}">
                <a16:creationId xmlns:a16="http://schemas.microsoft.com/office/drawing/2014/main" id="{F64A2D7C-A43C-47C0-8D9E-C1EE8932C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8102" y="3765176"/>
            <a:ext cx="2706432" cy="270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4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5D41-B6AF-4367-B562-B59F5697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4A49-BD3C-4854-BCFC-DD80AB7E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5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3C7C-8E47-4150-8887-F518DD53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09DF-9BB6-4DB4-BDB4-9470B46E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F7EE-D02A-4A16-8255-EBDE7134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78325-9D76-4F03-AAFF-62B933CF3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data sources</a:t>
            </a:r>
          </a:p>
          <a:p>
            <a:pPr lvl="1"/>
            <a:r>
              <a:rPr lang="en-US" dirty="0"/>
              <a:t>Increase geopolitical diversity of data source origins</a:t>
            </a:r>
          </a:p>
          <a:p>
            <a:pPr lvl="1"/>
            <a:r>
              <a:rPr lang="en-US" dirty="0"/>
              <a:t>Add potential causal data sources</a:t>
            </a:r>
          </a:p>
          <a:p>
            <a:pPr lvl="2"/>
            <a:r>
              <a:rPr lang="en-US" dirty="0"/>
              <a:t>CO2 emissions</a:t>
            </a:r>
          </a:p>
          <a:p>
            <a:pPr lvl="2"/>
            <a:r>
              <a:rPr lang="en-US" dirty="0"/>
              <a:t>Solar activity</a:t>
            </a:r>
          </a:p>
          <a:p>
            <a:r>
              <a:rPr lang="en-US" dirty="0"/>
              <a:t>Improve data handling and </a:t>
            </a:r>
            <a:r>
              <a:rPr lang="en-US" dirty="0" err="1"/>
              <a:t>visiualizatons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0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045B21-7899-4B3D-A2DC-43952A63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4D242-7D62-4C88-86AB-EE6C11AA0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User persona/Research Questions</a:t>
            </a:r>
          </a:p>
          <a:p>
            <a:r>
              <a:rPr lang="en-US" dirty="0"/>
              <a:t>Data Sources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Project Structure. Show the structure of your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</a:p>
          <a:p>
            <a:r>
              <a:rPr lang="en-US" dirty="0"/>
              <a:t>Lessons learned and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2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6125-062B-484B-9CAD-ED6393D9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E8C6F-0FE6-4961-A911-1DF14A3A9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Climate change, fundamentally, is defined by </a:t>
            </a:r>
          </a:p>
          <a:p>
            <a:pPr lvl="1"/>
            <a:r>
              <a:rPr lang="en-US" dirty="0"/>
              <a:t>Historical changes in statistical properties of a climate system(s)</a:t>
            </a:r>
          </a:p>
          <a:p>
            <a:pPr lvl="1"/>
            <a:r>
              <a:rPr lang="en-US" dirty="0"/>
              <a:t>Often measured by sample mean/sample variance (spread) of historical global temperatures</a:t>
            </a:r>
          </a:p>
          <a:p>
            <a:pPr lvl="1"/>
            <a:r>
              <a:rPr lang="en-US" dirty="0"/>
              <a:t>Does climate change equal global warming and what caused it? </a:t>
            </a:r>
          </a:p>
          <a:p>
            <a:r>
              <a:rPr lang="en-US" dirty="0"/>
              <a:t>Ramifications reach to the ability of planet to support life</a:t>
            </a:r>
          </a:p>
          <a:p>
            <a:r>
              <a:rPr lang="en-US" dirty="0"/>
              <a:t>Corrections cost enormous sums of money</a:t>
            </a:r>
          </a:p>
          <a:p>
            <a:r>
              <a:rPr lang="en-US" dirty="0"/>
              <a:t>Corrections threaten entire industries and nations</a:t>
            </a:r>
          </a:p>
          <a:p>
            <a:r>
              <a:rPr lang="en-US" dirty="0"/>
              <a:t>What’s the true in the data?</a:t>
            </a:r>
          </a:p>
          <a:p>
            <a:pPr lvl="1"/>
            <a:r>
              <a:rPr lang="en-US" dirty="0"/>
              <a:t>Factbook database, such as the World Bank, is "centrist"; perhaps that from </a:t>
            </a:r>
          </a:p>
          <a:p>
            <a:pPr lvl="1"/>
            <a:r>
              <a:rPr lang="en-US" dirty="0"/>
              <a:t>NOAA (National Oceanic and Atmospheric Administration), or Berkeley Earth given their sources of funding as bastions of progressive change, are biased towards data evincing global warming</a:t>
            </a:r>
          </a:p>
          <a:p>
            <a:pPr lvl="1"/>
            <a:r>
              <a:rPr lang="en-US" dirty="0"/>
              <a:t>China, Russia, the Middle East, whose economies wholly depend on the prolonged sustenance of oil, tend towards conservative climate estimates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0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C5D8-317D-48C0-8CC1-53998462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7E7C-23FC-474E-B2E2-9D234DBCC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who watches the watchers?</a:t>
            </a:r>
          </a:p>
        </p:txBody>
      </p:sp>
    </p:spTree>
    <p:extLst>
      <p:ext uri="{BB962C8B-B14F-4D97-AF65-F5344CB8AC3E}">
        <p14:creationId xmlns:p14="http://schemas.microsoft.com/office/powerpoint/2010/main" val="315230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A937-B488-4D1F-9E2A-2F1C0BB7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Sally the Scientist, Activist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08F2-3F96-4262-94D2-3303B284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about climate change</a:t>
            </a:r>
          </a:p>
          <a:p>
            <a:r>
              <a:rPr lang="en-US" dirty="0"/>
              <a:t>Professional scientist, engineer, or mathematician</a:t>
            </a:r>
          </a:p>
          <a:p>
            <a:r>
              <a:rPr lang="en-US" dirty="0"/>
              <a:t>Self exploration</a:t>
            </a:r>
          </a:p>
          <a:p>
            <a:r>
              <a:rPr lang="en-US" dirty="0"/>
              <a:t>Novice with computer languages</a:t>
            </a:r>
          </a:p>
          <a:p>
            <a:r>
              <a:rPr lang="en-US" dirty="0"/>
              <a:t>Novice with web service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304AB-6B95-46F3-B4B3-F854E3240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28957" y="2293924"/>
            <a:ext cx="29718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1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A3F0-5D99-4AEC-8918-7B11EA6A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2502-087E-443A-AD75-DEE5D12C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average global temperature from a certain agency?</a:t>
            </a:r>
          </a:p>
          <a:p>
            <a:r>
              <a:rPr lang="en-US" dirty="0"/>
              <a:t>How does the estimates from various agencies compare?</a:t>
            </a:r>
          </a:p>
          <a:p>
            <a:r>
              <a:rPr lang="en-US" dirty="0"/>
              <a:t>How do I add another agency’s estimate?</a:t>
            </a:r>
          </a:p>
          <a:p>
            <a:r>
              <a:rPr lang="en-US" dirty="0"/>
              <a:t>What other quantities correlate to the average global temperature?</a:t>
            </a:r>
          </a:p>
        </p:txBody>
      </p:sp>
    </p:spTree>
    <p:extLst>
      <p:ext uri="{BB962C8B-B14F-4D97-AF65-F5344CB8AC3E}">
        <p14:creationId xmlns:p14="http://schemas.microsoft.com/office/powerpoint/2010/main" val="219742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14B4-3373-424B-9EFA-F563EA97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C1F0-E478-41FF-B1C0-C03EEF34C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NOAA (</a:t>
            </a:r>
            <a:r>
              <a:rPr lang="en-US" u="sng" dirty="0">
                <a:hlinkClick r:id="rId2"/>
              </a:rPr>
              <a:t>https://www.ncdc.noaa.gov/cag/global/time-series</a:t>
            </a:r>
            <a:r>
              <a:rPr lang="en-US" dirty="0"/>
              <a:t>)</a:t>
            </a:r>
          </a:p>
          <a:p>
            <a:r>
              <a:rPr lang="en-US" dirty="0"/>
              <a:t>Berkeley Earth (</a:t>
            </a:r>
            <a:r>
              <a:rPr lang="en-US" u="sng" dirty="0">
                <a:hlinkClick r:id="rId3"/>
              </a:rPr>
              <a:t>http://berkeleyearth.org</a:t>
            </a:r>
            <a:r>
              <a:rPr lang="en-US" dirty="0"/>
              <a:t>)</a:t>
            </a:r>
          </a:p>
          <a:p>
            <a:r>
              <a:rPr lang="en-US" dirty="0"/>
              <a:t>The World Bank (</a:t>
            </a:r>
            <a:r>
              <a:rPr lang="en-US" u="sng" dirty="0">
                <a:hlinkClick r:id="rId4"/>
              </a:rPr>
              <a:t>http://data.worldbank.org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985A-7E21-4E5B-9343-2D0C19F6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765BA5-22FA-4A7C-876F-9B7480CB2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26" y="1160289"/>
            <a:ext cx="7596948" cy="569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9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2370-3732-4889-8933-E10AF470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29BE5-33ED-407C-AAD5-FF5867559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5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3214</TotalTime>
  <Words>334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Office Theme</vt:lpstr>
      <vt:lpstr>Degrees of Climate Change Project Summary</vt:lpstr>
      <vt:lpstr>Outline</vt:lpstr>
      <vt:lpstr>Background</vt:lpstr>
      <vt:lpstr>Background</vt:lpstr>
      <vt:lpstr>Sally the Scientist, Activist</vt:lpstr>
      <vt:lpstr>Research Questions</vt:lpstr>
      <vt:lpstr>Data Sources</vt:lpstr>
      <vt:lpstr>Demo</vt:lpstr>
      <vt:lpstr>Design</vt:lpstr>
      <vt:lpstr>Project Structure</vt:lpstr>
      <vt:lpstr>Lessons Learned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Review</dc:title>
  <dc:creator>Todd Schultz</dc:creator>
  <cp:lastModifiedBy>Todd Schultz</cp:lastModifiedBy>
  <cp:revision>47</cp:revision>
  <dcterms:created xsi:type="dcterms:W3CDTF">2018-05-02T01:11:51Z</dcterms:created>
  <dcterms:modified xsi:type="dcterms:W3CDTF">2018-05-27T06:05:48Z</dcterms:modified>
</cp:coreProperties>
</file>