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7" r:id="rId5"/>
    <p:sldId id="498" r:id="rId6"/>
    <p:sldId id="499" r:id="rId7"/>
    <p:sldId id="501" r:id="rId8"/>
    <p:sldId id="503" r:id="rId9"/>
    <p:sldId id="504" r:id="rId10"/>
    <p:sldId id="500" r:id="rId11"/>
    <p:sldId id="505" r:id="rId12"/>
    <p:sldId id="494" r:id="rId13"/>
    <p:sldId id="493" r:id="rId14"/>
    <p:sldId id="495" r:id="rId15"/>
    <p:sldId id="492" r:id="rId16"/>
    <p:sldId id="496" r:id="rId17"/>
    <p:sldId id="507" r:id="rId18"/>
    <p:sldId id="5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cdc.noaa.gov/cag/global/time-series/globe/land_ocean/1/12/1880-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ationmaster.com/country-info/stats/Cost-of-living/Average-monthly-disposable-salary/After-t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62B6-8BB8-4FE2-A1A8-E203F08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BeautifulSoup</a:t>
            </a:r>
            <a:r>
              <a:rPr lang="en-US" dirty="0">
                <a:cs typeface="Calibri Light"/>
              </a:rPr>
              <a:t> + Requests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963-6DFE-4282-9FC4-34A112F6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653097"/>
            <a:ext cx="4937185" cy="371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Way to circumvent: </a:t>
            </a:r>
          </a:p>
          <a:p>
            <a:pPr lvl="1"/>
            <a:r>
              <a:rPr lang="en-US" sz="2000" i="1" dirty="0" err="1">
                <a:latin typeface="Courier New"/>
                <a:cs typeface="Courier New"/>
              </a:rPr>
              <a:t>BeautifulSoup</a:t>
            </a:r>
            <a:r>
              <a:rPr lang="en-US" sz="2000" i="1" dirty="0">
                <a:latin typeface="Courier New"/>
                <a:cs typeface="Courier New"/>
              </a:rPr>
              <a:t> + Requests </a:t>
            </a:r>
          </a:p>
          <a:p>
            <a:r>
              <a:rPr lang="en-US" sz="2000" dirty="0">
                <a:latin typeface="Calibri"/>
                <a:cs typeface="Calibri"/>
              </a:rPr>
              <a:t>A happy medium between direct web-scraping tools and the ease and simplicity of 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Can easily interface with 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r>
              <a:rPr lang="en-US" sz="2000" dirty="0">
                <a:latin typeface="Calibri"/>
                <a:cs typeface="Calibri"/>
              </a:rPr>
              <a:t> functions</a:t>
            </a:r>
            <a:endParaRPr lang="en-US" sz="2000" dirty="0"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894D3-3164-403C-A17A-71499964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4" y="1571775"/>
            <a:ext cx="6912633" cy="4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0A8-F4A3-4B27-AF9B-683371A9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example workflow...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6637-D705-43A0-B34B-8FF23FC1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>
                <a:cs typeface="Calibri"/>
              </a:rPr>
              <a:t>Requests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Interface with web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cs typeface="Calibri"/>
              </a:rPr>
              <a:t>Beautiful Soup </a:t>
            </a:r>
          </a:p>
          <a:p>
            <a:pPr lvl="1"/>
            <a:r>
              <a:rPr lang="en-US" dirty="0">
                <a:cs typeface="Calibri"/>
              </a:rPr>
              <a:t>Parse web page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738B7D-1574-4285-9C47-7D02AD88EF95}"/>
              </a:ext>
            </a:extLst>
          </p:cNvPr>
          <p:cNvCxnSpPr/>
          <p:nvPr/>
        </p:nvCxnSpPr>
        <p:spPr>
          <a:xfrm>
            <a:off x="4229817" y="2490158"/>
            <a:ext cx="2524664" cy="1086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634FF-6627-4819-92AC-91195D17F09F}"/>
              </a:ext>
            </a:extLst>
          </p:cNvPr>
          <p:cNvCxnSpPr>
            <a:cxnSpLocks/>
          </p:cNvCxnSpPr>
          <p:nvPr/>
        </p:nvCxnSpPr>
        <p:spPr>
          <a:xfrm flipV="1">
            <a:off x="4129176" y="3821500"/>
            <a:ext cx="2682814" cy="12709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647E89-9319-4BD3-BEC5-B86CF275FF0C}"/>
              </a:ext>
            </a:extLst>
          </p:cNvPr>
          <p:cNvSpPr txBox="1"/>
          <p:nvPr/>
        </p:nvSpPr>
        <p:spPr>
          <a:xfrm>
            <a:off x="7059283" y="3358551"/>
            <a:ext cx="181154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 dirty="0">
                <a:cs typeface="Arial"/>
              </a:rPr>
              <a:t>Pandas  ​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02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414143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58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859-4345-4FA3-950E-121451D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D6162A3-7152-4302-A40B-32A9B1ED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778648"/>
            <a:ext cx="7414985" cy="439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7F514-6688-4C77-A6F7-4A6208A5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8"/>
          <a:stretch/>
        </p:blipFill>
        <p:spPr>
          <a:xfrm>
            <a:off x="6409106" y="2248852"/>
            <a:ext cx="5337113" cy="42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FA1EA-10A1-4A02-9BAE-EEBA7D49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7" y="1475389"/>
            <a:ext cx="101727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05260-7143-4F16-A396-7A6131CE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92" y="2632787"/>
            <a:ext cx="6010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 (bs4)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  <a:r>
              <a:rPr lang="en-US" dirty="0">
                <a:cs typeface="Calibri"/>
              </a:rPr>
              <a:t> (bs4)</a:t>
            </a:r>
          </a:p>
          <a:p>
            <a:pPr lvl="1"/>
            <a:r>
              <a:rPr lang="en-US" dirty="0"/>
              <a:t>Simple and elegant; allows for granular control of web-parsing 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latin typeface="Lucida Console"/>
                <a:cs typeface="Calibri"/>
              </a:rPr>
              <a:t>Find('tag', name='blah' ) function 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Can navigate up, down and within a level of HTML tree easily</a:t>
            </a:r>
          </a:p>
          <a:p>
            <a:pPr lvl="2"/>
            <a:r>
              <a:rPr lang="en-US" dirty="0" err="1">
                <a:latin typeface="Lucida Console"/>
                <a:cs typeface="Calibri"/>
              </a:rPr>
              <a:t>Find_parent</a:t>
            </a:r>
            <a:r>
              <a:rPr lang="en-US" dirty="0">
                <a:latin typeface="Lucida Console"/>
                <a:cs typeface="Calibri"/>
              </a:rPr>
              <a:t>()</a:t>
            </a:r>
            <a:endParaRPr lang="en-US" dirty="0">
              <a:latin typeface="Calibri"/>
              <a:cs typeface="Calibri"/>
            </a:endParaRPr>
          </a:p>
          <a:p>
            <a:pPr lvl="2"/>
            <a:r>
              <a:rPr lang="en-US" dirty="0" err="1">
                <a:latin typeface="Lucida Console"/>
              </a:rPr>
              <a:t>Find_next_sibling</a:t>
            </a:r>
            <a:r>
              <a:rPr lang="en-US" dirty="0">
                <a:latin typeface="Lucida Console"/>
              </a:rPr>
              <a:t>()</a:t>
            </a:r>
          </a:p>
          <a:p>
            <a:pPr lvl="2"/>
            <a:endParaRPr lang="en-US" dirty="0">
              <a:latin typeface="Lucida Console"/>
            </a:endParaRP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more complex web</a:t>
            </a:r>
            <a:r>
              <a:rPr lang="en-US" dirty="0">
                <a:cs typeface="Calibri"/>
              </a:rPr>
              <a:t> pages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soup = </a:t>
            </a:r>
            <a:r>
              <a:rPr lang="en-US" sz="2000" dirty="0" err="1">
                <a:latin typeface="Lucida Console" panose="020B0609040504020204" pitchFamily="49" charset="0"/>
              </a:rPr>
              <a:t>BeautifulSoup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requests.get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url</a:t>
            </a:r>
            <a:r>
              <a:rPr lang="en-US" sz="2000" dirty="0">
                <a:latin typeface="Lucida Console" panose="020B0609040504020204" pitchFamily="49" charset="0"/>
              </a:rPr>
              <a:t>).content, parser='</a:t>
            </a:r>
            <a:r>
              <a:rPr lang="en-US" sz="2000" dirty="0" err="1">
                <a:latin typeface="Lucida Console" panose="020B0609040504020204" pitchFamily="49" charset="0"/>
              </a:rPr>
              <a:t>lxml</a:t>
            </a:r>
            <a:r>
              <a:rPr lang="en-US" sz="2000" dirty="0">
                <a:latin typeface="Lucida Console" panose="020B0609040504020204" pitchFamily="49" charset="0"/>
              </a:rPr>
              <a:t>' or '</a:t>
            </a:r>
            <a:r>
              <a:rPr lang="en-US" sz="2000" dirty="0" err="1">
                <a:latin typeface="Lucida Console" panose="020B0609040504020204" pitchFamily="49" charset="0"/>
              </a:rPr>
              <a:t>lxml</a:t>
            </a:r>
            <a:r>
              <a:rPr lang="en-US" sz="2000" dirty="0">
                <a:latin typeface="Lucida Console" panose="020B060904050402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7900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A3F-2CC6-4309-AAA1-01BE4E4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0B3F-8BB3-41B7-BBEE-6740CF97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pandas.read_csv</a:t>
            </a:r>
            <a:r>
              <a:rPr lang="en-US" dirty="0"/>
              <a:t> or </a:t>
            </a:r>
            <a:r>
              <a:rPr lang="en-US" dirty="0" err="1"/>
              <a:t>pandas.read_html</a:t>
            </a:r>
            <a:r>
              <a:rPr lang="en-US" dirty="0"/>
              <a:t> if applicable</a:t>
            </a:r>
          </a:p>
          <a:p>
            <a:r>
              <a:rPr lang="en-US" dirty="0"/>
              <a:t>Use requests + Beautiful Soup if needed</a:t>
            </a:r>
          </a:p>
          <a:p>
            <a:endParaRPr lang="en-US" dirty="0"/>
          </a:p>
          <a:p>
            <a:r>
              <a:rPr lang="en-US" dirty="0"/>
              <a:t>Other options were considers </a:t>
            </a:r>
          </a:p>
          <a:p>
            <a:pPr lvl="1"/>
            <a:r>
              <a:rPr lang="en-US" dirty="0"/>
              <a:t>Significantly more complex</a:t>
            </a:r>
          </a:p>
          <a:p>
            <a:pPr lvl="1"/>
            <a:r>
              <a:rPr lang="en-US" dirty="0"/>
              <a:t>Designed for client or </a:t>
            </a:r>
            <a:r>
              <a:rPr lang="en-US"/>
              <a:t>server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64D-7847-4C13-BAD8-0600EB9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3650-9C85-4441-B653-85FA72A9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webpage </a:t>
            </a:r>
            <a:r>
              <a:rPr lang="en-US" dirty="0" err="1">
                <a:cs typeface="Calibri"/>
              </a:rPr>
              <a:t>alread</a:t>
            </a:r>
            <a:r>
              <a:rPr lang="en-US" dirty="0">
                <a:cs typeface="Calibri"/>
              </a:rPr>
              <a:t> in 'table' format...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http://www.nationmaster.com/country-info/stats/Cost-of-living/Average-monthly-disposable-salary/After-tax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4D745C-929F-454A-AD00-B2CD7ECF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0" y="3228662"/>
            <a:ext cx="7085162" cy="31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5C5-7FDF-4295-80A7-9E5741B6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A1D3-AF5C-402B-8900-B354B090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&gt;&gt;&gt; df = </a:t>
            </a:r>
            <a:r>
              <a:rPr lang="en-US" b="1" dirty="0" err="1">
                <a:latin typeface="Courier New"/>
                <a:cs typeface="Courier New"/>
              </a:rPr>
              <a:t>Pandas.read_html</a:t>
            </a:r>
            <a:r>
              <a:rPr lang="en-US" b="1" dirty="0">
                <a:latin typeface="Courier New"/>
                <a:cs typeface="Courier New"/>
              </a:rPr>
              <a:t>('</a:t>
            </a:r>
            <a:r>
              <a:rPr lang="en-US" b="1" dirty="0" err="1">
                <a:latin typeface="Courier New"/>
                <a:cs typeface="Courier New"/>
              </a:rPr>
              <a:t>url</a:t>
            </a:r>
            <a:r>
              <a:rPr lang="en-US" b="1" dirty="0">
                <a:latin typeface="Courier New"/>
                <a:cs typeface="Courier New"/>
              </a:rPr>
              <a:t>')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FA7CC-46A2-46EC-A959-1817A87B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81546"/>
            <a:ext cx="9658709" cy="280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E0B8D-6B0C-4FFB-8F30-0B56354AD751}"/>
              </a:ext>
            </a:extLst>
          </p:cNvPr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087E-A582-4C68-93BA-7376DC9836E3}"/>
              </a:ext>
            </a:extLst>
          </p:cNvPr>
          <p:cNvSpPr txBox="1"/>
          <p:nvPr/>
        </p:nvSpPr>
        <p:spPr>
          <a:xfrm>
            <a:off x="1101305" y="5651739"/>
            <a:ext cx="965870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Nice!! </a:t>
            </a:r>
            <a:r>
              <a:rPr lang="en-US" sz="2000" dirty="0">
                <a:latin typeface="Courier New"/>
                <a:cs typeface="Courier New"/>
              </a:rPr>
              <a:t>Pandas </a:t>
            </a:r>
            <a:r>
              <a:rPr lang="en-US" sz="2000" dirty="0" err="1">
                <a:latin typeface="Courier New"/>
                <a:cs typeface="Courier New"/>
              </a:rPr>
              <a:t>read_html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400" dirty="0">
                <a:cs typeface="Calibri"/>
              </a:rPr>
              <a:t>was 'smart'...we immediately got into a </a:t>
            </a:r>
            <a:r>
              <a:rPr lang="en-US" sz="2400" dirty="0" err="1">
                <a:cs typeface="Calibri"/>
              </a:rPr>
              <a:t>dataframe</a:t>
            </a:r>
            <a:r>
              <a:rPr lang="en-US" sz="2400" dirty="0">
                <a:cs typeface="Calibri"/>
              </a:rPr>
              <a:t> form. 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87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82C-C8C5-477C-A085-CA7CF7B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C4ED-735F-4EC3-A3A5-09CF39D6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Former scenario easy, tabular data at the forefront</a:t>
            </a:r>
          </a:p>
          <a:p>
            <a:r>
              <a:rPr lang="en-US" dirty="0">
                <a:cs typeface="Calibri"/>
              </a:rPr>
              <a:t>But...</a:t>
            </a:r>
          </a:p>
          <a:p>
            <a:pPr lvl="1"/>
            <a:r>
              <a:rPr lang="en-US" dirty="0">
                <a:cs typeface="Calibri"/>
              </a:rPr>
              <a:t>What if tabular data </a:t>
            </a:r>
            <a:r>
              <a:rPr lang="en-US" i="1" dirty="0">
                <a:cs typeface="Calibri"/>
              </a:rPr>
              <a:t>nested</a:t>
            </a:r>
            <a:r>
              <a:rPr lang="en-US" dirty="0">
                <a:cs typeface="Calibri"/>
              </a:rPr>
              <a:t> deep inside an HTML webpage's DOM structure?</a:t>
            </a:r>
          </a:p>
          <a:p>
            <a:pPr lvl="1"/>
            <a:r>
              <a:rPr lang="en-US" dirty="0">
                <a:cs typeface="Calibri"/>
              </a:rPr>
              <a:t>Pandas no longer so useful...</a:t>
            </a:r>
          </a:p>
          <a:p>
            <a:r>
              <a:rPr lang="en-US" dirty="0" err="1">
                <a:latin typeface="Courier New"/>
                <a:cs typeface="Courier New"/>
              </a:rPr>
              <a:t>Pd.read_html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')</a:t>
            </a:r>
            <a:r>
              <a:rPr lang="en-US" dirty="0">
                <a:latin typeface="Calibri"/>
                <a:cs typeface="Calibri"/>
              </a:rPr>
              <a:t> is no longer so smart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Therefore, need more </a:t>
            </a:r>
            <a:r>
              <a:rPr lang="en-US" i="1" dirty="0">
                <a:cs typeface="Calibri"/>
              </a:rPr>
              <a:t>granular</a:t>
            </a:r>
            <a:r>
              <a:rPr lang="en-US" dirty="0">
                <a:cs typeface="Calibri"/>
              </a:rPr>
              <a:t> web-scraping methods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0D2234-0252-4141-BBD7-A6E7A94B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472" y="3322553"/>
            <a:ext cx="2124974" cy="22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FA7C0-EE1C-4EDF-BDDF-35AB981339F1}"/>
              </a:ext>
            </a:extLst>
          </p:cNvPr>
          <p:cNvSpPr/>
          <p:nvPr/>
        </p:nvSpPr>
        <p:spPr>
          <a:xfrm>
            <a:off x="7464723" y="1972573"/>
            <a:ext cx="4048663" cy="460938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CFE10-5D5B-419B-99B8-F644907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7" y="2557657"/>
            <a:ext cx="10133161" cy="35686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29160-9D6F-489A-810A-53D886C0B2DD}"/>
              </a:ext>
            </a:extLst>
          </p:cNvPr>
          <p:cNvSpPr/>
          <p:nvPr/>
        </p:nvSpPr>
        <p:spPr>
          <a:xfrm>
            <a:off x="4787286" y="3840853"/>
            <a:ext cx="2286747" cy="9878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7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AEBE7-6977-43B1-8754-142F1E3832E6}"/>
              </a:ext>
            </a:extLst>
          </p:cNvPr>
          <p:cNvSpPr txBox="1"/>
          <p:nvPr/>
        </p:nvSpPr>
        <p:spPr>
          <a:xfrm rot="-1560000">
            <a:off x="5728596" y="3799065"/>
            <a:ext cx="581995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Bunch of gibberish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; doesn't contain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market movers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we had wanted</a:t>
            </a:r>
          </a:p>
        </p:txBody>
      </p:sp>
    </p:spTree>
    <p:extLst>
      <p:ext uri="{BB962C8B-B14F-4D97-AF65-F5344CB8AC3E}">
        <p14:creationId xmlns:p14="http://schemas.microsoft.com/office/powerpoint/2010/main" val="12089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460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Degrees of Climate Change Technology Review</vt:lpstr>
      <vt:lpstr>Sally the Scientist, Activist</vt:lpstr>
      <vt:lpstr>Web service technologies</vt:lpstr>
      <vt:lpstr>Web-Technology: Scraping 'Easy' Example </vt:lpstr>
      <vt:lpstr>Web-Technology: Scraping 'Easy' Example </vt:lpstr>
      <vt:lpstr>Web-Technology: Scraping 'Hard' Example</vt:lpstr>
      <vt:lpstr>Web-Technology: Scraping 'Hard' Example</vt:lpstr>
      <vt:lpstr>Web-Technology: Scraping 'Hard' Example</vt:lpstr>
      <vt:lpstr>Web-Technology: Scraping 'Hard' Example</vt:lpstr>
      <vt:lpstr>BeautifulSoup + Requests </vt:lpstr>
      <vt:lpstr>An example workflow...</vt:lpstr>
      <vt:lpstr>curl BASH command</vt:lpstr>
      <vt:lpstr>Pandas Python Package</vt:lpstr>
      <vt:lpstr>Pandas Python Package</vt:lpstr>
      <vt:lpstr>Requests Python Package</vt:lpstr>
      <vt:lpstr>Requests Python Package</vt:lpstr>
      <vt:lpstr>BeautifulSoup (bs4) Python Package</vt:lpstr>
      <vt:lpstr>Final Answer…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25</cp:revision>
  <dcterms:created xsi:type="dcterms:W3CDTF">2018-05-02T01:11:51Z</dcterms:created>
  <dcterms:modified xsi:type="dcterms:W3CDTF">2018-05-07T20:53:26Z</dcterms:modified>
</cp:coreProperties>
</file>