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EC"/>
    <a:srgbClr val="E9E9FF"/>
    <a:srgbClr val="33016F"/>
    <a:srgbClr val="CDF9C3"/>
    <a:srgbClr val="F4B184"/>
    <a:srgbClr val="191E28"/>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375EC-1736-4FBE-AAD6-8B43B5C28312}" v="12" dt="2019-03-02T23:34:29.3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6" d="100"/>
          <a:sy n="26" d="100"/>
        </p:scale>
        <p:origin x="1531" y="101"/>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Schultz" userId="ba2af144d448b369" providerId="LiveId" clId="{5BB63033-66C0-43C8-90EA-7E660E972B43}"/>
    <pc:docChg chg="modSld">
      <pc:chgData name="Todd Schultz" userId="ba2af144d448b369" providerId="LiveId" clId="{5BB63033-66C0-43C8-90EA-7E660E972B43}" dt="2019-02-28T02:06:17.850" v="12" actId="20577"/>
      <pc:docMkLst>
        <pc:docMk/>
      </pc:docMkLst>
      <pc:sldChg chg="modSp">
        <pc:chgData name="Todd Schultz" userId="ba2af144d448b369" providerId="LiveId" clId="{5BB63033-66C0-43C8-90EA-7E660E972B43}" dt="2019-02-28T02:06:17.850" v="12" actId="20577"/>
        <pc:sldMkLst>
          <pc:docMk/>
          <pc:sldMk cId="2702275411" sldId="256"/>
        </pc:sldMkLst>
        <pc:spChg chg="mod">
          <ac:chgData name="Todd Schultz" userId="ba2af144d448b369" providerId="LiveId" clId="{5BB63033-66C0-43C8-90EA-7E660E972B43}" dt="2019-02-28T02:06:17.850" v="12" actId="20577"/>
          <ac:spMkLst>
            <pc:docMk/>
            <pc:sldMk cId="2702275411" sldId="256"/>
            <ac:spMk id="27" creationId="{4D175D9D-1009-468A-A739-F755DB191293}"/>
          </ac:spMkLst>
        </pc:spChg>
      </pc:sldChg>
    </pc:docChg>
  </pc:docChgLst>
  <pc:docChgLst>
    <pc:chgData name="Todd Schultz" userId="ba2af144d448b369" providerId="LiveId" clId="{BAB375EC-1736-4FBE-AAD6-8B43B5C28312}"/>
    <pc:docChg chg="undo custSel modSld">
      <pc:chgData name="Todd Schultz" userId="ba2af144d448b369" providerId="LiveId" clId="{BAB375EC-1736-4FBE-AAD6-8B43B5C28312}" dt="2019-03-02T23:34:36.149" v="202" actId="1076"/>
      <pc:docMkLst>
        <pc:docMk/>
      </pc:docMkLst>
      <pc:sldChg chg="addSp delSp modSp setBg">
        <pc:chgData name="Todd Schultz" userId="ba2af144d448b369" providerId="LiveId" clId="{BAB375EC-1736-4FBE-AAD6-8B43B5C28312}" dt="2019-03-02T23:34:36.149" v="202" actId="1076"/>
        <pc:sldMkLst>
          <pc:docMk/>
          <pc:sldMk cId="2702275411" sldId="256"/>
        </pc:sldMkLst>
        <pc:spChg chg="mod">
          <ac:chgData name="Todd Schultz" userId="ba2af144d448b369" providerId="LiveId" clId="{BAB375EC-1736-4FBE-AAD6-8B43B5C28312}" dt="2019-03-02T23:24:16.886" v="102" actId="1036"/>
          <ac:spMkLst>
            <pc:docMk/>
            <pc:sldMk cId="2702275411" sldId="256"/>
            <ac:spMk id="21" creationId="{D7062249-7C6F-4D47-812D-682F4C5670B8}"/>
          </ac:spMkLst>
        </pc:spChg>
        <pc:spChg chg="mod">
          <ac:chgData name="Todd Schultz" userId="ba2af144d448b369" providerId="LiveId" clId="{BAB375EC-1736-4FBE-AAD6-8B43B5C28312}" dt="2019-03-02T23:24:08.264" v="69" actId="14100"/>
          <ac:spMkLst>
            <pc:docMk/>
            <pc:sldMk cId="2702275411" sldId="256"/>
            <ac:spMk id="27" creationId="{4D175D9D-1009-468A-A739-F755DB191293}"/>
          </ac:spMkLst>
        </pc:spChg>
        <pc:spChg chg="add mod">
          <ac:chgData name="Todd Schultz" userId="ba2af144d448b369" providerId="LiveId" clId="{BAB375EC-1736-4FBE-AAD6-8B43B5C28312}" dt="2019-03-02T23:34:36.149" v="202" actId="1076"/>
          <ac:spMkLst>
            <pc:docMk/>
            <pc:sldMk cId="2702275411" sldId="256"/>
            <ac:spMk id="35" creationId="{D661B552-E9B7-4995-A5A5-635F2BECC199}"/>
          </ac:spMkLst>
        </pc:spChg>
        <pc:graphicFrameChg chg="mod modGraphic">
          <ac:chgData name="Todd Schultz" userId="ba2af144d448b369" providerId="LiveId" clId="{BAB375EC-1736-4FBE-AAD6-8B43B5C28312}" dt="2019-03-02T23:24:01.586" v="67" actId="14100"/>
          <ac:graphicFrameMkLst>
            <pc:docMk/>
            <pc:sldMk cId="2702275411" sldId="256"/>
            <ac:graphicFrameMk id="2" creationId="{633E8D09-0C7F-4452-8588-6892C031B1AF}"/>
          </ac:graphicFrameMkLst>
        </pc:graphicFrameChg>
        <pc:graphicFrameChg chg="add mod modGraphic">
          <ac:chgData name="Todd Schultz" userId="ba2af144d448b369" providerId="LiveId" clId="{BAB375EC-1736-4FBE-AAD6-8B43B5C28312}" dt="2019-03-02T23:33:22.038" v="140" actId="1076"/>
          <ac:graphicFrameMkLst>
            <pc:docMk/>
            <pc:sldMk cId="2702275411" sldId="256"/>
            <ac:graphicFrameMk id="30" creationId="{FB78FF56-7E8A-4A1F-A449-ED5CD5B41494}"/>
          </ac:graphicFrameMkLst>
        </pc:graphicFrameChg>
        <pc:picChg chg="add del mod">
          <ac:chgData name="Todd Schultz" userId="ba2af144d448b369" providerId="LiveId" clId="{BAB375EC-1736-4FBE-AAD6-8B43B5C28312}" dt="2019-03-02T23:25:48.967" v="106" actId="478"/>
          <ac:picMkLst>
            <pc:docMk/>
            <pc:sldMk cId="2702275411" sldId="256"/>
            <ac:picMk id="30" creationId="{1D02818F-E94A-4138-9460-54A599869377}"/>
          </ac:picMkLst>
        </pc:picChg>
        <pc:picChg chg="add del mod">
          <ac:chgData name="Todd Schultz" userId="ba2af144d448b369" providerId="LiveId" clId="{BAB375EC-1736-4FBE-AAD6-8B43B5C28312}" dt="2019-03-02T23:26:25.459" v="110" actId="478"/>
          <ac:picMkLst>
            <pc:docMk/>
            <pc:sldMk cId="2702275411" sldId="256"/>
            <ac:picMk id="31" creationId="{4BBB04EA-88AB-44B3-ACDA-10C408553E6D}"/>
          </ac:picMkLst>
        </pc:picChg>
        <pc:picChg chg="add mod">
          <ac:chgData name="Todd Schultz" userId="ba2af144d448b369" providerId="LiveId" clId="{BAB375EC-1736-4FBE-AAD6-8B43B5C28312}" dt="2019-03-02T23:29:01.941" v="118" actId="1076"/>
          <ac:picMkLst>
            <pc:docMk/>
            <pc:sldMk cId="2702275411" sldId="256"/>
            <ac:picMk id="32" creationId="{446E9D9D-CC6D-4A92-8219-C9E922EAC978}"/>
          </ac:picMkLst>
        </pc:picChg>
        <pc:picChg chg="add mod">
          <ac:chgData name="Todd Schultz" userId="ba2af144d448b369" providerId="LiveId" clId="{BAB375EC-1736-4FBE-AAD6-8B43B5C28312}" dt="2019-03-02T23:29:00.242" v="117" actId="1076"/>
          <ac:picMkLst>
            <pc:docMk/>
            <pc:sldMk cId="2702275411" sldId="256"/>
            <ac:picMk id="33" creationId="{F49EDAA7-C821-4F6A-A618-F1031A0094EE}"/>
          </ac:picMkLst>
        </pc:picChg>
        <pc:picChg chg="add mod">
          <ac:chgData name="Todd Schultz" userId="ba2af144d448b369" providerId="LiveId" clId="{BAB375EC-1736-4FBE-AAD6-8B43B5C28312}" dt="2019-03-02T23:28:58.656" v="116" actId="1076"/>
          <ac:picMkLst>
            <pc:docMk/>
            <pc:sldMk cId="2702275411" sldId="256"/>
            <ac:picMk id="34" creationId="{A9CA9739-9FB2-4DF3-83BD-C025B15454C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3/2/2019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3/2/2019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3/2/2019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3/2/2019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E28"/>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686800" cy="6555641"/>
          </a:xfrm>
          <a:prstGeom prst="rect">
            <a:avLst/>
          </a:prstGeom>
          <a:noFill/>
        </p:spPr>
        <p:txBody>
          <a:bodyPr wrap="square" rtlCol="0">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Background</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Regulatory agencies of aviation are looking to reduce the amount of noise generated by aircraft while the number of flights worldwide continues to increase. The noise certification process for aircraft is expensive and requires monitoring personnel. Due to the remote location of these tests, contamination of the audio data is possible from birds, insects, various wildlife, and road traffic.</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Objective</a:t>
            </a: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contamination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2357598"/>
            <a:ext cx="14608468"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4" y="13213344"/>
            <a:ext cx="10054713" cy="6555641"/>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project leveraged 66 audio files that were provided by Boeing Test and Evaluation and 6 audio files from the US National Parks Service. Altogether we have 49 recordings of aircraft and 10 ambient recordings to make up our clean signal data. We have 13 different files to use as contamination. The data provided by Boeing have been anonymized through normalization.</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Process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To generate the data set a clean signal file is first split into blocks of length </a:t>
            </a:r>
            <a:r>
              <a:rPr lang="en-US" sz="2800" i="1" dirty="0">
                <a:solidFill>
                  <a:schemeClr val="bg1"/>
                </a:solidFill>
                <a:latin typeface="Open Sans" panose="020B0606030504020204" pitchFamily="34" charset="0"/>
                <a:ea typeface="Open Sans" panose="020B0606030504020204" pitchFamily="34" charset="0"/>
                <a:cs typeface="Open Sans" panose="020B0606030504020204" pitchFamily="34" charset="0"/>
              </a:rPr>
              <a:t>t</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If designated to be a file with contamination audio, an unclean signal is added at the desired signal-to-noise ratio to allow for finer-grained control. Features are then generated for each block and the resulting feature set can be handed to a model for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752979" y="16325731"/>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p>
        </p:txBody>
      </p:sp>
      <p:sp>
        <p:nvSpPr>
          <p:cNvPr id="13" name="TextBox 12">
            <a:extLst>
              <a:ext uri="{FF2B5EF4-FFF2-40B4-BE49-F238E27FC236}">
                <a16:creationId xmlns:a16="http://schemas.microsoft.com/office/drawing/2014/main" id="{66802A07-8FC0-4428-85DD-AC54AA97936A}"/>
              </a:ext>
            </a:extLst>
          </p:cNvPr>
          <p:cNvSpPr txBox="1"/>
          <p:nvPr/>
        </p:nvSpPr>
        <p:spPr>
          <a:xfrm>
            <a:off x="34749292" y="17125831"/>
            <a:ext cx="8277225" cy="1815882"/>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section is currently a work in progress as we have not finalized our Deep Investigation.</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25D7FB95-EB7C-4E10-A082-8D29C7319D2E}"/>
              </a:ext>
            </a:extLst>
          </p:cNvPr>
          <p:cNvSpPr txBox="1"/>
          <p:nvPr/>
        </p:nvSpPr>
        <p:spPr>
          <a:xfrm>
            <a:off x="34709407" y="3650100"/>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p>
        </p:txBody>
      </p:sp>
      <p:sp>
        <p:nvSpPr>
          <p:cNvPr id="15" name="TextBox 14">
            <a:extLst>
              <a:ext uri="{FF2B5EF4-FFF2-40B4-BE49-F238E27FC236}">
                <a16:creationId xmlns:a16="http://schemas.microsoft.com/office/drawing/2014/main" id="{C033A537-DA35-4C54-A541-47C00AD4203E}"/>
              </a:ext>
            </a:extLst>
          </p:cNvPr>
          <p:cNvSpPr txBox="1"/>
          <p:nvPr/>
        </p:nvSpPr>
        <p:spPr>
          <a:xfrm>
            <a:off x="34709407" y="4457700"/>
            <a:ext cx="8277225" cy="6124754"/>
          </a:xfrm>
          <a:prstGeom prst="rect">
            <a:avLst/>
          </a:prstGeom>
          <a:noFill/>
        </p:spPr>
        <p:txBody>
          <a:bodyPr wrap="square" rtlCol="0">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13094" y="11080463"/>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p>
        </p:txBody>
      </p:sp>
      <p:sp>
        <p:nvSpPr>
          <p:cNvPr id="17" name="TextBox 16">
            <a:extLst>
              <a:ext uri="{FF2B5EF4-FFF2-40B4-BE49-F238E27FC236}">
                <a16:creationId xmlns:a16="http://schemas.microsoft.com/office/drawing/2014/main" id="{33D93144-0C38-491B-BBDF-75B7D09210DE}"/>
              </a:ext>
            </a:extLst>
          </p:cNvPr>
          <p:cNvSpPr txBox="1"/>
          <p:nvPr/>
        </p:nvSpPr>
        <p:spPr>
          <a:xfrm>
            <a:off x="34709407" y="11880563"/>
            <a:ext cx="8277225" cy="3970318"/>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are not as accurate when classifying new sources of contamination.</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we suggest that more data is provided to fully enumerate the possible contamination classes that would exist near the test site.</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0687715"/>
            <a:ext cx="14643381"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726908"/>
            <a:ext cx="14643381" cy="10002738"/>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a:t>
            </a: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To get a general idea of how different feature sets and models perform on this classification task, our initial broad investigation’s goal was to enumerate as many feature set, model pairings as possible while limiting the block size and holding the signal-to-noise ratio constant.</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For this investigation, models were trained with their default hyperparameters and settings.</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After selecting three of the best performing feature set, model pairs, our more thorough investigation includes each of the following steps to understand how they might behave in a more real-world scenario.</a:t>
            </a:r>
          </a:p>
          <a:p>
            <a:pPr marL="971550" lvl="1" indent="-514350">
              <a:buFont typeface="+mj-lt"/>
              <a:buAutoNum type="arabicPeriod"/>
            </a:pP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6170004" y="3657599"/>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6170004" y="18256954"/>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41864" y="29166924"/>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p>
        </p:txBody>
      </p:sp>
      <p:sp>
        <p:nvSpPr>
          <p:cNvPr id="25" name="TextBox 24">
            <a:extLst>
              <a:ext uri="{FF2B5EF4-FFF2-40B4-BE49-F238E27FC236}">
                <a16:creationId xmlns:a16="http://schemas.microsoft.com/office/drawing/2014/main" id="{28324B0C-9E92-4C41-9EC7-EB50467241E7}"/>
              </a:ext>
            </a:extLst>
          </p:cNvPr>
          <p:cNvSpPr txBox="1"/>
          <p:nvPr/>
        </p:nvSpPr>
        <p:spPr>
          <a:xfrm>
            <a:off x="34749292" y="29913764"/>
            <a:ext cx="8277225" cy="1815882"/>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Dr. Megan Hazen</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University of Washington.</a:t>
            </a:r>
          </a:p>
        </p:txBody>
      </p:sp>
      <p:sp>
        <p:nvSpPr>
          <p:cNvPr id="26" name="Rectangle 25">
            <a:extLst>
              <a:ext uri="{FF2B5EF4-FFF2-40B4-BE49-F238E27FC236}">
                <a16:creationId xmlns:a16="http://schemas.microsoft.com/office/drawing/2014/main" id="{69F36744-24FB-424F-A588-8892B27873B5}"/>
              </a:ext>
            </a:extLst>
          </p:cNvPr>
          <p:cNvSpPr/>
          <p:nvPr/>
        </p:nvSpPr>
        <p:spPr>
          <a:xfrm>
            <a:off x="9753599" y="4829082"/>
            <a:ext cx="5577841" cy="581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831429" y="4888587"/>
            <a:ext cx="5432961" cy="5693865"/>
          </a:xfrm>
          <a:prstGeom prst="rect">
            <a:avLst/>
          </a:prstGeom>
        </p:spPr>
      </p:pic>
      <p:sp>
        <p:nvSpPr>
          <p:cNvPr id="28" name="Rectangle 27">
            <a:extLst>
              <a:ext uri="{FF2B5EF4-FFF2-40B4-BE49-F238E27FC236}">
                <a16:creationId xmlns:a16="http://schemas.microsoft.com/office/drawing/2014/main" id="{19257221-7E83-44D5-BC01-74782253CBDE}"/>
              </a:ext>
            </a:extLst>
          </p:cNvPr>
          <p:cNvSpPr/>
          <p:nvPr/>
        </p:nvSpPr>
        <p:spPr>
          <a:xfrm>
            <a:off x="11163300" y="13244360"/>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33E8D09-0C7F-4452-8588-6892C031B1AF}"/>
              </a:ext>
            </a:extLst>
          </p:cNvPr>
          <p:cNvGraphicFramePr>
            <a:graphicFrameLocks noGrp="1"/>
          </p:cNvGraphicFramePr>
          <p:nvPr>
            <p:extLst>
              <p:ext uri="{D42A27DB-BD31-4B8C-83A1-F6EECF244321}">
                <p14:modId xmlns:p14="http://schemas.microsoft.com/office/powerpoint/2010/main" val="3341373541"/>
              </p:ext>
            </p:extLst>
          </p:nvPr>
        </p:nvGraphicFramePr>
        <p:xfrm>
          <a:off x="16201257" y="4829083"/>
          <a:ext cx="17858515" cy="9535842"/>
        </p:xfrm>
        <a:graphic>
          <a:graphicData uri="http://schemas.openxmlformats.org/drawingml/2006/table">
            <a:tbl>
              <a:tblPr>
                <a:tableStyleId>{5C22544A-7EE6-4342-B048-85BDC9FD1C3A}</a:tableStyleId>
              </a:tblPr>
              <a:tblGrid>
                <a:gridCol w="3344018">
                  <a:extLst>
                    <a:ext uri="{9D8B030D-6E8A-4147-A177-3AD203B41FA5}">
                      <a16:colId xmlns:a16="http://schemas.microsoft.com/office/drawing/2014/main" val="1151871436"/>
                    </a:ext>
                  </a:extLst>
                </a:gridCol>
                <a:gridCol w="853794">
                  <a:extLst>
                    <a:ext uri="{9D8B030D-6E8A-4147-A177-3AD203B41FA5}">
                      <a16:colId xmlns:a16="http://schemas.microsoft.com/office/drawing/2014/main" val="2393237374"/>
                    </a:ext>
                  </a:extLst>
                </a:gridCol>
                <a:gridCol w="870482">
                  <a:extLst>
                    <a:ext uri="{9D8B030D-6E8A-4147-A177-3AD203B41FA5}">
                      <a16:colId xmlns:a16="http://schemas.microsoft.com/office/drawing/2014/main" val="335090396"/>
                    </a:ext>
                  </a:extLst>
                </a:gridCol>
                <a:gridCol w="837105">
                  <a:extLst>
                    <a:ext uri="{9D8B030D-6E8A-4147-A177-3AD203B41FA5}">
                      <a16:colId xmlns:a16="http://schemas.microsoft.com/office/drawing/2014/main" val="3717863262"/>
                    </a:ext>
                  </a:extLst>
                </a:gridCol>
                <a:gridCol w="853794">
                  <a:extLst>
                    <a:ext uri="{9D8B030D-6E8A-4147-A177-3AD203B41FA5}">
                      <a16:colId xmlns:a16="http://schemas.microsoft.com/office/drawing/2014/main" val="2897946089"/>
                    </a:ext>
                  </a:extLst>
                </a:gridCol>
                <a:gridCol w="853794">
                  <a:extLst>
                    <a:ext uri="{9D8B030D-6E8A-4147-A177-3AD203B41FA5}">
                      <a16:colId xmlns:a16="http://schemas.microsoft.com/office/drawing/2014/main" val="2621680780"/>
                    </a:ext>
                  </a:extLst>
                </a:gridCol>
                <a:gridCol w="853794">
                  <a:extLst>
                    <a:ext uri="{9D8B030D-6E8A-4147-A177-3AD203B41FA5}">
                      <a16:colId xmlns:a16="http://schemas.microsoft.com/office/drawing/2014/main" val="530238323"/>
                    </a:ext>
                  </a:extLst>
                </a:gridCol>
                <a:gridCol w="853794">
                  <a:extLst>
                    <a:ext uri="{9D8B030D-6E8A-4147-A177-3AD203B41FA5}">
                      <a16:colId xmlns:a16="http://schemas.microsoft.com/office/drawing/2014/main" val="3264923264"/>
                    </a:ext>
                  </a:extLst>
                </a:gridCol>
                <a:gridCol w="853794">
                  <a:extLst>
                    <a:ext uri="{9D8B030D-6E8A-4147-A177-3AD203B41FA5}">
                      <a16:colId xmlns:a16="http://schemas.microsoft.com/office/drawing/2014/main" val="3377233041"/>
                    </a:ext>
                  </a:extLst>
                </a:gridCol>
                <a:gridCol w="853794">
                  <a:extLst>
                    <a:ext uri="{9D8B030D-6E8A-4147-A177-3AD203B41FA5}">
                      <a16:colId xmlns:a16="http://schemas.microsoft.com/office/drawing/2014/main" val="514851023"/>
                    </a:ext>
                  </a:extLst>
                </a:gridCol>
                <a:gridCol w="853794">
                  <a:extLst>
                    <a:ext uri="{9D8B030D-6E8A-4147-A177-3AD203B41FA5}">
                      <a16:colId xmlns:a16="http://schemas.microsoft.com/office/drawing/2014/main" val="829764803"/>
                    </a:ext>
                  </a:extLst>
                </a:gridCol>
                <a:gridCol w="853794">
                  <a:extLst>
                    <a:ext uri="{9D8B030D-6E8A-4147-A177-3AD203B41FA5}">
                      <a16:colId xmlns:a16="http://schemas.microsoft.com/office/drawing/2014/main" val="1008829834"/>
                    </a:ext>
                  </a:extLst>
                </a:gridCol>
                <a:gridCol w="853794">
                  <a:extLst>
                    <a:ext uri="{9D8B030D-6E8A-4147-A177-3AD203B41FA5}">
                      <a16:colId xmlns:a16="http://schemas.microsoft.com/office/drawing/2014/main" val="950132651"/>
                    </a:ext>
                  </a:extLst>
                </a:gridCol>
                <a:gridCol w="853794">
                  <a:extLst>
                    <a:ext uri="{9D8B030D-6E8A-4147-A177-3AD203B41FA5}">
                      <a16:colId xmlns:a16="http://schemas.microsoft.com/office/drawing/2014/main" val="45596056"/>
                    </a:ext>
                  </a:extLst>
                </a:gridCol>
                <a:gridCol w="853794">
                  <a:extLst>
                    <a:ext uri="{9D8B030D-6E8A-4147-A177-3AD203B41FA5}">
                      <a16:colId xmlns:a16="http://schemas.microsoft.com/office/drawing/2014/main" val="2795060661"/>
                    </a:ext>
                  </a:extLst>
                </a:gridCol>
                <a:gridCol w="853794">
                  <a:extLst>
                    <a:ext uri="{9D8B030D-6E8A-4147-A177-3AD203B41FA5}">
                      <a16:colId xmlns:a16="http://schemas.microsoft.com/office/drawing/2014/main" val="558077079"/>
                    </a:ext>
                  </a:extLst>
                </a:gridCol>
                <a:gridCol w="853794">
                  <a:extLst>
                    <a:ext uri="{9D8B030D-6E8A-4147-A177-3AD203B41FA5}">
                      <a16:colId xmlns:a16="http://schemas.microsoft.com/office/drawing/2014/main" val="261827523"/>
                    </a:ext>
                  </a:extLst>
                </a:gridCol>
                <a:gridCol w="853794">
                  <a:extLst>
                    <a:ext uri="{9D8B030D-6E8A-4147-A177-3AD203B41FA5}">
                      <a16:colId xmlns:a16="http://schemas.microsoft.com/office/drawing/2014/main" val="805535808"/>
                    </a:ext>
                  </a:extLst>
                </a:gridCol>
              </a:tblGrid>
              <a:tr h="1046602">
                <a:tc>
                  <a:txBody>
                    <a:bodyPr/>
                    <a:lstStyle/>
                    <a:p>
                      <a:pPr algn="ctr" fontAlgn="b"/>
                      <a:r>
                        <a:rPr lang="en-US" sz="1100" b="1" u="none" strike="noStrike" dirty="0">
                          <a:effectLst/>
                        </a:rPr>
                        <a:t>Feature Set</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000" b="1" i="0" u="none" strike="noStrike" dirty="0">
                          <a:solidFill>
                            <a:schemeClr val="tx1"/>
                          </a:solidFill>
                          <a:effectLst/>
                          <a:latin typeface="Calibri" panose="020F0502020204030204" pitchFamily="34" charset="0"/>
                        </a:rPr>
                        <a:t>Block Length (s)</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Logistic Regression</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Fine Tree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Medium Tree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Coarse Tree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Boosted Trees Ensemble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Bagged Trees Ensemble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Linear SVM</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effectLst/>
                        </a:rPr>
                        <a:t>Quadratic SVM</a:t>
                      </a:r>
                      <a:endParaRPr lang="en-US" sz="10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effectLst/>
                        </a:rPr>
                        <a:t>Cubic SVM</a:t>
                      </a:r>
                      <a:endParaRPr lang="en-US" sz="10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Fine Gaussian SVM</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Medium Gaussian SVM</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Coarse Gaussian SVM </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Subspace KNN</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effectLst/>
                        </a:rPr>
                        <a:t>Neural Net</a:t>
                      </a:r>
                      <a:endParaRPr lang="en-US" sz="10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CNN</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LSTM NN</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126004"/>
                  </a:ext>
                </a:extLst>
              </a:tr>
              <a:tr h="303947">
                <a:tc>
                  <a:txBody>
                    <a:bodyPr/>
                    <a:lstStyle/>
                    <a:p>
                      <a:pPr algn="ctr" fontAlgn="b"/>
                      <a:r>
                        <a:rPr lang="en-US" sz="1100" u="none" strike="noStrike" dirty="0">
                          <a:effectLst/>
                        </a:rPr>
                        <a:t>Modified MFCC</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75.8%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85.0%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86.8%</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77.2%</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87.3%</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89.1%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85.7%</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56501857"/>
                  </a:ext>
                </a:extLst>
              </a:tr>
              <a:tr h="303947">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78.3%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5989946"/>
                  </a:ext>
                </a:extLst>
              </a:tr>
              <a:tr h="303947">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78.0%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3398295"/>
                  </a:ext>
                </a:extLst>
              </a:tr>
              <a:tr h="303947">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80.2%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90.7%</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92.8%</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7960508"/>
                  </a:ext>
                </a:extLst>
              </a:tr>
              <a:tr h="303947">
                <a:tc>
                  <a:txBody>
                    <a:bodyPr/>
                    <a:lstStyle/>
                    <a:p>
                      <a:pPr algn="ctr" fontAlgn="b"/>
                      <a:r>
                        <a:rPr lang="en-US" sz="1100" u="none" strike="noStrike" dirty="0">
                          <a:effectLst/>
                        </a:rPr>
                        <a:t>1/3 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1964422"/>
                  </a:ext>
                </a:extLst>
              </a:tr>
              <a:tr h="303947">
                <a:tc>
                  <a:txBody>
                    <a:bodyPr/>
                    <a:lstStyle/>
                    <a:p>
                      <a:pPr algn="ctr" fontAlgn="b"/>
                      <a:r>
                        <a:rPr lang="en-US" sz="1100" u="none" strike="noStrike" dirty="0">
                          <a:effectLst/>
                        </a:rPr>
                        <a:t>1/3 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72.8%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3657286"/>
                  </a:ext>
                </a:extLst>
              </a:tr>
              <a:tr h="303947">
                <a:tc>
                  <a:txBody>
                    <a:bodyPr/>
                    <a:lstStyle/>
                    <a:p>
                      <a:pPr algn="ctr" fontAlgn="b"/>
                      <a:r>
                        <a:rPr lang="en-US" sz="1100" u="none" strike="noStrike" dirty="0">
                          <a:effectLst/>
                        </a:rPr>
                        <a:t>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76.4%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2588289"/>
                  </a:ext>
                </a:extLst>
              </a:tr>
              <a:tr h="303947">
                <a:tc>
                  <a:txBody>
                    <a:bodyPr/>
                    <a:lstStyle/>
                    <a:p>
                      <a:pPr algn="ctr" fontAlgn="b"/>
                      <a:r>
                        <a:rPr lang="en-US" sz="1100" u="none" strike="noStrike" dirty="0">
                          <a:effectLst/>
                        </a:rPr>
                        <a:t>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740380"/>
                  </a:ext>
                </a:extLst>
              </a:tr>
              <a:tr h="303947">
                <a:tc>
                  <a:txBody>
                    <a:bodyPr/>
                    <a:lstStyle/>
                    <a:p>
                      <a:pPr algn="ctr" fontAlgn="b"/>
                      <a:r>
                        <a:rPr lang="en-US" sz="1100" u="none" strike="noStrike">
                          <a:effectLst/>
                        </a:rPr>
                        <a:t>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5232908"/>
                  </a:ext>
                </a:extLst>
              </a:tr>
              <a:tr h="303947">
                <a:tc>
                  <a:txBody>
                    <a:bodyPr/>
                    <a:lstStyle/>
                    <a:p>
                      <a:pPr algn="ctr" fontAlgn="b"/>
                      <a:r>
                        <a:rPr lang="en-US" sz="1100" u="none" strike="noStrike">
                          <a:effectLst/>
                        </a:rPr>
                        <a:t>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74.1%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9819750"/>
                  </a:ext>
                </a:extLst>
              </a:tr>
              <a:tr h="303947">
                <a:tc>
                  <a:txBody>
                    <a:bodyPr/>
                    <a:lstStyle/>
                    <a:p>
                      <a:pPr algn="ctr" fontAlgn="b"/>
                      <a:r>
                        <a:rPr lang="en-US" sz="1100" u="none" strike="noStrike">
                          <a:effectLst/>
                        </a:rPr>
                        <a:t>FFT (25 Hz resolution)</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61.3%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7237236"/>
                  </a:ext>
                </a:extLst>
              </a:tr>
              <a:tr h="303947">
                <a:tc>
                  <a:txBody>
                    <a:bodyPr/>
                    <a:lstStyle/>
                    <a:p>
                      <a:pPr algn="ctr" fontAlgn="b"/>
                      <a:r>
                        <a:rPr lang="en-US" sz="1100" u="none" strike="noStrike">
                          <a:effectLst/>
                        </a:rPr>
                        <a:t>FFT (100 Hz resolution)</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68.3%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659948"/>
                  </a:ext>
                </a:extLst>
              </a:tr>
              <a:tr h="303947">
                <a:tc>
                  <a:txBody>
                    <a:bodyPr/>
                    <a:lstStyle/>
                    <a:p>
                      <a:pPr algn="ctr" fontAlgn="b"/>
                      <a:r>
                        <a:rPr lang="en-US" sz="1100" u="none" strike="noStrike" dirty="0">
                          <a:effectLst/>
                        </a:rPr>
                        <a:t>CWT Scalogram</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2317644"/>
                  </a:ext>
                </a:extLst>
              </a:tr>
              <a:tr h="303947">
                <a:tc>
                  <a:txBody>
                    <a:bodyPr/>
                    <a:lstStyle/>
                    <a:p>
                      <a:pPr algn="ctr" fontAlgn="b"/>
                      <a:r>
                        <a:rPr lang="en-US" sz="1100" u="none" strike="noStrike">
                          <a:effectLst/>
                        </a:rPr>
                        <a:t>CWT Scalogram</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1901404"/>
                  </a:ext>
                </a:extLst>
              </a:tr>
              <a:tr h="282671">
                <a:tc>
                  <a:txBody>
                    <a:bodyPr/>
                    <a:lstStyle/>
                    <a:p>
                      <a:pPr algn="ctr" fontAlgn="b"/>
                      <a:r>
                        <a:rPr lang="en-US" sz="1100" u="none" strike="noStrike" dirty="0">
                          <a:effectLst/>
                        </a:rPr>
                        <a:t>CWT Scalogram</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8377774"/>
                  </a:ext>
                </a:extLst>
              </a:tr>
              <a:tr h="303947">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4205707"/>
                  </a:ext>
                </a:extLst>
              </a:tr>
              <a:tr h="303947">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80.7%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59.1%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1442708"/>
                  </a:ext>
                </a:extLst>
              </a:tr>
              <a:tr h="303947">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55.0%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60.2%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81.6%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724331"/>
                  </a:ext>
                </a:extLst>
              </a:tr>
              <a:tr h="303947">
                <a:tc>
                  <a:txBody>
                    <a:bodyPr/>
                    <a:lstStyle/>
                    <a:p>
                      <a:pPr algn="ctr" fontAlgn="b"/>
                      <a:r>
                        <a:rPr lang="en-US" sz="1100" u="none" strike="noStrike" dirty="0">
                          <a:effectLst/>
                        </a:rPr>
                        <a:t>DWT (Coiflet2,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90.4%</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91.2%</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2253125"/>
                  </a:ext>
                </a:extLst>
              </a:tr>
              <a:tr h="303947">
                <a:tc>
                  <a:txBody>
                    <a:bodyPr/>
                    <a:lstStyle/>
                    <a:p>
                      <a:pPr algn="ctr" fontAlgn="b"/>
                      <a:r>
                        <a:rPr lang="en-US" sz="1100" u="none" strike="noStrike" dirty="0">
                          <a:effectLst/>
                        </a:rPr>
                        <a:t>DWT (Coiflet2,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75.4%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91.6%</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91.0%</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77.6%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8435814"/>
                  </a:ext>
                </a:extLst>
              </a:tr>
              <a:tr h="303947">
                <a:tc>
                  <a:txBody>
                    <a:bodyPr/>
                    <a:lstStyle/>
                    <a:p>
                      <a:pPr algn="ctr" fontAlgn="b"/>
                      <a:r>
                        <a:rPr lang="en-US" sz="1100" u="none" strike="noStrike" dirty="0">
                          <a:effectLst/>
                        </a:rPr>
                        <a:t>DWT (Coiflet2, 5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92.3%</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94.2%</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90.6%</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059434"/>
                  </a:ext>
                </a:extLst>
              </a:tr>
              <a:tr h="303947">
                <a:tc>
                  <a:txBody>
                    <a:bodyPr/>
                    <a:lstStyle/>
                    <a:p>
                      <a:pPr algn="ctr" fontAlgn="b"/>
                      <a:r>
                        <a:rPr lang="en-US" sz="1100" u="none" strike="noStrike" dirty="0">
                          <a:effectLst/>
                        </a:rPr>
                        <a:t>DWT (Coiflet2, 5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92.1%</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94.0%</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91.5%</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7843912"/>
                  </a:ext>
                </a:extLst>
              </a:tr>
              <a:tr h="303947">
                <a:tc>
                  <a:txBody>
                    <a:bodyPr/>
                    <a:lstStyle/>
                    <a:p>
                      <a:pPr algn="ctr" fontAlgn="b"/>
                      <a:r>
                        <a:rPr lang="en-US" sz="1100" u="none" strike="noStrike" dirty="0">
                          <a:effectLst/>
                        </a:rPr>
                        <a:t>DWT (Coiflet2, 4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dirty="0">
                          <a:solidFill>
                            <a:schemeClr val="dk1"/>
                          </a:solidFill>
                          <a:effectLst/>
                          <a:latin typeface="+mn-lt"/>
                          <a:ea typeface="+mn-ea"/>
                          <a:cs typeface="+mn-cs"/>
                        </a:rPr>
                        <a:t>92.1%</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90.8%</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474057"/>
                  </a:ext>
                </a:extLst>
              </a:tr>
              <a:tr h="303947">
                <a:tc>
                  <a:txBody>
                    <a:bodyPr/>
                    <a:lstStyle/>
                    <a:p>
                      <a:pPr algn="ctr" fontAlgn="b"/>
                      <a:r>
                        <a:rPr lang="en-US" sz="1100" u="none" strike="noStrike" dirty="0">
                          <a:effectLst/>
                        </a:rPr>
                        <a:t>DWT (Coiflet2, 3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7038853"/>
                  </a:ext>
                </a:extLst>
              </a:tr>
              <a:tr h="303947">
                <a:tc>
                  <a:txBody>
                    <a:bodyPr/>
                    <a:lstStyle/>
                    <a:p>
                      <a:pPr algn="ctr" fontAlgn="b"/>
                      <a:r>
                        <a:rPr lang="en-US" sz="1100" u="none" strike="noStrike" dirty="0">
                          <a:effectLst/>
                        </a:rPr>
                        <a:t>DWT (Debauchies4,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64.4%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90.1%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86.0%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91.6%</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6901150"/>
                  </a:ext>
                </a:extLst>
              </a:tr>
              <a:tr h="303947">
                <a:tc>
                  <a:txBody>
                    <a:bodyPr/>
                    <a:lstStyle/>
                    <a:p>
                      <a:pPr algn="ctr" fontAlgn="b"/>
                      <a:r>
                        <a:rPr lang="en-US" sz="1100" u="none" strike="noStrike" dirty="0">
                          <a:effectLst/>
                        </a:rPr>
                        <a:t>DWT (</a:t>
                      </a:r>
                      <a:r>
                        <a:rPr lang="en-US" sz="1100" u="none" strike="noStrike" dirty="0" err="1">
                          <a:effectLst/>
                        </a:rPr>
                        <a:t>Haar</a:t>
                      </a:r>
                      <a:r>
                        <a:rPr lang="en-US" sz="1100" u="none" strike="noStrike" dirty="0">
                          <a:effectLst/>
                        </a:rPr>
                        <a:t>,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53.8%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8042796"/>
                  </a:ext>
                </a:extLst>
              </a:tr>
              <a:tr h="303947">
                <a:tc>
                  <a:txBody>
                    <a:bodyPr/>
                    <a:lstStyle/>
                    <a:p>
                      <a:pPr algn="ctr" fontAlgn="b"/>
                      <a:r>
                        <a:rPr lang="pt-BR" sz="1100" u="none" strike="noStrike" dirty="0">
                          <a:effectLst/>
                        </a:rPr>
                        <a:t>DWT (Coiflet2, 4 levels, no entropy)</a:t>
                      </a:r>
                      <a:endParaRPr lang="pt-BR"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71.6%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b="1" i="1" u="none" strike="noStrike" dirty="0">
                          <a:effectLst/>
                        </a:rPr>
                        <a:t>90.6%</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8986482"/>
                  </a:ext>
                </a:extLst>
              </a:tr>
              <a:tr h="303947">
                <a:tc>
                  <a:txBody>
                    <a:bodyPr/>
                    <a:lstStyle/>
                    <a:p>
                      <a:pPr algn="ctr" fontAlgn="b"/>
                      <a:r>
                        <a:rPr lang="en-US" sz="1100" u="none" strike="noStrike" dirty="0">
                          <a:effectLst/>
                        </a:rPr>
                        <a:t>DWT (Coiflet2, 2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dirty="0">
                          <a:effectLst/>
                        </a:rPr>
                        <a:t>70.1%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dirty="0">
                          <a:effectLst/>
                        </a:rPr>
                        <a:t>89.0%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68.8%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2886158"/>
                  </a:ext>
                </a:extLst>
              </a:tr>
            </a:tbl>
          </a:graphicData>
        </a:graphic>
      </p:graphicFrame>
      <p:sp>
        <p:nvSpPr>
          <p:cNvPr id="27" name="TextBox 26">
            <a:extLst>
              <a:ext uri="{FF2B5EF4-FFF2-40B4-BE49-F238E27FC236}">
                <a16:creationId xmlns:a16="http://schemas.microsoft.com/office/drawing/2014/main" id="{4D175D9D-1009-468A-A739-F755DB191293}"/>
              </a:ext>
            </a:extLst>
          </p:cNvPr>
          <p:cNvSpPr txBox="1"/>
          <p:nvPr/>
        </p:nvSpPr>
        <p:spPr>
          <a:xfrm>
            <a:off x="16112854" y="14710629"/>
            <a:ext cx="15035740" cy="3170099"/>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three feature set, classifier pairs we selected from this investigation are as follows:</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fontAlgn="base">
              <a:buFont typeface="+mj-lt"/>
              <a:buAutoNum type="arabicPeriod"/>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Wavelets (Coiflet2, 5 level, T=2s) - Bagged Trees</a:t>
            </a:r>
          </a:p>
          <a:p>
            <a:pPr marL="800100" lvl="1" indent="-342900" fontAlgn="base">
              <a:buFont typeface="Arial" panose="020B0604020202020204" pitchFamily="34" charset="0"/>
              <a:buChar char="•"/>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Best overall with accuracy of 94.2%</a:t>
            </a:r>
          </a:p>
          <a:p>
            <a:pPr marL="342900" indent="-342900" fontAlgn="base">
              <a:buFont typeface="+mj-lt"/>
              <a:buAutoNum type="arabicPeriod"/>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Wavelets (Coiflet2, 4 level, T=2s) - Bagged Trees</a:t>
            </a:r>
          </a:p>
          <a:p>
            <a:pPr marL="914400" lvl="1" indent="-457200" fontAlgn="base">
              <a:buFont typeface="Arial" panose="020B0604020202020204" pitchFamily="34" charset="0"/>
              <a:buChar char="•"/>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Accuracy of 93.3% </a:t>
            </a:r>
          </a:p>
          <a:p>
            <a:pPr marL="514350" indent="-514350" fontAlgn="base">
              <a:buFont typeface="+mj-lt"/>
              <a:buAutoNum type="arabicPeriod"/>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Cepstral (26 feature T=2s) - Cubic SVM</a:t>
            </a:r>
          </a:p>
          <a:p>
            <a:pPr marL="800100" lvl="1" indent="-342900" fontAlgn="base">
              <a:buFont typeface="Arial" panose="020B0604020202020204" pitchFamily="34" charset="0"/>
              <a:buChar char="•"/>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Best non-NN, non-wavelet performer with accuracy of 92.8%</a:t>
            </a:r>
          </a:p>
        </p:txBody>
      </p:sp>
      <p:pic>
        <p:nvPicPr>
          <p:cNvPr id="23" name="Picture 22">
            <a:extLst>
              <a:ext uri="{FF2B5EF4-FFF2-40B4-BE49-F238E27FC236}">
                <a16:creationId xmlns:a16="http://schemas.microsoft.com/office/drawing/2014/main" id="{D7ADD7D7-7D5A-4BEA-B2D8-41F60D0D5244}"/>
              </a:ext>
            </a:extLst>
          </p:cNvPr>
          <p:cNvPicPr>
            <a:picLocks noChangeAspect="1"/>
          </p:cNvPicPr>
          <p:nvPr/>
        </p:nvPicPr>
        <p:blipFill>
          <a:blip r:embed="rId4"/>
          <a:stretch>
            <a:fillRect/>
          </a:stretch>
        </p:blipFill>
        <p:spPr>
          <a:xfrm>
            <a:off x="11226018" y="13302216"/>
            <a:ext cx="3899682" cy="2944626"/>
          </a:xfrm>
          <a:prstGeom prst="rect">
            <a:avLst/>
          </a:prstGeom>
        </p:spPr>
      </p:pic>
      <p:sp>
        <p:nvSpPr>
          <p:cNvPr id="29" name="Rectangle 28">
            <a:extLst>
              <a:ext uri="{FF2B5EF4-FFF2-40B4-BE49-F238E27FC236}">
                <a16:creationId xmlns:a16="http://schemas.microsoft.com/office/drawing/2014/main" id="{B1079DF4-29B7-47A2-A6A1-6D09194CBD63}"/>
              </a:ext>
            </a:extLst>
          </p:cNvPr>
          <p:cNvSpPr/>
          <p:nvPr/>
        </p:nvSpPr>
        <p:spPr>
          <a:xfrm>
            <a:off x="11163300" y="16908649"/>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081AA8E-A1DE-448E-AA5B-88D0E96AF688}"/>
              </a:ext>
            </a:extLst>
          </p:cNvPr>
          <p:cNvPicPr>
            <a:picLocks noChangeAspect="1"/>
          </p:cNvPicPr>
          <p:nvPr/>
        </p:nvPicPr>
        <p:blipFill>
          <a:blip r:embed="rId5"/>
          <a:stretch>
            <a:fillRect/>
          </a:stretch>
        </p:blipFill>
        <p:spPr>
          <a:xfrm>
            <a:off x="11226018" y="16965208"/>
            <a:ext cx="3900205" cy="2953002"/>
          </a:xfrm>
          <a:prstGeom prst="rect">
            <a:avLst/>
          </a:prstGeom>
        </p:spPr>
      </p:pic>
      <p:pic>
        <p:nvPicPr>
          <p:cNvPr id="32" name="Picture 31">
            <a:extLst>
              <a:ext uri="{FF2B5EF4-FFF2-40B4-BE49-F238E27FC236}">
                <a16:creationId xmlns:a16="http://schemas.microsoft.com/office/drawing/2014/main" id="{446E9D9D-CC6D-4A92-8219-C9E922EAC978}"/>
              </a:ext>
            </a:extLst>
          </p:cNvPr>
          <p:cNvPicPr>
            <a:picLocks noChangeAspect="1"/>
          </p:cNvPicPr>
          <p:nvPr/>
        </p:nvPicPr>
        <p:blipFill>
          <a:blip r:embed="rId6"/>
          <a:stretch>
            <a:fillRect/>
          </a:stretch>
        </p:blipFill>
        <p:spPr>
          <a:xfrm>
            <a:off x="28830689" y="19266857"/>
            <a:ext cx="5187657" cy="6933801"/>
          </a:xfrm>
          <a:prstGeom prst="rect">
            <a:avLst/>
          </a:prstGeom>
        </p:spPr>
      </p:pic>
      <p:pic>
        <p:nvPicPr>
          <p:cNvPr id="33" name="Picture 32">
            <a:extLst>
              <a:ext uri="{FF2B5EF4-FFF2-40B4-BE49-F238E27FC236}">
                <a16:creationId xmlns:a16="http://schemas.microsoft.com/office/drawing/2014/main" id="{F49EDAA7-C821-4F6A-A618-F1031A0094EE}"/>
              </a:ext>
            </a:extLst>
          </p:cNvPr>
          <p:cNvPicPr>
            <a:picLocks noChangeAspect="1"/>
          </p:cNvPicPr>
          <p:nvPr/>
        </p:nvPicPr>
        <p:blipFill>
          <a:blip r:embed="rId7"/>
          <a:stretch>
            <a:fillRect/>
          </a:stretch>
        </p:blipFill>
        <p:spPr>
          <a:xfrm>
            <a:off x="22473864" y="19217667"/>
            <a:ext cx="5187657" cy="6933801"/>
          </a:xfrm>
          <a:prstGeom prst="rect">
            <a:avLst/>
          </a:prstGeom>
        </p:spPr>
      </p:pic>
      <p:pic>
        <p:nvPicPr>
          <p:cNvPr id="34" name="Picture 33">
            <a:extLst>
              <a:ext uri="{FF2B5EF4-FFF2-40B4-BE49-F238E27FC236}">
                <a16:creationId xmlns:a16="http://schemas.microsoft.com/office/drawing/2014/main" id="{A9CA9739-9FB2-4DF3-83BD-C025B15454CC}"/>
              </a:ext>
            </a:extLst>
          </p:cNvPr>
          <p:cNvPicPr>
            <a:picLocks noChangeAspect="1"/>
          </p:cNvPicPr>
          <p:nvPr/>
        </p:nvPicPr>
        <p:blipFill>
          <a:blip r:embed="rId8"/>
          <a:stretch>
            <a:fillRect/>
          </a:stretch>
        </p:blipFill>
        <p:spPr>
          <a:xfrm>
            <a:off x="16352018" y="19266857"/>
            <a:ext cx="5187657" cy="6933801"/>
          </a:xfrm>
          <a:prstGeom prst="rect">
            <a:avLst/>
          </a:prstGeom>
        </p:spPr>
      </p:pic>
      <p:graphicFrame>
        <p:nvGraphicFramePr>
          <p:cNvPr id="30" name="Table 29">
            <a:extLst>
              <a:ext uri="{FF2B5EF4-FFF2-40B4-BE49-F238E27FC236}">
                <a16:creationId xmlns:a16="http://schemas.microsoft.com/office/drawing/2014/main" id="{FB78FF56-7E8A-4A1F-A449-ED5CD5B41494}"/>
              </a:ext>
            </a:extLst>
          </p:cNvPr>
          <p:cNvGraphicFramePr>
            <a:graphicFrameLocks noGrp="1"/>
          </p:cNvGraphicFramePr>
          <p:nvPr>
            <p:extLst>
              <p:ext uri="{D42A27DB-BD31-4B8C-83A1-F6EECF244321}">
                <p14:modId xmlns:p14="http://schemas.microsoft.com/office/powerpoint/2010/main" val="2303041550"/>
              </p:ext>
            </p:extLst>
          </p:nvPr>
        </p:nvGraphicFramePr>
        <p:xfrm>
          <a:off x="16393441" y="27992205"/>
          <a:ext cx="17666330" cy="2934212"/>
        </p:xfrm>
        <a:graphic>
          <a:graphicData uri="http://schemas.openxmlformats.org/drawingml/2006/table">
            <a:tbl>
              <a:tblPr firstRow="1" firstCol="1" bandRow="1">
                <a:tableStyleId>{5C22544A-7EE6-4342-B048-85BDC9FD1C3A}</a:tableStyleId>
              </a:tblPr>
              <a:tblGrid>
                <a:gridCol w="4416582">
                  <a:extLst>
                    <a:ext uri="{9D8B030D-6E8A-4147-A177-3AD203B41FA5}">
                      <a16:colId xmlns:a16="http://schemas.microsoft.com/office/drawing/2014/main" val="3495438486"/>
                    </a:ext>
                  </a:extLst>
                </a:gridCol>
                <a:gridCol w="3312437">
                  <a:extLst>
                    <a:ext uri="{9D8B030D-6E8A-4147-A177-3AD203B41FA5}">
                      <a16:colId xmlns:a16="http://schemas.microsoft.com/office/drawing/2014/main" val="3237417203"/>
                    </a:ext>
                  </a:extLst>
                </a:gridCol>
                <a:gridCol w="3312437">
                  <a:extLst>
                    <a:ext uri="{9D8B030D-6E8A-4147-A177-3AD203B41FA5}">
                      <a16:colId xmlns:a16="http://schemas.microsoft.com/office/drawing/2014/main" val="2252925742"/>
                    </a:ext>
                  </a:extLst>
                </a:gridCol>
                <a:gridCol w="3312437">
                  <a:extLst>
                    <a:ext uri="{9D8B030D-6E8A-4147-A177-3AD203B41FA5}">
                      <a16:colId xmlns:a16="http://schemas.microsoft.com/office/drawing/2014/main" val="2336466154"/>
                    </a:ext>
                  </a:extLst>
                </a:gridCol>
                <a:gridCol w="3312437">
                  <a:extLst>
                    <a:ext uri="{9D8B030D-6E8A-4147-A177-3AD203B41FA5}">
                      <a16:colId xmlns:a16="http://schemas.microsoft.com/office/drawing/2014/main" val="3985040155"/>
                    </a:ext>
                  </a:extLst>
                </a:gridCol>
              </a:tblGrid>
              <a:tr h="733553">
                <a:tc>
                  <a:txBody>
                    <a:bodyPr/>
                    <a:lstStyle/>
                    <a:p>
                      <a:pPr marL="0" marR="0" algn="just">
                        <a:spcBef>
                          <a:spcPts val="0"/>
                        </a:spcBef>
                        <a:spcAft>
                          <a:spcPts val="0"/>
                        </a:spcAft>
                      </a:pPr>
                      <a:r>
                        <a:rPr lang="en-US" sz="4800" cap="all" dirty="0">
                          <a:effectLst/>
                        </a:rPr>
                        <a:t> </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800" cap="all">
                          <a:effectLst/>
                        </a:rPr>
                        <a:t>F1 score</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800" cap="all">
                          <a:effectLst/>
                        </a:rPr>
                        <a:t>Accuracy</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800" cap="all">
                          <a:effectLst/>
                        </a:rPr>
                        <a:t>FNR</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800" cap="all">
                          <a:effectLst/>
                        </a:rPr>
                        <a:t>FPR</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3218506"/>
                  </a:ext>
                </a:extLst>
              </a:tr>
              <a:tr h="733553">
                <a:tc>
                  <a:txBody>
                    <a:bodyPr/>
                    <a:lstStyle/>
                    <a:p>
                      <a:pPr marL="0" marR="0" algn="r">
                        <a:spcBef>
                          <a:spcPts val="0"/>
                        </a:spcBef>
                        <a:spcAft>
                          <a:spcPts val="0"/>
                        </a:spcAft>
                      </a:pPr>
                      <a:r>
                        <a:rPr lang="en-US" sz="4800" cap="all" dirty="0">
                          <a:effectLst/>
                        </a:rPr>
                        <a:t>DWT5</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000" dirty="0">
                          <a:effectLst/>
                        </a:rPr>
                        <a:t>93.4%</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000" dirty="0">
                          <a:effectLst/>
                        </a:rPr>
                        <a:t>93.6%</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000">
                          <a:effectLst/>
                        </a:rPr>
                        <a:t>10.4%</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000">
                          <a:effectLst/>
                        </a:rPr>
                        <a:t>2.4%</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7892452"/>
                  </a:ext>
                </a:extLst>
              </a:tr>
              <a:tr h="733553">
                <a:tc>
                  <a:txBody>
                    <a:bodyPr/>
                    <a:lstStyle/>
                    <a:p>
                      <a:pPr marL="0" marR="0" algn="r">
                        <a:spcBef>
                          <a:spcPts val="0"/>
                        </a:spcBef>
                        <a:spcAft>
                          <a:spcPts val="0"/>
                        </a:spcAft>
                      </a:pPr>
                      <a:r>
                        <a:rPr lang="en-US" sz="4800" cap="all" dirty="0">
                          <a:effectLst/>
                        </a:rPr>
                        <a:t>DWT4</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000">
                          <a:effectLst/>
                        </a:rPr>
                        <a:t>93.6%</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000" dirty="0">
                          <a:effectLst/>
                        </a:rPr>
                        <a:t>93.8%</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000" dirty="0">
                          <a:effectLst/>
                        </a:rPr>
                        <a:t>10.1%</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4000">
                          <a:effectLst/>
                        </a:rPr>
                        <a:t>2.2%</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4458760"/>
                  </a:ext>
                </a:extLst>
              </a:tr>
              <a:tr h="733553">
                <a:tc>
                  <a:txBody>
                    <a:bodyPr/>
                    <a:lstStyle/>
                    <a:p>
                      <a:pPr marL="0" marR="0" algn="r">
                        <a:spcBef>
                          <a:spcPts val="0"/>
                        </a:spcBef>
                        <a:spcAft>
                          <a:spcPts val="0"/>
                        </a:spcAft>
                      </a:pPr>
                      <a:r>
                        <a:rPr lang="en-US" sz="4800" cap="all">
                          <a:effectLst/>
                        </a:rPr>
                        <a:t>CEP26</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4000">
                          <a:effectLst/>
                        </a:rPr>
                        <a:t>93.6%</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4000">
                          <a:effectLst/>
                        </a:rPr>
                        <a:t>93.9%</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4000" dirty="0">
                          <a:effectLst/>
                        </a:rPr>
                        <a:t>10.3%</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4000" dirty="0">
                          <a:effectLst/>
                        </a:rPr>
                        <a:t>1.9%</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4850892"/>
                  </a:ext>
                </a:extLst>
              </a:tr>
            </a:tbl>
          </a:graphicData>
        </a:graphic>
      </p:graphicFrame>
      <p:sp>
        <p:nvSpPr>
          <p:cNvPr id="35" name="TextBox 34">
            <a:extLst>
              <a:ext uri="{FF2B5EF4-FFF2-40B4-BE49-F238E27FC236}">
                <a16:creationId xmlns:a16="http://schemas.microsoft.com/office/drawing/2014/main" id="{D661B552-E9B7-4995-A5A5-635F2BECC199}"/>
              </a:ext>
            </a:extLst>
          </p:cNvPr>
          <p:cNvSpPr txBox="1"/>
          <p:nvPr/>
        </p:nvSpPr>
        <p:spPr>
          <a:xfrm>
            <a:off x="16393441" y="26949610"/>
            <a:ext cx="17624905" cy="954107"/>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Performance summary of optimized feature set and classifier pairs for detailed study subjected to the randomized signal blocks contaminated</a:t>
            </a:r>
          </a:p>
        </p:txBody>
      </p:sp>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485</TotalTime>
  <Words>1555</Words>
  <Application>Microsoft Office PowerPoint</Application>
  <PresentationFormat>Custom</PresentationFormat>
  <Paragraphs>455</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Encode Sans Condensed Black</vt:lpstr>
      <vt:lpstr>Encode Sans Condensed ExtraBold</vt:lpstr>
      <vt:lpstr>Open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Todd Schultz</cp:lastModifiedBy>
  <cp:revision>38</cp:revision>
  <cp:lastPrinted>2019-02-26T02:43:06Z</cp:lastPrinted>
  <dcterms:created xsi:type="dcterms:W3CDTF">2019-02-24T02:01:07Z</dcterms:created>
  <dcterms:modified xsi:type="dcterms:W3CDTF">2019-03-02T23:34:39Z</dcterms:modified>
</cp:coreProperties>
</file>