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375EC-1736-4FBE-AAD6-8B43B5C28312}" v="12" dt="2019-03-02T23:34:29.389"/>
    <p1510:client id="{58067109-0070-4A32-88E0-864D70C90904}" v="10" dt="2019-03-03T03:38:07.5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4" d="100"/>
          <a:sy n="34" d="100"/>
        </p:scale>
        <p:origin x="1782" y="192"/>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58067109-0070-4A32-88E0-864D70C90904}"/>
    <pc:docChg chg="modSld">
      <pc:chgData name="Todd Schultz" userId="ba2af144d448b369" providerId="LiveId" clId="{58067109-0070-4A32-88E0-864D70C90904}" dt="2019-03-03T03:38:07.557" v="9"/>
      <pc:docMkLst>
        <pc:docMk/>
      </pc:docMkLst>
      <pc:sldChg chg="modSp setBg">
        <pc:chgData name="Todd Schultz" userId="ba2af144d448b369" providerId="LiveId" clId="{58067109-0070-4A32-88E0-864D70C90904}" dt="2019-03-03T03:38:07.557" v="9"/>
        <pc:sldMkLst>
          <pc:docMk/>
          <pc:sldMk cId="2702275411" sldId="256"/>
        </pc:sldMkLst>
        <pc:spChg chg="mod">
          <ac:chgData name="Todd Schultz" userId="ba2af144d448b369" providerId="LiveId" clId="{58067109-0070-4A32-88E0-864D70C90904}" dt="2019-03-03T03:37:33.866" v="0" actId="207"/>
          <ac:spMkLst>
            <pc:docMk/>
            <pc:sldMk cId="2702275411" sldId="256"/>
            <ac:spMk id="7" creationId="{51E8A9D9-AF04-4342-86DB-31AC1790BFA6}"/>
          </ac:spMkLst>
        </pc:spChg>
        <pc:spChg chg="mod">
          <ac:chgData name="Todd Schultz" userId="ba2af144d448b369" providerId="LiveId" clId="{58067109-0070-4A32-88E0-864D70C90904}" dt="2019-03-03T03:37:38.012" v="1" actId="207"/>
          <ac:spMkLst>
            <pc:docMk/>
            <pc:sldMk cId="2702275411" sldId="256"/>
            <ac:spMk id="11" creationId="{799B69CE-233C-42AB-81A7-B99D6FBD52A1}"/>
          </ac:spMkLst>
        </pc:spChg>
        <pc:spChg chg="mod">
          <ac:chgData name="Todd Schultz" userId="ba2af144d448b369" providerId="LiveId" clId="{58067109-0070-4A32-88E0-864D70C90904}" dt="2019-03-03T03:37:48.991" v="5" actId="207"/>
          <ac:spMkLst>
            <pc:docMk/>
            <pc:sldMk cId="2702275411" sldId="256"/>
            <ac:spMk id="13" creationId="{66802A07-8FC0-4428-85DD-AC54AA97936A}"/>
          </ac:spMkLst>
        </pc:spChg>
        <pc:spChg chg="mod">
          <ac:chgData name="Todd Schultz" userId="ba2af144d448b369" providerId="LiveId" clId="{58067109-0070-4A32-88E0-864D70C90904}" dt="2019-03-03T03:37:46.091" v="4" actId="207"/>
          <ac:spMkLst>
            <pc:docMk/>
            <pc:sldMk cId="2702275411" sldId="256"/>
            <ac:spMk id="15" creationId="{C033A537-DA35-4C54-A541-47C00AD4203E}"/>
          </ac:spMkLst>
        </pc:spChg>
        <pc:spChg chg="mod">
          <ac:chgData name="Todd Schultz" userId="ba2af144d448b369" providerId="LiveId" clId="{58067109-0070-4A32-88E0-864D70C90904}" dt="2019-03-03T03:37:51.790" v="6" actId="207"/>
          <ac:spMkLst>
            <pc:docMk/>
            <pc:sldMk cId="2702275411" sldId="256"/>
            <ac:spMk id="17" creationId="{33D93144-0C38-491B-BBDF-75B7D09210DE}"/>
          </ac:spMkLst>
        </pc:spChg>
        <pc:spChg chg="mod">
          <ac:chgData name="Todd Schultz" userId="ba2af144d448b369" providerId="LiveId" clId="{58067109-0070-4A32-88E0-864D70C90904}" dt="2019-03-03T03:37:40.658" v="2" actId="207"/>
          <ac:spMkLst>
            <pc:docMk/>
            <pc:sldMk cId="2702275411" sldId="256"/>
            <ac:spMk id="19" creationId="{EB8CCA73-A480-4AB6-8114-A25146FF7D0B}"/>
          </ac:spMkLst>
        </pc:spChg>
        <pc:spChg chg="mod">
          <ac:chgData name="Todd Schultz" userId="ba2af144d448b369" providerId="LiveId" clId="{58067109-0070-4A32-88E0-864D70C90904}" dt="2019-03-03T03:37:54.907" v="7" actId="207"/>
          <ac:spMkLst>
            <pc:docMk/>
            <pc:sldMk cId="2702275411" sldId="256"/>
            <ac:spMk id="25" creationId="{28324B0C-9E92-4C41-9EC7-EB50467241E7}"/>
          </ac:spMkLst>
        </pc:spChg>
        <pc:spChg chg="mod">
          <ac:chgData name="Todd Schultz" userId="ba2af144d448b369" providerId="LiveId" clId="{58067109-0070-4A32-88E0-864D70C90904}" dt="2019-03-03T03:37:43.486" v="3" actId="207"/>
          <ac:spMkLst>
            <pc:docMk/>
            <pc:sldMk cId="2702275411" sldId="256"/>
            <ac:spMk id="27" creationId="{4D175D9D-1009-468A-A739-F755DB191293}"/>
          </ac:spMkLst>
        </pc:spChg>
        <pc:spChg chg="mod">
          <ac:chgData name="Todd Schultz" userId="ba2af144d448b369" providerId="LiveId" clId="{58067109-0070-4A32-88E0-864D70C90904}" dt="2019-03-03T03:37:58.320" v="8" actId="207"/>
          <ac:spMkLst>
            <pc:docMk/>
            <pc:sldMk cId="2702275411" sldId="256"/>
            <ac:spMk id="35" creationId="{D661B552-E9B7-4995-A5A5-635F2BECC199}"/>
          </ac:spMkLst>
        </pc:spChg>
      </pc:sldChg>
    </pc:docChg>
  </pc:docChgLst>
  <pc:docChgLst>
    <pc:chgData name="Todd Schultz" userId="ba2af144d448b369" providerId="LiveId" clId="{BAB375EC-1736-4FBE-AAD6-8B43B5C28312}"/>
    <pc:docChg chg="undo custSel modSld">
      <pc:chgData name="Todd Schultz" userId="ba2af144d448b369" providerId="LiveId" clId="{BAB375EC-1736-4FBE-AAD6-8B43B5C28312}" dt="2019-03-02T23:34:36.149" v="202" actId="1076"/>
      <pc:docMkLst>
        <pc:docMk/>
      </pc:docMkLst>
      <pc:sldChg chg="addSp delSp modSp setBg">
        <pc:chgData name="Todd Schultz" userId="ba2af144d448b369" providerId="LiveId" clId="{BAB375EC-1736-4FBE-AAD6-8B43B5C28312}" dt="2019-03-02T23:34:36.149" v="202" actId="1076"/>
        <pc:sldMkLst>
          <pc:docMk/>
          <pc:sldMk cId="2702275411" sldId="256"/>
        </pc:sldMkLst>
        <pc:spChg chg="mod">
          <ac:chgData name="Todd Schultz" userId="ba2af144d448b369" providerId="LiveId" clId="{BAB375EC-1736-4FBE-AAD6-8B43B5C28312}" dt="2019-03-02T23:24:16.886" v="102" actId="1036"/>
          <ac:spMkLst>
            <pc:docMk/>
            <pc:sldMk cId="2702275411" sldId="256"/>
            <ac:spMk id="21" creationId="{D7062249-7C6F-4D47-812D-682F4C5670B8}"/>
          </ac:spMkLst>
        </pc:spChg>
        <pc:spChg chg="mod">
          <ac:chgData name="Todd Schultz" userId="ba2af144d448b369" providerId="LiveId" clId="{BAB375EC-1736-4FBE-AAD6-8B43B5C28312}" dt="2019-03-02T23:24:08.264" v="69" actId="14100"/>
          <ac:spMkLst>
            <pc:docMk/>
            <pc:sldMk cId="2702275411" sldId="256"/>
            <ac:spMk id="27" creationId="{4D175D9D-1009-468A-A739-F755DB191293}"/>
          </ac:spMkLst>
        </pc:spChg>
        <pc:spChg chg="add mod">
          <ac:chgData name="Todd Schultz" userId="ba2af144d448b369" providerId="LiveId" clId="{BAB375EC-1736-4FBE-AAD6-8B43B5C28312}" dt="2019-03-02T23:34:36.149" v="202" actId="1076"/>
          <ac:spMkLst>
            <pc:docMk/>
            <pc:sldMk cId="2702275411" sldId="256"/>
            <ac:spMk id="35" creationId="{D661B552-E9B7-4995-A5A5-635F2BECC199}"/>
          </ac:spMkLst>
        </pc:spChg>
        <pc:graphicFrameChg chg="mod modGraphic">
          <ac:chgData name="Todd Schultz" userId="ba2af144d448b369" providerId="LiveId" clId="{BAB375EC-1736-4FBE-AAD6-8B43B5C28312}" dt="2019-03-02T23:24:01.586" v="67" actId="14100"/>
          <ac:graphicFrameMkLst>
            <pc:docMk/>
            <pc:sldMk cId="2702275411" sldId="256"/>
            <ac:graphicFrameMk id="2" creationId="{633E8D09-0C7F-4452-8588-6892C031B1AF}"/>
          </ac:graphicFrameMkLst>
        </pc:graphicFrameChg>
        <pc:graphicFrameChg chg="add mod modGraphic">
          <ac:chgData name="Todd Schultz" userId="ba2af144d448b369" providerId="LiveId" clId="{BAB375EC-1736-4FBE-AAD6-8B43B5C28312}" dt="2019-03-02T23:33:22.038" v="140" actId="1076"/>
          <ac:graphicFrameMkLst>
            <pc:docMk/>
            <pc:sldMk cId="2702275411" sldId="256"/>
            <ac:graphicFrameMk id="30" creationId="{FB78FF56-7E8A-4A1F-A449-ED5CD5B41494}"/>
          </ac:graphicFrameMkLst>
        </pc:graphicFrameChg>
        <pc:picChg chg="add del mod">
          <ac:chgData name="Todd Schultz" userId="ba2af144d448b369" providerId="LiveId" clId="{BAB375EC-1736-4FBE-AAD6-8B43B5C28312}" dt="2019-03-02T23:25:48.967" v="106" actId="478"/>
          <ac:picMkLst>
            <pc:docMk/>
            <pc:sldMk cId="2702275411" sldId="256"/>
            <ac:picMk id="30" creationId="{1D02818F-E94A-4138-9460-54A599869377}"/>
          </ac:picMkLst>
        </pc:picChg>
        <pc:picChg chg="add del mod">
          <ac:chgData name="Todd Schultz" userId="ba2af144d448b369" providerId="LiveId" clId="{BAB375EC-1736-4FBE-AAD6-8B43B5C28312}" dt="2019-03-02T23:26:25.459" v="110" actId="478"/>
          <ac:picMkLst>
            <pc:docMk/>
            <pc:sldMk cId="2702275411" sldId="256"/>
            <ac:picMk id="31" creationId="{4BBB04EA-88AB-44B3-ACDA-10C408553E6D}"/>
          </ac:picMkLst>
        </pc:picChg>
        <pc:picChg chg="add mod">
          <ac:chgData name="Todd Schultz" userId="ba2af144d448b369" providerId="LiveId" clId="{BAB375EC-1736-4FBE-AAD6-8B43B5C28312}" dt="2019-03-02T23:29:01.941" v="118" actId="1076"/>
          <ac:picMkLst>
            <pc:docMk/>
            <pc:sldMk cId="2702275411" sldId="256"/>
            <ac:picMk id="32" creationId="{446E9D9D-CC6D-4A92-8219-C9E922EAC978}"/>
          </ac:picMkLst>
        </pc:picChg>
        <pc:picChg chg="add mod">
          <ac:chgData name="Todd Schultz" userId="ba2af144d448b369" providerId="LiveId" clId="{BAB375EC-1736-4FBE-AAD6-8B43B5C28312}" dt="2019-03-02T23:29:00.242" v="117" actId="1076"/>
          <ac:picMkLst>
            <pc:docMk/>
            <pc:sldMk cId="2702275411" sldId="256"/>
            <ac:picMk id="33" creationId="{F49EDAA7-C821-4F6A-A618-F1031A0094EE}"/>
          </ac:picMkLst>
        </pc:picChg>
        <pc:picChg chg="add mod">
          <ac:chgData name="Todd Schultz" userId="ba2af144d448b369" providerId="LiveId" clId="{BAB375EC-1736-4FBE-AAD6-8B43B5C28312}" dt="2019-03-02T23:28:58.656" v="116" actId="1076"/>
          <ac:picMkLst>
            <pc:docMk/>
            <pc:sldMk cId="2702275411" sldId="256"/>
            <ac:picMk id="34" creationId="{A9CA9739-9FB2-4DF3-83BD-C025B15454CC}"/>
          </ac:picMkLst>
        </pc:picChg>
      </pc:sldChg>
    </pc:docChg>
  </pc:docChgLst>
  <pc:docChgLst>
    <pc:chgData name="Todd Schultz" userId="ba2af144d448b369" providerId="LiveId" clId="{5BB63033-66C0-43C8-90EA-7E660E972B43}"/>
    <pc:docChg chg="modSld">
      <pc:chgData name="Todd Schultz" userId="ba2af144d448b369" providerId="LiveId" clId="{5BB63033-66C0-43C8-90EA-7E660E972B43}" dt="2019-02-28T02:06:17.850" v="12" actId="20577"/>
      <pc:docMkLst>
        <pc:docMk/>
      </pc:docMkLst>
      <pc:sldChg chg="modSp">
        <pc:chgData name="Todd Schultz" userId="ba2af144d448b369" providerId="LiveId" clId="{5BB63033-66C0-43C8-90EA-7E660E972B43}" dt="2019-02-28T02:06:17.850" v="12" actId="20577"/>
        <pc:sldMkLst>
          <pc:docMk/>
          <pc:sldMk cId="2702275411" sldId="256"/>
        </pc:sldMkLst>
        <pc:spChg chg="mod">
          <ac:chgData name="Todd Schultz" userId="ba2af144d448b369" providerId="LiveId" clId="{5BB63033-66C0-43C8-90EA-7E660E972B43}" dt="2019-02-28T02:06:17.850" v="12" actId="20577"/>
          <ac:spMkLst>
            <pc:docMk/>
            <pc:sldMk cId="2702275411" sldId="256"/>
            <ac:spMk id="27" creationId="{4D175D9D-1009-468A-A739-F755DB1912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Objective</a:t>
            </a:r>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357598"/>
            <a:ext cx="14608468"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213344"/>
            <a:ext cx="10054713" cy="6555641"/>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Process</a:t>
            </a:r>
          </a:p>
          <a:p>
            <a:r>
              <a:rPr lang="en-US" sz="2800" dirty="0">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latin typeface="Open Sans" panose="020B0606030504020204" pitchFamily="34" charset="0"/>
                <a:ea typeface="Open Sans" panose="020B0606030504020204" pitchFamily="34" charset="0"/>
                <a:cs typeface="Open Sans" panose="020B0606030504020204" pitchFamily="34" charset="0"/>
              </a:rPr>
              <a:t>t</a:t>
            </a:r>
            <a:r>
              <a:rPr lang="en-US" sz="2800" dirty="0">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325731"/>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125831"/>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This section is currently a work in progress as we have not finalized our Deep Investigation.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5262979"/>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080463"/>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3539430"/>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687715"/>
            <a:ext cx="14643381"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726908"/>
            <a:ext cx="14643381" cy="9571851"/>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dirty="0">
                <a:latin typeface="Open Sans" panose="020B0606030504020204" pitchFamily="34" charset="0"/>
                <a:ea typeface="Open Sans" panose="020B0606030504020204" pitchFamily="34" charset="0"/>
                <a:cs typeface="Open Sans" panose="020B0606030504020204" pitchFamily="34" charset="0"/>
              </a:rPr>
              <a:t>For this investigation, models were trained with their default hyperparameters and settings.</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17995702"/>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166924"/>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29913764"/>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2443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2475101932"/>
              </p:ext>
            </p:extLst>
          </p:nvPr>
        </p:nvGraphicFramePr>
        <p:xfrm>
          <a:off x="16201257" y="4829083"/>
          <a:ext cx="17858515" cy="9535842"/>
        </p:xfrm>
        <a:graphic>
          <a:graphicData uri="http://schemas.openxmlformats.org/drawingml/2006/table">
            <a:tbl>
              <a:tblPr>
                <a:tableStyleId>{5C22544A-7EE6-4342-B048-85BDC9FD1C3A}</a:tableStyleId>
              </a:tblPr>
              <a:tblGrid>
                <a:gridCol w="3344018">
                  <a:extLst>
                    <a:ext uri="{9D8B030D-6E8A-4147-A177-3AD203B41FA5}">
                      <a16:colId xmlns:a16="http://schemas.microsoft.com/office/drawing/2014/main" val="1151871436"/>
                    </a:ext>
                  </a:extLst>
                </a:gridCol>
                <a:gridCol w="853794">
                  <a:extLst>
                    <a:ext uri="{9D8B030D-6E8A-4147-A177-3AD203B41FA5}">
                      <a16:colId xmlns:a16="http://schemas.microsoft.com/office/drawing/2014/main" val="2393237374"/>
                    </a:ext>
                  </a:extLst>
                </a:gridCol>
                <a:gridCol w="870482">
                  <a:extLst>
                    <a:ext uri="{9D8B030D-6E8A-4147-A177-3AD203B41FA5}">
                      <a16:colId xmlns:a16="http://schemas.microsoft.com/office/drawing/2014/main" val="335090396"/>
                    </a:ext>
                  </a:extLst>
                </a:gridCol>
                <a:gridCol w="837105">
                  <a:extLst>
                    <a:ext uri="{9D8B030D-6E8A-4147-A177-3AD203B41FA5}">
                      <a16:colId xmlns:a16="http://schemas.microsoft.com/office/drawing/2014/main" val="3717863262"/>
                    </a:ext>
                  </a:extLst>
                </a:gridCol>
                <a:gridCol w="853794">
                  <a:extLst>
                    <a:ext uri="{9D8B030D-6E8A-4147-A177-3AD203B41FA5}">
                      <a16:colId xmlns:a16="http://schemas.microsoft.com/office/drawing/2014/main" val="2897946089"/>
                    </a:ext>
                  </a:extLst>
                </a:gridCol>
                <a:gridCol w="853794">
                  <a:extLst>
                    <a:ext uri="{9D8B030D-6E8A-4147-A177-3AD203B41FA5}">
                      <a16:colId xmlns:a16="http://schemas.microsoft.com/office/drawing/2014/main" val="2621680780"/>
                    </a:ext>
                  </a:extLst>
                </a:gridCol>
                <a:gridCol w="853794">
                  <a:extLst>
                    <a:ext uri="{9D8B030D-6E8A-4147-A177-3AD203B41FA5}">
                      <a16:colId xmlns:a16="http://schemas.microsoft.com/office/drawing/2014/main" val="530238323"/>
                    </a:ext>
                  </a:extLst>
                </a:gridCol>
                <a:gridCol w="853794">
                  <a:extLst>
                    <a:ext uri="{9D8B030D-6E8A-4147-A177-3AD203B41FA5}">
                      <a16:colId xmlns:a16="http://schemas.microsoft.com/office/drawing/2014/main" val="3264923264"/>
                    </a:ext>
                  </a:extLst>
                </a:gridCol>
                <a:gridCol w="853794">
                  <a:extLst>
                    <a:ext uri="{9D8B030D-6E8A-4147-A177-3AD203B41FA5}">
                      <a16:colId xmlns:a16="http://schemas.microsoft.com/office/drawing/2014/main" val="3377233041"/>
                    </a:ext>
                  </a:extLst>
                </a:gridCol>
                <a:gridCol w="853794">
                  <a:extLst>
                    <a:ext uri="{9D8B030D-6E8A-4147-A177-3AD203B41FA5}">
                      <a16:colId xmlns:a16="http://schemas.microsoft.com/office/drawing/2014/main" val="514851023"/>
                    </a:ext>
                  </a:extLst>
                </a:gridCol>
                <a:gridCol w="853794">
                  <a:extLst>
                    <a:ext uri="{9D8B030D-6E8A-4147-A177-3AD203B41FA5}">
                      <a16:colId xmlns:a16="http://schemas.microsoft.com/office/drawing/2014/main" val="829764803"/>
                    </a:ext>
                  </a:extLst>
                </a:gridCol>
                <a:gridCol w="853794">
                  <a:extLst>
                    <a:ext uri="{9D8B030D-6E8A-4147-A177-3AD203B41FA5}">
                      <a16:colId xmlns:a16="http://schemas.microsoft.com/office/drawing/2014/main" val="1008829834"/>
                    </a:ext>
                  </a:extLst>
                </a:gridCol>
                <a:gridCol w="853794">
                  <a:extLst>
                    <a:ext uri="{9D8B030D-6E8A-4147-A177-3AD203B41FA5}">
                      <a16:colId xmlns:a16="http://schemas.microsoft.com/office/drawing/2014/main" val="950132651"/>
                    </a:ext>
                  </a:extLst>
                </a:gridCol>
                <a:gridCol w="853794">
                  <a:extLst>
                    <a:ext uri="{9D8B030D-6E8A-4147-A177-3AD203B41FA5}">
                      <a16:colId xmlns:a16="http://schemas.microsoft.com/office/drawing/2014/main" val="45596056"/>
                    </a:ext>
                  </a:extLst>
                </a:gridCol>
                <a:gridCol w="853794">
                  <a:extLst>
                    <a:ext uri="{9D8B030D-6E8A-4147-A177-3AD203B41FA5}">
                      <a16:colId xmlns:a16="http://schemas.microsoft.com/office/drawing/2014/main" val="2795060661"/>
                    </a:ext>
                  </a:extLst>
                </a:gridCol>
                <a:gridCol w="853794">
                  <a:extLst>
                    <a:ext uri="{9D8B030D-6E8A-4147-A177-3AD203B41FA5}">
                      <a16:colId xmlns:a16="http://schemas.microsoft.com/office/drawing/2014/main" val="558077079"/>
                    </a:ext>
                  </a:extLst>
                </a:gridCol>
                <a:gridCol w="853794">
                  <a:extLst>
                    <a:ext uri="{9D8B030D-6E8A-4147-A177-3AD203B41FA5}">
                      <a16:colId xmlns:a16="http://schemas.microsoft.com/office/drawing/2014/main" val="261827523"/>
                    </a:ext>
                  </a:extLst>
                </a:gridCol>
                <a:gridCol w="853794">
                  <a:extLst>
                    <a:ext uri="{9D8B030D-6E8A-4147-A177-3AD203B41FA5}">
                      <a16:colId xmlns:a16="http://schemas.microsoft.com/office/drawing/2014/main" val="805535808"/>
                    </a:ext>
                  </a:extLst>
                </a:gridCol>
              </a:tblGrid>
              <a:tr h="1046602">
                <a:tc>
                  <a:txBody>
                    <a:bodyPr/>
                    <a:lstStyle/>
                    <a:p>
                      <a:pPr algn="ctr" fontAlgn="b"/>
                      <a:r>
                        <a:rPr lang="en-US" sz="1200" b="1" u="none" strike="noStrike" dirty="0">
                          <a:effectLst/>
                        </a:rPr>
                        <a:t>Feature Set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2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Logistic Regression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Tree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Boosted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Bagged Trees Ensemble</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Linear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Quadratic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a:effectLst/>
                        </a:rPr>
                        <a:t>Cubic SVM</a:t>
                      </a:r>
                      <a:endParaRPr lang="en-US" sz="12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Fine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Medium Gaussian SVM</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Coarse Gaussian SVM </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Subspace KNN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Neural Net</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CNN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LSTM NN</a:t>
                      </a:r>
                      <a:endParaRPr lang="en-US" sz="12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303947">
                <a:tc>
                  <a:txBody>
                    <a:bodyPr/>
                    <a:lstStyle/>
                    <a:p>
                      <a:pPr algn="ctr" fontAlgn="b"/>
                      <a:r>
                        <a:rPr lang="en-US" sz="1200" u="none" strike="noStrike" dirty="0">
                          <a:effectLst/>
                        </a:rPr>
                        <a:t>Modified MFCC</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75.6%</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86.8%</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78.3%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303947">
                <a:tc>
                  <a:txBody>
                    <a:bodyPr/>
                    <a:lstStyle/>
                    <a:p>
                      <a:pPr algn="ctr" fontAlgn="b"/>
                      <a:r>
                        <a:rPr lang="en-US" sz="1200" u="none" strike="noStrike">
                          <a:effectLst/>
                        </a:rPr>
                        <a:t>Modified 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90.7%</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92.8%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80.9%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303947">
                <a:tc>
                  <a:txBody>
                    <a:bodyPr/>
                    <a:lstStyle/>
                    <a:p>
                      <a:pPr algn="ctr" fontAlgn="b"/>
                      <a:r>
                        <a:rPr lang="en-US" sz="1200" u="none" strike="noStrike" dirty="0">
                          <a:effectLst/>
                        </a:rPr>
                        <a:t>1/3 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72.8%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76.4%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303947">
                <a:tc>
                  <a:txBody>
                    <a:bodyPr/>
                    <a:lstStyle/>
                    <a:p>
                      <a:pPr algn="ctr" fontAlgn="b"/>
                      <a:r>
                        <a:rPr lang="en-US" sz="1200" u="none" strike="noStrike" dirty="0">
                          <a:effectLst/>
                        </a:rPr>
                        <a:t>Octaves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72.1%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303947">
                <a:tc>
                  <a:txBody>
                    <a:bodyPr/>
                    <a:lstStyle/>
                    <a:p>
                      <a:pPr algn="ctr" fontAlgn="b"/>
                      <a:r>
                        <a:rPr lang="en-US" sz="1200" u="none" strike="noStrike">
                          <a:effectLst/>
                        </a:rPr>
                        <a:t>MFCC</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303947">
                <a:tc>
                  <a:txBody>
                    <a:bodyPr/>
                    <a:lstStyle/>
                    <a:p>
                      <a:pPr algn="ctr" fontAlgn="b"/>
                      <a:r>
                        <a:rPr lang="en-US" sz="1200" u="none" strike="noStrike">
                          <a:effectLst/>
                        </a:rPr>
                        <a:t>FFT (25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61.3%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303947">
                <a:tc>
                  <a:txBody>
                    <a:bodyPr/>
                    <a:lstStyle/>
                    <a:p>
                      <a:pPr algn="ctr" fontAlgn="b"/>
                      <a:r>
                        <a:rPr lang="en-US" sz="1200" u="none" strike="noStrike">
                          <a:effectLst/>
                        </a:rPr>
                        <a:t>FFT (100 Hz resolution)</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68.3%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303947">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303947">
                <a:tc>
                  <a:txBody>
                    <a:bodyPr/>
                    <a:lstStyle/>
                    <a:p>
                      <a:pPr algn="ctr" fontAlgn="b"/>
                      <a:r>
                        <a:rPr lang="en-US" sz="1200" u="none" strike="noStrike">
                          <a:effectLst/>
                        </a:rPr>
                        <a:t>CWT Scalogram</a:t>
                      </a:r>
                      <a:endParaRPr lang="en-US" sz="12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282671">
                <a:tc>
                  <a:txBody>
                    <a:bodyPr/>
                    <a:lstStyle/>
                    <a:p>
                      <a:pPr algn="ctr" fontAlgn="b"/>
                      <a:r>
                        <a:rPr lang="en-US" sz="1200" u="none" strike="noStrike" dirty="0">
                          <a:effectLst/>
                        </a:rPr>
                        <a:t>CWT Scalogram</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82.0%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59.1%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87.9%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303947">
                <a:tc>
                  <a:txBody>
                    <a:bodyPr/>
                    <a:lstStyle/>
                    <a:p>
                      <a:pPr algn="ctr" fontAlgn="b"/>
                      <a:r>
                        <a:rPr lang="en-US" sz="1200" u="none" strike="noStrike" dirty="0">
                          <a:effectLst/>
                        </a:rPr>
                        <a:t>CWT Scalogram Bag of Features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55.0%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91.2%</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303947">
                <a:tc>
                  <a:txBody>
                    <a:bodyPr/>
                    <a:lstStyle/>
                    <a:p>
                      <a:pPr algn="ctr" fontAlgn="b"/>
                      <a:r>
                        <a:rPr lang="en-US" sz="1200" u="none" strike="noStrike" dirty="0">
                          <a:effectLst/>
                        </a:rPr>
                        <a:t>DWT (Coiflet2,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75.4%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91.0%</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303947">
                <a:tc>
                  <a:txBody>
                    <a:bodyPr/>
                    <a:lstStyle/>
                    <a:p>
                      <a:pPr algn="ctr" fontAlgn="b"/>
                      <a:r>
                        <a:rPr lang="en-US" sz="1200" u="none" strike="noStrike" dirty="0">
                          <a:effectLst/>
                        </a:rPr>
                        <a:t>DWT (Coiflet2, 5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92.3%</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94.2%</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90.6%</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78.8%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303947">
                <a:tc>
                  <a:txBody>
                    <a:bodyPr/>
                    <a:lstStyle/>
                    <a:p>
                      <a:pPr algn="ctr" fontAlgn="b"/>
                      <a:r>
                        <a:rPr lang="en-US" sz="1200" u="none" strike="noStrike" dirty="0">
                          <a:effectLst/>
                        </a:rPr>
                        <a:t>DWT (Coiflet2, 5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81.0%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79.3%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92.1%</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94.0%</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a:effectLst/>
                        </a:rPr>
                        <a:t>91.5%</a:t>
                      </a:r>
                      <a:endParaRPr lang="en-US" sz="12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303947">
                <a:tc>
                  <a:txBody>
                    <a:bodyPr/>
                    <a:lstStyle/>
                    <a:p>
                      <a:pPr algn="ctr" fontAlgn="b"/>
                      <a:r>
                        <a:rPr lang="en-US" sz="1200" u="none" strike="noStrike" dirty="0">
                          <a:effectLst/>
                        </a:rPr>
                        <a:t>DWT (Coiflet2, 4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2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200" u="none" strike="noStrike">
                          <a:effectLst/>
                        </a:rPr>
                        <a:t>88.6%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b="1" i="1" u="none" strike="noStrike" dirty="0">
                          <a:effectLst/>
                        </a:rPr>
                        <a:t>93.5%</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200" u="none" strike="noStrike">
                          <a:effectLst/>
                        </a:rPr>
                        <a:t>80.7%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90.8%</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77.8%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303947">
                <a:tc>
                  <a:txBody>
                    <a:bodyPr/>
                    <a:lstStyle/>
                    <a:p>
                      <a:pPr algn="ctr" fontAlgn="b"/>
                      <a:r>
                        <a:rPr lang="en-US" sz="1200" u="none" strike="noStrike" dirty="0">
                          <a:effectLst/>
                        </a:rPr>
                        <a:t>DWT (Coiflet2, 3 levels, Hampel Filter)</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67.1%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92.9%</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303947">
                <a:tc>
                  <a:txBody>
                    <a:bodyPr/>
                    <a:lstStyle/>
                    <a:p>
                      <a:pPr algn="ctr" fontAlgn="b"/>
                      <a:r>
                        <a:rPr lang="en-US" sz="1200" u="none" strike="noStrike" dirty="0">
                          <a:effectLst/>
                        </a:rPr>
                        <a:t>DWT (Debauchies4,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64.4%</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90.1%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86.0%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91.6%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303947">
                <a:tc>
                  <a:txBody>
                    <a:bodyPr/>
                    <a:lstStyle/>
                    <a:p>
                      <a:pPr algn="ctr" fontAlgn="b"/>
                      <a:r>
                        <a:rPr lang="en-US" sz="1200" u="none" strike="noStrike" dirty="0">
                          <a:effectLst/>
                        </a:rPr>
                        <a:t>DWT (</a:t>
                      </a:r>
                      <a:r>
                        <a:rPr lang="en-US" sz="1200" u="none" strike="noStrike" dirty="0" err="1">
                          <a:effectLst/>
                        </a:rPr>
                        <a:t>Haar</a:t>
                      </a:r>
                      <a:r>
                        <a:rPr lang="en-US" sz="1200" u="none" strike="noStrike" dirty="0">
                          <a:effectLst/>
                        </a:rPr>
                        <a:t>, 4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53.8%</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77.0%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67.1%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303947">
                <a:tc>
                  <a:txBody>
                    <a:bodyPr/>
                    <a:lstStyle/>
                    <a:p>
                      <a:pPr algn="ctr" fontAlgn="b"/>
                      <a:r>
                        <a:rPr lang="pt-BR" sz="1200" u="none" strike="noStrike" dirty="0">
                          <a:effectLst/>
                        </a:rPr>
                        <a:t>DWT (Coiflet2, 4 levels, no entropy)</a:t>
                      </a:r>
                      <a:endParaRPr lang="pt-BR"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71.6%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b="1" i="1" u="none" strike="noStrike" dirty="0">
                          <a:effectLst/>
                        </a:rPr>
                        <a:t>90.6%</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85.7%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92.1%</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79.2%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49.9%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303947">
                <a:tc>
                  <a:txBody>
                    <a:bodyPr/>
                    <a:lstStyle/>
                    <a:p>
                      <a:pPr algn="ctr" fontAlgn="b"/>
                      <a:r>
                        <a:rPr lang="en-US" sz="1200" u="none" strike="noStrike" dirty="0">
                          <a:effectLst/>
                        </a:rPr>
                        <a:t>DWT (Coiflet2, 2 levels)</a:t>
                      </a:r>
                      <a:endParaRPr lang="en-US" sz="12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70.1%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89.0%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88.2%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b="1" i="1" u="none" strike="noStrike" dirty="0">
                          <a:effectLst/>
                        </a:rPr>
                        <a:t>92.3%</a:t>
                      </a:r>
                      <a:endParaRPr lang="en-US" sz="12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200" u="none" strike="noStrike">
                          <a:effectLst/>
                        </a:rPr>
                        <a:t>68.8%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61.5%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16112853" y="14710629"/>
            <a:ext cx="17946917" cy="523220"/>
          </a:xfrm>
          <a:prstGeom prst="rect">
            <a:avLst/>
          </a:prstGeom>
          <a:noFill/>
        </p:spPr>
        <p:txBody>
          <a:bodyPr wrap="square" rtlCol="0">
            <a:spAutoFit/>
          </a:bodyPr>
          <a:lstStyle/>
          <a:p>
            <a:pPr algn="ctr"/>
            <a:r>
              <a:rPr lang="en-US" sz="2800" dirty="0">
                <a:latin typeface="Open Sans" panose="020B0606030504020204" pitchFamily="34" charset="0"/>
                <a:ea typeface="Open Sans" panose="020B0606030504020204" pitchFamily="34" charset="0"/>
                <a:cs typeface="Open Sans" panose="020B0606030504020204" pitchFamily="34" charset="0"/>
              </a:rPr>
              <a:t>The three feature set, classifier pairs we selected from this investigation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30221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69086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696520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1773517312"/>
              </p:ext>
            </p:extLst>
          </p:nvPr>
        </p:nvGraphicFramePr>
        <p:xfrm>
          <a:off x="16201257" y="28224429"/>
          <a:ext cx="17817089" cy="2934212"/>
        </p:xfrm>
        <a:graphic>
          <a:graphicData uri="http://schemas.openxmlformats.org/drawingml/2006/table">
            <a:tbl>
              <a:tblPr firstRow="1" firstCol="1" bandRow="1">
                <a:tableStyleId>{5C22544A-7EE6-4342-B048-85BDC9FD1C3A}</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800" cap="all" dirty="0">
                          <a:effectLst/>
                        </a:rPr>
                        <a:t> </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dirty="0">
                          <a:effectLst/>
                        </a:rPr>
                        <a:t>F1 score</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dirty="0">
                          <a:effectLst/>
                        </a:rPr>
                        <a:t>Accuracy</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a:effectLst/>
                        </a:rPr>
                        <a:t>FNR</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800" cap="all" dirty="0">
                          <a:effectLst/>
                        </a:rPr>
                        <a:t>FPR</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800" cap="all" dirty="0">
                          <a:effectLst/>
                        </a:rPr>
                        <a:t>DWT5</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93.4%</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93.6%</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10.4%</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2.4%</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800" cap="all" dirty="0">
                          <a:effectLst/>
                        </a:rPr>
                        <a:t>DWT4</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93.6%</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93.8%</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10.1%</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2.2%</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800" cap="all">
                          <a:effectLst/>
                        </a:rPr>
                        <a:t>CEP26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93.6%</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a:effectLst/>
                        </a:rPr>
                        <a:t>93.9%</a:t>
                      </a:r>
                      <a:endParaRPr lang="en-US"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10.3%</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000" dirty="0">
                          <a:effectLst/>
                        </a:rPr>
                        <a:t>1.9%</a:t>
                      </a: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20871" y="27181834"/>
            <a:ext cx="17624905" cy="954107"/>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the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937033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324043" y="15764879"/>
            <a:ext cx="6075736" cy="1200329"/>
          </a:xfrm>
          <a:prstGeom prst="rect">
            <a:avLst/>
          </a:prstGeom>
        </p:spPr>
        <p:txBody>
          <a:bodyPr wrap="square">
            <a:spAutoFit/>
          </a:bodyPr>
          <a:lstStyle/>
          <a:p>
            <a:pPr marL="342900" indent="-34290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overall with accuracy of 94.2%</a:t>
            </a:r>
          </a:p>
        </p:txBody>
      </p:sp>
      <p:sp>
        <p:nvSpPr>
          <p:cNvPr id="36" name="Rectangle 35">
            <a:extLst>
              <a:ext uri="{FF2B5EF4-FFF2-40B4-BE49-F238E27FC236}">
                <a16:creationId xmlns:a16="http://schemas.microsoft.com/office/drawing/2014/main" id="{5EA8D1C3-E889-46A4-A3CC-BFEC0345F205}"/>
              </a:ext>
            </a:extLst>
          </p:cNvPr>
          <p:cNvSpPr/>
          <p:nvPr/>
        </p:nvSpPr>
        <p:spPr>
          <a:xfrm>
            <a:off x="22522564" y="15770230"/>
            <a:ext cx="5174475" cy="1200329"/>
          </a:xfrm>
          <a:prstGeom prst="rect">
            <a:avLst/>
          </a:prstGeom>
        </p:spPr>
        <p:txBody>
          <a:bodyPr wrap="square">
            <a:spAutoFit/>
          </a:bodyPr>
          <a:lstStyle/>
          <a:p>
            <a:pPr marL="342900" indent="-34290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b="1" dirty="0">
                <a:latin typeface="Open Sans" panose="020B0606030504020204" pitchFamily="34" charset="0"/>
                <a:ea typeface="Open Sans" panose="020B0606030504020204" pitchFamily="34" charset="0"/>
                <a:cs typeface="Open Sans" panose="020B0606030504020204" pitchFamily="34" charset="0"/>
              </a:rPr>
              <a:t> </a:t>
            </a:r>
            <a:r>
              <a:rPr lang="en-US" sz="24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914400" lvl="1" indent="-4572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7984034" y="15791521"/>
            <a:ext cx="6075736" cy="1569660"/>
          </a:xfrm>
          <a:prstGeom prst="rect">
            <a:avLst/>
          </a:prstGeom>
        </p:spPr>
        <p:txBody>
          <a:bodyPr wrap="square">
            <a:spAutoFit/>
          </a:bodyPr>
          <a:lstStyle/>
          <a:p>
            <a:pPr marL="514350" indent="-514350" fontAlgn="base">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Model</a:t>
            </a:r>
            <a:r>
              <a:rPr lang="en-US" sz="2400" dirty="0">
                <a:latin typeface="Open Sans" panose="020B0606030504020204" pitchFamily="34" charset="0"/>
                <a:ea typeface="Open Sans" panose="020B0606030504020204" pitchFamily="34" charset="0"/>
                <a:cs typeface="Open Sans" panose="020B0606030504020204" pitchFamily="34" charset="0"/>
              </a:rPr>
              <a:t>: Cubic SVM</a:t>
            </a:r>
          </a:p>
          <a:p>
            <a:pPr marL="514350" indent="-51435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800100" lvl="1" indent="-342900" fontAlgn="base">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941185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937033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936371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941185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941185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8723429"/>
            <a:ext cx="17848341" cy="461665"/>
          </a:xfrm>
          <a:prstGeom prst="rect">
            <a:avLst/>
          </a:prstGeom>
          <a:noFill/>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514</TotalTime>
  <Words>1563</Words>
  <Application>Microsoft Office PowerPoint</Application>
  <PresentationFormat>Custom</PresentationFormat>
  <Paragraphs>458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Sean</cp:lastModifiedBy>
  <cp:revision>41</cp:revision>
  <cp:lastPrinted>2019-02-26T02:43:06Z</cp:lastPrinted>
  <dcterms:created xsi:type="dcterms:W3CDTF">2019-02-24T02:01:07Z</dcterms:created>
  <dcterms:modified xsi:type="dcterms:W3CDTF">2019-03-03T20:52:21Z</dcterms:modified>
</cp:coreProperties>
</file>