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Spectral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64EA009-488C-432D-B82F-4DE1B9D1364A}">
  <a:tblStyle styleId="{964EA009-488C-432D-B82F-4DE1B9D136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37" Type="http://schemas.openxmlformats.org/officeDocument/2006/relationships/font" Target="fonts/Spectral-bold.fntdata"/><Relationship Id="rId14" Type="http://schemas.openxmlformats.org/officeDocument/2006/relationships/slide" Target="slides/slide9.xml"/><Relationship Id="rId36" Type="http://schemas.openxmlformats.org/officeDocument/2006/relationships/font" Target="fonts/Spectral-regular.fntdata"/><Relationship Id="rId17" Type="http://schemas.openxmlformats.org/officeDocument/2006/relationships/slide" Target="slides/slide12.xml"/><Relationship Id="rId39" Type="http://schemas.openxmlformats.org/officeDocument/2006/relationships/font" Target="fonts/Spectral-boldItalic.fntdata"/><Relationship Id="rId16" Type="http://schemas.openxmlformats.org/officeDocument/2006/relationships/slide" Target="slides/slide11.xml"/><Relationship Id="rId38" Type="http://schemas.openxmlformats.org/officeDocument/2006/relationships/font" Target="fonts/Spectral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Plan for only 20 minutes of content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cfadc75d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ecfadc75d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cbbc75324_1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cbbc75324_1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cbbc75324_1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cbbc75324_1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cbbc75324_1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cbbc75324_1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cbbc75324_1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cbbc75324_1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cbbc75324_1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cbbc75324_1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ecfadc75d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ecfadc75d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cbbc75324_1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cbbc75324_1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cbbc75324_1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cbbc75324_1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cbbc75324_1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cbbc75324_1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cfadc75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cfadc75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cbbc75324_1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cbbc75324_1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ecfadc75d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ecfadc75d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ecfadc75d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ecfadc75d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cbbc75324_1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cbbc75324_1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ecfadc75d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ecfadc75d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cbbc75324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cbbc75324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bulk of our remaining work will be deeply exploring the three feature set-model combinations that performed the best in our broad exploration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After that, the paper as well as our poster comprise most of our work.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ecfadc75d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ecfadc75d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bbc7532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bbc753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cba11e7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cba11e7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cbbc75324_1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cbbc75324_1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cbbc7532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cbbc7532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bbc7532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bbc7532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cfadc75d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ecfadc75d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cbbc7532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cbbc7532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hyperlink" Target="https://drive.google.com/open?id=19pfZFQdhhaZMjydVAFIu5XE8Xm7CxUbQ" TargetMode="External"/><Relationship Id="rId5" Type="http://schemas.openxmlformats.org/officeDocument/2006/relationships/hyperlink" Target="https://drive.google.com/open?id=1hatW5LTiAQgMuiehT5tZ4FlGM0Ky0f_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Noise Contamination Detection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Todd Schultz, Rahul Birmiwal, Sean Miller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664575" y="4663950"/>
            <a:ext cx="11703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20 Feb 2019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Audio Files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32950"/>
            <a:ext cx="8520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each audio signal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426275" y="1721800"/>
            <a:ext cx="8208000" cy="31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22"/>
          <p:cNvCxnSpPr/>
          <p:nvPr/>
        </p:nvCxnSpPr>
        <p:spPr>
          <a:xfrm>
            <a:off x="426275" y="2714125"/>
            <a:ext cx="1997700" cy="1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2"/>
          <p:cNvSpPr txBox="1"/>
          <p:nvPr/>
        </p:nvSpPr>
        <p:spPr>
          <a:xfrm>
            <a:off x="2468400" y="2372575"/>
            <a:ext cx="8190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latin typeface="Spectral"/>
                <a:ea typeface="Spectral"/>
                <a:cs typeface="Spectral"/>
                <a:sym typeface="Spectral"/>
              </a:rPr>
              <a:t>t</a:t>
            </a:r>
            <a:endParaRPr b="1" i="1" sz="30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Audio Files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32950"/>
            <a:ext cx="8520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Separate</a:t>
            </a:r>
            <a:r>
              <a:rPr lang="en"/>
              <a:t> into (overlapping) blocks</a:t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426275" y="1721800"/>
            <a:ext cx="1170300" cy="31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1596575" y="1721800"/>
            <a:ext cx="1170300" cy="31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2766875" y="1721788"/>
            <a:ext cx="1170300" cy="31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7448075" y="1721800"/>
            <a:ext cx="1170300" cy="31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3937175" y="1721800"/>
            <a:ext cx="1170300" cy="31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6277775" y="1721800"/>
            <a:ext cx="1170300" cy="31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5107475" y="1721800"/>
            <a:ext cx="1170300" cy="31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Audio Files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32950"/>
            <a:ext cx="8520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 the blocks</a:t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426275" y="1721800"/>
            <a:ext cx="1170300" cy="31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426275" y="2039500"/>
            <a:ext cx="1170300" cy="31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426275" y="2357188"/>
            <a:ext cx="1170300" cy="31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426275" y="3628000"/>
            <a:ext cx="1170300" cy="31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426275" y="2674900"/>
            <a:ext cx="1170300" cy="31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426275" y="3310300"/>
            <a:ext cx="1170300" cy="31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426275" y="2992600"/>
            <a:ext cx="1170300" cy="31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24"/>
          <p:cNvCxnSpPr/>
          <p:nvPr/>
        </p:nvCxnSpPr>
        <p:spPr>
          <a:xfrm>
            <a:off x="2265100" y="1936825"/>
            <a:ext cx="8400" cy="123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4"/>
          <p:cNvSpPr txBox="1"/>
          <p:nvPr/>
        </p:nvSpPr>
        <p:spPr>
          <a:xfrm>
            <a:off x="2108500" y="3122200"/>
            <a:ext cx="3216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latin typeface="Spectral"/>
                <a:ea typeface="Spectral"/>
                <a:cs typeface="Spectral"/>
                <a:sym typeface="Spectral"/>
              </a:rPr>
              <a:t>t</a:t>
            </a:r>
            <a:endParaRPr b="1" i="1" sz="30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Audio Files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32950"/>
            <a:ext cx="8520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contamination (adjust levels of each block to achieve SNR)</a:t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426275" y="1721800"/>
            <a:ext cx="1170300" cy="31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426275" y="2039500"/>
            <a:ext cx="1170300" cy="31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426275" y="2357188"/>
            <a:ext cx="1170300" cy="31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426275" y="3628000"/>
            <a:ext cx="1170300" cy="31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426275" y="2674900"/>
            <a:ext cx="1170300" cy="31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426275" y="3310300"/>
            <a:ext cx="1170300" cy="31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426275" y="2992600"/>
            <a:ext cx="1170300" cy="31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1558900" y="2521150"/>
            <a:ext cx="4128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Spectral"/>
                <a:ea typeface="Spectral"/>
                <a:cs typeface="Spectral"/>
                <a:sym typeface="Spectral"/>
              </a:rPr>
              <a:t>+</a:t>
            </a:r>
            <a:endParaRPr b="1" sz="30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2434225" y="1721800"/>
            <a:ext cx="1170300" cy="317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2434225" y="2039500"/>
            <a:ext cx="1170300" cy="317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2434225" y="2357188"/>
            <a:ext cx="1170300" cy="317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2434225" y="3628000"/>
            <a:ext cx="1170300" cy="317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2434225" y="2674900"/>
            <a:ext cx="1170300" cy="317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2434225" y="3310300"/>
            <a:ext cx="1170300" cy="317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2434225" y="2992600"/>
            <a:ext cx="1170300" cy="317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1972575" y="1721800"/>
            <a:ext cx="342900" cy="31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a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1</a:t>
            </a:r>
            <a:endParaRPr baseline="-250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972575" y="2039500"/>
            <a:ext cx="342900" cy="31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a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2</a:t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1972575" y="2357188"/>
            <a:ext cx="342900" cy="31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1972575" y="3628000"/>
            <a:ext cx="342900" cy="31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a</a:t>
            </a:r>
            <a:r>
              <a:rPr baseline="-25000" lang="en">
                <a:latin typeface="Spectral"/>
                <a:ea typeface="Spectral"/>
                <a:cs typeface="Spectral"/>
                <a:sym typeface="Spectral"/>
              </a:rPr>
              <a:t>n</a:t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1972575" y="2674900"/>
            <a:ext cx="342900" cy="31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1972575" y="3310300"/>
            <a:ext cx="342900" cy="31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1972575" y="2992600"/>
            <a:ext cx="342900" cy="31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3565888" y="2521150"/>
            <a:ext cx="5349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Spectral"/>
                <a:ea typeface="Spectral"/>
                <a:cs typeface="Spectral"/>
                <a:sym typeface="Spectral"/>
              </a:rPr>
              <a:t>=</a:t>
            </a:r>
            <a:endParaRPr b="1" sz="30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4024600" y="1721800"/>
            <a:ext cx="1170300" cy="317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4024600" y="2039500"/>
            <a:ext cx="1170300" cy="317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4024600" y="2357188"/>
            <a:ext cx="1170300" cy="317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4024600" y="3628000"/>
            <a:ext cx="1170300" cy="317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4024600" y="2674900"/>
            <a:ext cx="1170300" cy="317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4024600" y="3310300"/>
            <a:ext cx="1170300" cy="317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4024600" y="2992600"/>
            <a:ext cx="1170300" cy="317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Audio Files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311700" y="1132950"/>
            <a:ext cx="8520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Generate features</a:t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4024600" y="1721800"/>
            <a:ext cx="1170300" cy="317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4024600" y="2039500"/>
            <a:ext cx="1170300" cy="317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4024600" y="2357188"/>
            <a:ext cx="1170300" cy="317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4024600" y="3628000"/>
            <a:ext cx="1170300" cy="317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4024600" y="2674900"/>
            <a:ext cx="1170300" cy="317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4024600" y="3310300"/>
            <a:ext cx="1170300" cy="317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4024600" y="2992600"/>
            <a:ext cx="1170300" cy="317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5658550" y="2485350"/>
            <a:ext cx="725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latin typeface="Spectral"/>
                <a:ea typeface="Spectral"/>
                <a:cs typeface="Spectral"/>
                <a:sym typeface="Spectral"/>
              </a:rPr>
              <a:t>f(x)</a:t>
            </a:r>
            <a:endParaRPr b="1" i="1" sz="3000"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07" name="Google Shape;207;p26"/>
          <p:cNvCxnSpPr/>
          <p:nvPr/>
        </p:nvCxnSpPr>
        <p:spPr>
          <a:xfrm>
            <a:off x="5244900" y="2830050"/>
            <a:ext cx="463800" cy="1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6"/>
          <p:cNvSpPr/>
          <p:nvPr/>
        </p:nvSpPr>
        <p:spPr>
          <a:xfrm>
            <a:off x="6847900" y="17059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6847900" y="20236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6847900" y="23413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6847900" y="26627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6847900" y="29841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6847900" y="33018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6847900" y="36269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7177100" y="17059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7177100" y="20236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7177100" y="23413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7177100" y="26627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7177100" y="29841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7177100" y="33018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7177100" y="36269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7501100" y="17059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7501100" y="20236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7501100" y="23413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7501100" y="26627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7501100" y="29841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7501100" y="33018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7501100" y="36269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7825100" y="17059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7825100" y="20236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7825100" y="23413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7825100" y="26627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7825100" y="29841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7825100" y="33018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7825100" y="36269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8154300" y="17059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8154300" y="20236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8154300" y="23413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8154300" y="26627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8154300" y="29841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8154300" y="33018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8154300" y="3626975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26"/>
          <p:cNvCxnSpPr/>
          <p:nvPr/>
        </p:nvCxnSpPr>
        <p:spPr>
          <a:xfrm>
            <a:off x="6339100" y="2830050"/>
            <a:ext cx="463800" cy="1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Audio Files</a:t>
            </a:r>
            <a:endParaRPr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311700" y="1132950"/>
            <a:ext cx="8520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Train the model</a:t>
            </a:r>
            <a:endParaRPr/>
          </a:p>
        </p:txBody>
      </p:sp>
      <p:sp>
        <p:nvSpPr>
          <p:cNvPr id="250" name="Google Shape;250;p27"/>
          <p:cNvSpPr txBox="1"/>
          <p:nvPr/>
        </p:nvSpPr>
        <p:spPr>
          <a:xfrm>
            <a:off x="5658550" y="2485350"/>
            <a:ext cx="7656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latin typeface="Spectral"/>
                <a:ea typeface="Spectral"/>
                <a:cs typeface="Spectral"/>
                <a:sym typeface="Spectral"/>
              </a:rPr>
              <a:t>g</a:t>
            </a:r>
            <a:r>
              <a:rPr b="1" i="1" lang="en" sz="3000">
                <a:latin typeface="Spectral"/>
                <a:ea typeface="Spectral"/>
                <a:cs typeface="Spectral"/>
                <a:sym typeface="Spectral"/>
              </a:rPr>
              <a:t>(x)</a:t>
            </a:r>
            <a:endParaRPr b="1" i="1" sz="3000"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51" name="Google Shape;251;p27"/>
          <p:cNvCxnSpPr/>
          <p:nvPr/>
        </p:nvCxnSpPr>
        <p:spPr>
          <a:xfrm>
            <a:off x="5244900" y="2830050"/>
            <a:ext cx="463800" cy="1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7"/>
          <p:cNvSpPr/>
          <p:nvPr/>
        </p:nvSpPr>
        <p:spPr>
          <a:xfrm>
            <a:off x="3554725" y="17165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3554725" y="20342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3554725" y="23519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3554725" y="26733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3554725" y="29947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3554725" y="33124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3554725" y="36375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3883925" y="17165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3883925" y="20342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3883925" y="23519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3883925" y="26733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3883925" y="29947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3883925" y="33124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3883925" y="36375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4207925" y="17165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4207925" y="20342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4207925" y="23519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4207925" y="26733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4207925" y="29947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4207925" y="33124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4207925" y="36375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/>
          <p:nvPr/>
        </p:nvSpPr>
        <p:spPr>
          <a:xfrm>
            <a:off x="4531925" y="17165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"/>
          <p:cNvSpPr/>
          <p:nvPr/>
        </p:nvSpPr>
        <p:spPr>
          <a:xfrm>
            <a:off x="4531925" y="20342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4531925" y="23519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"/>
          <p:cNvSpPr/>
          <p:nvPr/>
        </p:nvSpPr>
        <p:spPr>
          <a:xfrm>
            <a:off x="4531925" y="26733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4531925" y="29947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4531925" y="33124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4531925" y="36375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"/>
          <p:cNvSpPr/>
          <p:nvPr/>
        </p:nvSpPr>
        <p:spPr>
          <a:xfrm>
            <a:off x="4861125" y="17165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"/>
          <p:cNvSpPr/>
          <p:nvPr/>
        </p:nvSpPr>
        <p:spPr>
          <a:xfrm>
            <a:off x="4861125" y="20342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7"/>
          <p:cNvSpPr/>
          <p:nvPr/>
        </p:nvSpPr>
        <p:spPr>
          <a:xfrm>
            <a:off x="4861125" y="23519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7"/>
          <p:cNvSpPr/>
          <p:nvPr/>
        </p:nvSpPr>
        <p:spPr>
          <a:xfrm>
            <a:off x="4861125" y="26733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4861125" y="29947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4861125" y="33124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4861125" y="3637550"/>
            <a:ext cx="324000" cy="31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27"/>
          <p:cNvCxnSpPr/>
          <p:nvPr/>
        </p:nvCxnSpPr>
        <p:spPr>
          <a:xfrm>
            <a:off x="6339100" y="2830050"/>
            <a:ext cx="463800" cy="1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27"/>
          <p:cNvSpPr txBox="1"/>
          <p:nvPr/>
        </p:nvSpPr>
        <p:spPr>
          <a:xfrm>
            <a:off x="6897575" y="2549550"/>
            <a:ext cx="120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latin typeface="Spectral"/>
                <a:ea typeface="Spectral"/>
                <a:cs typeface="Spectral"/>
                <a:sym typeface="Spectral"/>
              </a:rPr>
              <a:t>model</a:t>
            </a:r>
            <a:endParaRPr b="1" i="1" sz="30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Set and Model Exploration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Broad Investigation-Features</a:t>
            </a:r>
            <a:endParaRPr/>
          </a:p>
        </p:txBody>
      </p:sp>
      <p:sp>
        <p:nvSpPr>
          <p:cNvPr id="299" name="Google Shape;299;p29"/>
          <p:cNvSpPr txBox="1"/>
          <p:nvPr>
            <p:ph idx="1" type="body"/>
          </p:nvPr>
        </p:nvSpPr>
        <p:spPr>
          <a:xfrm>
            <a:off x="311700" y="1081225"/>
            <a:ext cx="3950400" cy="3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Octave Spectrum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octave with 10 features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⅓ octave with 29 features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Mel-frequency Cepstral C</a:t>
            </a:r>
            <a:r>
              <a:rPr lang="en"/>
              <a:t>oefficients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13 features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Modified Mel-frequency Cepstral Coefficients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Extended frequency range up to 20 kHz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13 features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26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 txBox="1"/>
          <p:nvPr>
            <p:ph idx="1" type="body"/>
          </p:nvPr>
        </p:nvSpPr>
        <p:spPr>
          <a:xfrm>
            <a:off x="4428825" y="1081225"/>
            <a:ext cx="382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FFT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∆f = 25 Hz with 799 features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∆f = 100 Hz with 200 features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Continuous</a:t>
            </a:r>
            <a:r>
              <a:rPr lang="en"/>
              <a:t> W</a:t>
            </a:r>
            <a:r>
              <a:rPr lang="en"/>
              <a:t>avelet Transform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Scalograms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Scalograms bag-of-features with 500 features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Discrete Wavelet Transform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Wavelet Variance (Percival UW)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Shannon entropy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Mean/SD of subband coefficients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Coiflet, Haar, Daubechies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2-5 levels of transform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7, 13, 17, 49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Broad Investigation-Models</a:t>
            </a:r>
            <a:endParaRPr/>
          </a:p>
        </p:txBody>
      </p:sp>
      <p:sp>
        <p:nvSpPr>
          <p:cNvPr id="306" name="Google Shape;306;p30"/>
          <p:cNvSpPr txBox="1"/>
          <p:nvPr>
            <p:ph idx="1" type="body"/>
          </p:nvPr>
        </p:nvSpPr>
        <p:spPr>
          <a:xfrm>
            <a:off x="311700" y="1152475"/>
            <a:ext cx="415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Coarse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Quadratic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Cubic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Gaussian (Fine, Medium, Coarse)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0"/>
          <p:cNvSpPr txBox="1"/>
          <p:nvPr>
            <p:ph idx="1" type="body"/>
          </p:nvPr>
        </p:nvSpPr>
        <p:spPr>
          <a:xfrm>
            <a:off x="4793700" y="1152475"/>
            <a:ext cx="382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Ensembles / Forests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Boosted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Bagged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Subspace KNN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Shallow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Convolutional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 Short Term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 Investigation Results</a:t>
            </a:r>
            <a:endParaRPr/>
          </a:p>
        </p:txBody>
      </p:sp>
      <p:pic>
        <p:nvPicPr>
          <p:cNvPr id="313" name="Google Shape;3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5050"/>
            <a:ext cx="9144001" cy="3307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5497200" cy="3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 reduction is being targeted by regulatory agencies around the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noise testing is expensive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 certification testing done at remote locations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 contamination still possible from birds, insects, livestock, wildlife, and road traffic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 contamination can increase recorded noise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Personnel used to monitor recordings for contamination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081" y="745925"/>
            <a:ext cx="2655367" cy="3991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Observations/Comments</a:t>
            </a:r>
            <a:endParaRPr/>
          </a:p>
        </p:txBody>
      </p:sp>
      <p:sp>
        <p:nvSpPr>
          <p:cNvPr id="319" name="Google Shape;31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accuracy is low, confusion matrix tends to be skewed with high false negative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Conventional models and shallow neural networks achieve &gt;90%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short term memory network not performing as expected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Likely requires creating unique, varying input sequences for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GPUs only necessary for training convolutional neural network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Project Work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Work</a:t>
            </a:r>
            <a:endParaRPr/>
          </a:p>
        </p:txBody>
      </p:sp>
      <p:sp>
        <p:nvSpPr>
          <p:cNvPr id="330" name="Google Shape;330;p34"/>
          <p:cNvSpPr txBox="1"/>
          <p:nvPr>
            <p:ph idx="1" type="body"/>
          </p:nvPr>
        </p:nvSpPr>
        <p:spPr>
          <a:xfrm>
            <a:off x="311700" y="1152475"/>
            <a:ext cx="8520600" cy="3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 select to only 3 feature/model combinations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 of model hyperparameters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performance metric to include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F1 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negative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Detailed study of performance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Varying SNR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Percent of signal block contaminated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Randomization of blocks contaminated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Monte Carlo simulation of randomized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simulate real-world scenario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Feature/Models</a:t>
            </a:r>
            <a:endParaRPr/>
          </a:p>
        </p:txBody>
      </p:sp>
      <p:sp>
        <p:nvSpPr>
          <p:cNvPr id="336" name="Google Shape;336;p35"/>
          <p:cNvSpPr txBox="1"/>
          <p:nvPr>
            <p:ph idx="1" type="body"/>
          </p:nvPr>
        </p:nvSpPr>
        <p:spPr>
          <a:xfrm>
            <a:off x="311700" y="1152475"/>
            <a:ext cx="8520600" cy="22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Wavelets (Coiflet2, 5 level, T=2s)/bagged trees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/>
              <a:t>Best overall with accuracy of 94.2% (best overall)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Wavelets (Coiflet2, 4 level, T=2s)/bagged trees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Accuracy of 93.3% (4rd best overall)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Cepstral (26 feature T=2 s)/cubic SVM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/>
              <a:t>Best non-NN, non-wavelet performer with accuracy of 92.8% (7th best overall)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337" name="Google Shape;337;p35"/>
          <p:cNvSpPr txBox="1"/>
          <p:nvPr/>
        </p:nvSpPr>
        <p:spPr>
          <a:xfrm>
            <a:off x="311700" y="3489225"/>
            <a:ext cx="5520000" cy="14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i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Coiflet2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Coiflet wavelet with 2 vanishing moments 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i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 = 2s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block length 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Tracking</a:t>
            </a:r>
            <a:endParaRPr/>
          </a:p>
        </p:txBody>
      </p:sp>
      <p:sp>
        <p:nvSpPr>
          <p:cNvPr id="343" name="Google Shape;343;p36"/>
          <p:cNvSpPr txBox="1"/>
          <p:nvPr>
            <p:ph idx="1" type="body"/>
          </p:nvPr>
        </p:nvSpPr>
        <p:spPr>
          <a:xfrm>
            <a:off x="311700" y="1389600"/>
            <a:ext cx="3462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Using Trello to track our work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Agile Tools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5 Story Points = ~ 1 Week of Work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~60 points of work remaining after 2/6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Workflow</a:t>
            </a:r>
            <a:endParaRPr b="1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Stories are added to separate backlog lists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Stories are moved to In Progress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Stories are closed or removed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500" y="277088"/>
            <a:ext cx="3922801" cy="45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Work</a:t>
            </a:r>
            <a:endParaRPr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500" y="277088"/>
            <a:ext cx="3922801" cy="4589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1" name="Google Shape;351;p37"/>
          <p:cNvGraphicFramePr/>
          <p:nvPr/>
        </p:nvGraphicFramePr>
        <p:xfrm>
          <a:off x="311700" y="127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{964EA009-488C-432D-B82F-4DE1B9D1364A}</a:tableStyleId>
              </a:tblPr>
              <a:tblGrid>
                <a:gridCol w="2507650"/>
                <a:gridCol w="1470550"/>
              </a:tblGrid>
              <a:tr h="34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Epic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Story Points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 Progress - Feature Set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points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9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 Progress - Documentation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 points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61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 Progress - Course Assignments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 points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9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 Progress - Machine Learning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r>
                        <a:rPr lang="en" sz="1000"/>
                        <a:t> points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9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Poster Session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 points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9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Machine Learning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 points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9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Literature Review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points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9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 points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12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Course Assignments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 points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 txBox="1"/>
          <p:nvPr>
            <p:ph type="title"/>
          </p:nvPr>
        </p:nvSpPr>
        <p:spPr>
          <a:xfrm>
            <a:off x="311700" y="136052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551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esearch the feasibility of automating the detection of environmental noise contamination contained in acoustic measurements for aircraft community noise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Investigate wide range of feature and model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 performance and recommendations to proceed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081" y="745925"/>
            <a:ext cx="2655367" cy="399102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35225" y="3050775"/>
            <a:ext cx="727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579750" y="3485475"/>
            <a:ext cx="802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Bird 01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477050" y="3502275"/>
            <a:ext cx="9780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Plane 08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Example-Time Series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1840888" y="4188900"/>
            <a:ext cx="9399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Bird 01	 </a:t>
            </a:r>
            <a:br>
              <a:rPr lang="en"/>
            </a:b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998267" cy="29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6200900" y="4172100"/>
            <a:ext cx="10959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</a:t>
            </a:r>
            <a:r>
              <a:rPr lang="en"/>
              <a:t>lane 08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200" y="1017725"/>
            <a:ext cx="4094100" cy="2998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Example-Octave Spectrum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1840888" y="4188900"/>
            <a:ext cx="9399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Bird 01	 </a:t>
            </a:r>
            <a:br>
              <a:rPr lang="en"/>
            </a:b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6200900" y="4172100"/>
            <a:ext cx="10959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Plane 08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50" y="1141650"/>
            <a:ext cx="3906609" cy="2923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229" y="1272966"/>
            <a:ext cx="4094100" cy="279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569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66 audio files from Boeing Test &amp; 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Wave file recordings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nonymized by an unknown normalization factor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49 aircraft (737, A350, Q400 turboprop,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ambient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 contamination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 audio file from US National Parks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 domain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Non-consistent sampling rate and uncalibrated levels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rickets, bison, common raven, sparrow, Steller’s jay, and yellow-rumped warbler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of 233 MB of audio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000" y="1700813"/>
            <a:ext cx="24003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Challenges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turn audio recordings into features?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Separate</a:t>
            </a:r>
            <a:r>
              <a:rPr lang="en"/>
              <a:t> into blocks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 each block for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Accumulate feature sets as function of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this make streaming processing difficult later?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quantify contamination levels?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use audio recordings that are of only a single noise 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 aircraft or ambient with contamination examples to create contaminated audio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for control of signal-to-noise ratio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