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E28"/>
    <a:srgbClr val="D9D9EC"/>
    <a:srgbClr val="E9E9FF"/>
    <a:srgbClr val="33016F"/>
    <a:srgbClr val="CDF9C3"/>
    <a:srgbClr val="F4B184"/>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086" y="-3216"/>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DCCFD9F7-8467-4B55-949C-D4DF018331E4}"/>
    <pc:docChg chg="undo custSel modSld">
      <pc:chgData name="Todd Schultz" userId="ba2af144d448b369" providerId="LiveId" clId="{DCCFD9F7-8467-4B55-949C-D4DF018331E4}" dt="2019-03-08T04:41:29.372" v="1630" actId="1036"/>
      <pc:docMkLst>
        <pc:docMk/>
      </pc:docMkLst>
      <pc:sldChg chg="modSp">
        <pc:chgData name="Todd Schultz" userId="ba2af144d448b369" providerId="LiveId" clId="{DCCFD9F7-8467-4B55-949C-D4DF018331E4}" dt="2019-03-08T04:41:29.372" v="1630" actId="1036"/>
        <pc:sldMkLst>
          <pc:docMk/>
          <pc:sldMk cId="2702275411" sldId="256"/>
        </pc:sldMkLst>
        <pc:spChg chg="mod">
          <ac:chgData name="Todd Schultz" userId="ba2af144d448b369" providerId="LiveId" clId="{DCCFD9F7-8467-4B55-949C-D4DF018331E4}" dt="2019-03-08T04:25:08.978" v="489" actId="6549"/>
          <ac:spMkLst>
            <pc:docMk/>
            <pc:sldMk cId="2702275411" sldId="256"/>
            <ac:spMk id="7" creationId="{51E8A9D9-AF04-4342-86DB-31AC1790BFA6}"/>
          </ac:spMkLst>
        </pc:spChg>
        <pc:spChg chg="mod">
          <ac:chgData name="Todd Schultz" userId="ba2af144d448b369" providerId="LiveId" clId="{DCCFD9F7-8467-4B55-949C-D4DF018331E4}" dt="2019-03-08T04:32:33.552" v="903" actId="14100"/>
          <ac:spMkLst>
            <pc:docMk/>
            <pc:sldMk cId="2702275411" sldId="256"/>
            <ac:spMk id="10" creationId="{73E8B18E-B3E7-4B27-91B2-ADF9300886BC}"/>
          </ac:spMkLst>
        </pc:spChg>
        <pc:spChg chg="mod">
          <ac:chgData name="Todd Schultz" userId="ba2af144d448b369" providerId="LiveId" clId="{DCCFD9F7-8467-4B55-949C-D4DF018331E4}" dt="2019-03-08T04:32:40.602" v="904" actId="14100"/>
          <ac:spMkLst>
            <pc:docMk/>
            <pc:sldMk cId="2702275411" sldId="256"/>
            <ac:spMk id="11" creationId="{799B69CE-233C-42AB-81A7-B99D6FBD52A1}"/>
          </ac:spMkLst>
        </pc:spChg>
        <pc:spChg chg="mod">
          <ac:chgData name="Todd Schultz" userId="ba2af144d448b369" providerId="LiveId" clId="{DCCFD9F7-8467-4B55-949C-D4DF018331E4}" dt="2019-03-08T04:41:06.154" v="1603" actId="255"/>
          <ac:spMkLst>
            <pc:docMk/>
            <pc:sldMk cId="2702275411" sldId="256"/>
            <ac:spMk id="13" creationId="{66802A07-8FC0-4428-85DD-AC54AA97936A}"/>
          </ac:spMkLst>
        </pc:spChg>
        <pc:spChg chg="mod">
          <ac:chgData name="Todd Schultz" userId="ba2af144d448b369" providerId="LiveId" clId="{DCCFD9F7-8467-4B55-949C-D4DF018331E4}" dt="2019-03-08T04:40:59.709" v="1602" actId="255"/>
          <ac:spMkLst>
            <pc:docMk/>
            <pc:sldMk cId="2702275411" sldId="256"/>
            <ac:spMk id="15" creationId="{C033A537-DA35-4C54-A541-47C00AD4203E}"/>
          </ac:spMkLst>
        </pc:spChg>
        <pc:spChg chg="mod">
          <ac:chgData name="Todd Schultz" userId="ba2af144d448b369" providerId="LiveId" clId="{DCCFD9F7-8467-4B55-949C-D4DF018331E4}" dt="2019-03-08T04:40:52.928" v="1601" actId="255"/>
          <ac:spMkLst>
            <pc:docMk/>
            <pc:sldMk cId="2702275411" sldId="256"/>
            <ac:spMk id="17" creationId="{33D93144-0C38-491B-BBDF-75B7D09210DE}"/>
          </ac:spMkLst>
        </pc:spChg>
        <pc:spChg chg="mod">
          <ac:chgData name="Todd Schultz" userId="ba2af144d448b369" providerId="LiveId" clId="{DCCFD9F7-8467-4B55-949C-D4DF018331E4}" dt="2019-03-08T04:40:21.333" v="1599" actId="20577"/>
          <ac:spMkLst>
            <pc:docMk/>
            <pc:sldMk cId="2702275411" sldId="256"/>
            <ac:spMk id="19" creationId="{EB8CCA73-A480-4AB6-8114-A25146FF7D0B}"/>
          </ac:spMkLst>
        </pc:spChg>
        <pc:spChg chg="mod">
          <ac:chgData name="Todd Schultz" userId="ba2af144d448b369" providerId="LiveId" clId="{DCCFD9F7-8467-4B55-949C-D4DF018331E4}" dt="2019-03-08T04:35:16.259" v="929" actId="20577"/>
          <ac:spMkLst>
            <pc:docMk/>
            <pc:sldMk cId="2702275411" sldId="256"/>
            <ac:spMk id="27" creationId="{4D175D9D-1009-468A-A739-F755DB191293}"/>
          </ac:spMkLst>
        </pc:spChg>
        <pc:spChg chg="mod">
          <ac:chgData name="Todd Schultz" userId="ba2af144d448b369" providerId="LiveId" clId="{DCCFD9F7-8467-4B55-949C-D4DF018331E4}" dt="2019-03-08T04:33:11.145" v="905" actId="403"/>
          <ac:spMkLst>
            <pc:docMk/>
            <pc:sldMk cId="2702275411" sldId="256"/>
            <ac:spMk id="31" creationId="{50BB62F4-1A4F-488D-BD88-677A7BE07198}"/>
          </ac:spMkLst>
        </pc:spChg>
        <pc:spChg chg="mod">
          <ac:chgData name="Todd Schultz" userId="ba2af144d448b369" providerId="LiveId" clId="{DCCFD9F7-8467-4B55-949C-D4DF018331E4}" dt="2019-03-08T04:34:17.101" v="909" actId="14100"/>
          <ac:spMkLst>
            <pc:docMk/>
            <pc:sldMk cId="2702275411" sldId="256"/>
            <ac:spMk id="36" creationId="{5EA8D1C3-E889-46A4-A3CC-BFEC0345F205}"/>
          </ac:spMkLst>
        </pc:spChg>
        <pc:spChg chg="mod">
          <ac:chgData name="Todd Schultz" userId="ba2af144d448b369" providerId="LiveId" clId="{DCCFD9F7-8467-4B55-949C-D4DF018331E4}" dt="2019-03-08T04:33:17.402" v="907" actId="403"/>
          <ac:spMkLst>
            <pc:docMk/>
            <pc:sldMk cId="2702275411" sldId="256"/>
            <ac:spMk id="37" creationId="{C02823B1-1604-45B3-81C3-523EB6306250}"/>
          </ac:spMkLst>
        </pc:spChg>
        <pc:spChg chg="mod">
          <ac:chgData name="Todd Schultz" userId="ba2af144d448b369" providerId="LiveId" clId="{DCCFD9F7-8467-4B55-949C-D4DF018331E4}" dt="2019-03-08T04:41:29.372" v="1630" actId="1036"/>
          <ac:spMkLst>
            <pc:docMk/>
            <pc:sldMk cId="2702275411" sldId="256"/>
            <ac:spMk id="43" creationId="{705A9662-156B-4643-BFA1-6792F4852C8C}"/>
          </ac:spMkLst>
        </pc:spChg>
        <pc:spChg chg="mod">
          <ac:chgData name="Todd Schultz" userId="ba2af144d448b369" providerId="LiveId" clId="{DCCFD9F7-8467-4B55-949C-D4DF018331E4}" dt="2019-03-08T04:41:26.158" v="1625" actId="1036"/>
          <ac:spMkLst>
            <pc:docMk/>
            <pc:sldMk cId="2702275411" sldId="256"/>
            <ac:spMk id="44" creationId="{A276ECBD-802E-4A0D-8AD5-6DD0E12515EB}"/>
          </ac:spMkLst>
        </pc:spChg>
        <pc:picChg chg="mod">
          <ac:chgData name="Todd Schultz" userId="ba2af144d448b369" providerId="LiveId" clId="{DCCFD9F7-8467-4B55-949C-D4DF018331E4}" dt="2019-03-08T04:32:33.552" v="903" actId="14100"/>
          <ac:picMkLst>
            <pc:docMk/>
            <pc:sldMk cId="2702275411" sldId="256"/>
            <ac:picMk id="23" creationId="{D7ADD7D7-7D5A-4BEA-B2D8-41F60D0D5244}"/>
          </ac:picMkLst>
        </pc:picChg>
        <pc:picChg chg="mod">
          <ac:chgData name="Todd Schultz" userId="ba2af144d448b369" providerId="LiveId" clId="{DCCFD9F7-8467-4B55-949C-D4DF018331E4}" dt="2019-03-08T04:32:33.552" v="903" actId="14100"/>
          <ac:picMkLst>
            <pc:docMk/>
            <pc:sldMk cId="2702275411" sldId="256"/>
            <ac:picMk id="24" creationId="{9081AA8E-A1DE-448E-AA5B-88D0E96AF6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3/9/2019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863566" cy="7478970"/>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Background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Public demand for reduced noise population forcing regulatory agencies to reduce aircraft noise limits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Certification process is expensive</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Monitoring personnel used to lower risk of higher certified noise levels by noise contamination</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sources include birds, insects, livestock, and road traffic</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Objective</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184705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5" y="12702804"/>
            <a:ext cx="9822426" cy="7940635"/>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Audio Files</a:t>
            </a:r>
          </a:p>
          <a:p>
            <a:pPr marL="914400" lvl="1" indent="-457200">
              <a:buFont typeface="Arial" panose="020B0604020202020204" pitchFamily="34" charset="0"/>
              <a:buChar char="•"/>
            </a:pPr>
            <a:r>
              <a:rPr lang="en-US" sz="3000">
                <a:latin typeface="Open Sans" panose="020B0606030504020204" pitchFamily="34" charset="0"/>
                <a:ea typeface="Open Sans" panose="020B0606030504020204" pitchFamily="34" charset="0"/>
                <a:cs typeface="Open Sans" panose="020B0606030504020204" pitchFamily="34" charset="0"/>
              </a:rPr>
              <a:t>72 </a:t>
            </a:r>
            <a:r>
              <a:rPr lang="en-US" sz="3000" dirty="0">
                <a:latin typeface="Open Sans" panose="020B0606030504020204" pitchFamily="34" charset="0"/>
                <a:ea typeface="Open Sans" panose="020B0606030504020204" pitchFamily="34" charset="0"/>
                <a:cs typeface="Open Sans" panose="020B0606030504020204" pitchFamily="34" charset="0"/>
              </a:rPr>
              <a:t>Total</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Clean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59 Aircraft and Ambient Recordings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13 Animal Vocalizations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Process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Aircraft audio file split into blocks to generate features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audio file chosen and split into blocks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added to aircraft signal with desired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Repeated for all aircraft audio files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All generated features combined into set for model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61148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411581"/>
            <a:ext cx="8277225" cy="652486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555641"/>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30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30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13761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4247317"/>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10306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955508"/>
            <a:ext cx="14643381" cy="9325630"/>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Broad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gain insight to which broad categories of feature sets and model combinations might provide the best prediction accuracy</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Signal-to-noise ratio held at 6 dB</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Block size limited to only 1 seconds or 2 seconds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Used default hyperparameters and settings when training models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optimize a limited set of feature set and model combinations for their best performance and subject them to rigorous testing to understand real-world performance</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8994577"/>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595549"/>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30342389"/>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3586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D175D9D-1009-468A-A739-F755DB191293}"/>
              </a:ext>
            </a:extLst>
          </p:cNvPr>
          <p:cNvSpPr txBox="1"/>
          <p:nvPr/>
        </p:nvSpPr>
        <p:spPr>
          <a:xfrm>
            <a:off x="16112853" y="4544585"/>
            <a:ext cx="17946917" cy="553998"/>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The three feature set, classifier pairs selected for detailed study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42032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70229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708331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15321447"/>
              </p:ext>
            </p:extLst>
          </p:nvPr>
        </p:nvGraphicFramePr>
        <p:xfrm>
          <a:off x="16242681" y="10954470"/>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62295" y="9826150"/>
            <a:ext cx="17624905" cy="1015663"/>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677590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5627410"/>
            <a:ext cx="6075736" cy="2246769"/>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overall with accuracy of 94.2%</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5EA8D1C3-E889-46A4-A3CC-BFEC0345F205}"/>
              </a:ext>
            </a:extLst>
          </p:cNvPr>
          <p:cNvSpPr/>
          <p:nvPr/>
        </p:nvSpPr>
        <p:spPr>
          <a:xfrm>
            <a:off x="22509382" y="5697000"/>
            <a:ext cx="5734507" cy="1815882"/>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457200" indent="-4572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8325263" y="5651698"/>
            <a:ext cx="5734507" cy="2677656"/>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Cubic SVM</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681742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677590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676928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681742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681742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4380029"/>
            <a:ext cx="17848341"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455389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5245655"/>
            <a:ext cx="8277225"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
        <p:nvSpPr>
          <p:cNvPr id="45" name="TextBox 44">
            <a:extLst>
              <a:ext uri="{FF2B5EF4-FFF2-40B4-BE49-F238E27FC236}">
                <a16:creationId xmlns:a16="http://schemas.microsoft.com/office/drawing/2014/main" id="{51BA8E80-77E2-4F96-9AF4-6DD41C3E0FA9}"/>
              </a:ext>
            </a:extLst>
          </p:cNvPr>
          <p:cNvSpPr txBox="1"/>
          <p:nvPr/>
        </p:nvSpPr>
        <p:spPr>
          <a:xfrm>
            <a:off x="16085167" y="15099343"/>
            <a:ext cx="17974603" cy="1477328"/>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For each of the optimized feature set and classifier pairs, we observed that as the signal-to-noise ratio increased, this resulted in less accuracy due to the models inability to detect contaminated blocks.</a:t>
            </a:r>
          </a:p>
        </p:txBody>
      </p:sp>
      <p:sp>
        <p:nvSpPr>
          <p:cNvPr id="46" name="TextBox 45">
            <a:extLst>
              <a:ext uri="{FF2B5EF4-FFF2-40B4-BE49-F238E27FC236}">
                <a16:creationId xmlns:a16="http://schemas.microsoft.com/office/drawing/2014/main" id="{47CB6008-B7A0-4487-89D4-1D5E83FF4E8C}"/>
              </a:ext>
            </a:extLst>
          </p:cNvPr>
          <p:cNvSpPr txBox="1"/>
          <p:nvPr/>
        </p:nvSpPr>
        <p:spPr>
          <a:xfrm>
            <a:off x="16148297" y="24268233"/>
            <a:ext cx="17974603"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Glossary / Reference</a:t>
            </a:r>
          </a:p>
        </p:txBody>
      </p:sp>
      <p:sp>
        <p:nvSpPr>
          <p:cNvPr id="49" name="TextBox 48">
            <a:extLst>
              <a:ext uri="{FF2B5EF4-FFF2-40B4-BE49-F238E27FC236}">
                <a16:creationId xmlns:a16="http://schemas.microsoft.com/office/drawing/2014/main" id="{DC0711DC-19E4-49C2-9E00-8B8C04CC2B8D}"/>
              </a:ext>
            </a:extLst>
          </p:cNvPr>
          <p:cNvSpPr txBox="1"/>
          <p:nvPr/>
        </p:nvSpPr>
        <p:spPr>
          <a:xfrm>
            <a:off x="16170004" y="24973765"/>
            <a:ext cx="8727616" cy="6093976"/>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Mel Scale</a:t>
            </a:r>
          </a:p>
          <a:p>
            <a:r>
              <a:rPr lang="en-US" sz="3000" dirty="0">
                <a:latin typeface="Open Sans" panose="020B0606030504020204" pitchFamily="34" charset="0"/>
                <a:ea typeface="Open Sans" panose="020B0606030504020204" pitchFamily="34" charset="0"/>
                <a:cs typeface="Open Sans" panose="020B0606030504020204" pitchFamily="34" charset="0"/>
              </a:rPr>
              <a:t>A scale of pitches that is based on human perception to judge </a:t>
            </a:r>
            <a:r>
              <a:rPr lang="en-US" sz="3000">
                <a:latin typeface="Open Sans" panose="020B0606030504020204" pitchFamily="34" charset="0"/>
                <a:ea typeface="Open Sans" panose="020B0606030504020204" pitchFamily="34" charset="0"/>
                <a:cs typeface="Open Sans" panose="020B0606030504020204" pitchFamily="34" charset="0"/>
              </a:rPr>
              <a:t>the non-linear </a:t>
            </a:r>
            <a:r>
              <a:rPr lang="en-US" sz="3000" dirty="0">
                <a:latin typeface="Open Sans" panose="020B0606030504020204" pitchFamily="34" charset="0"/>
                <a:ea typeface="Open Sans" panose="020B0606030504020204" pitchFamily="34" charset="0"/>
                <a:cs typeface="Open Sans" panose="020B0606030504020204" pitchFamily="34" charset="0"/>
              </a:rPr>
              <a:t>distance </a:t>
            </a:r>
            <a:r>
              <a:rPr lang="en-US" sz="3000">
                <a:latin typeface="Open Sans" panose="020B0606030504020204" pitchFamily="34" charset="0"/>
                <a:ea typeface="Open Sans" panose="020B0606030504020204" pitchFamily="34" charset="0"/>
                <a:cs typeface="Open Sans" panose="020B0606030504020204" pitchFamily="34" charset="0"/>
              </a:rPr>
              <a:t>between pitches.</a:t>
            </a:r>
            <a:endParaRPr lang="en-US" sz="3000" dirty="0">
              <a:latin typeface="Open Sans" panose="020B0606030504020204" pitchFamily="34" charset="0"/>
              <a:ea typeface="Open Sans" panose="020B0606030504020204" pitchFamily="34" charset="0"/>
              <a:cs typeface="Open Sans" panose="020B0606030504020204" pitchFamily="34" charset="0"/>
            </a:endParaRPr>
          </a:p>
          <a:p>
            <a:endParaRPr lang="en-US" sz="3000" b="1"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Mel-Frequency Cepstral Coefficients (MFCC)</a:t>
            </a:r>
          </a:p>
          <a:p>
            <a:r>
              <a:rPr lang="en-US" sz="3000" dirty="0">
                <a:latin typeface="Open Sans" panose="020B0606030504020204" pitchFamily="34" charset="0"/>
                <a:ea typeface="Open Sans" panose="020B0606030504020204" pitchFamily="34" charset="0"/>
                <a:cs typeface="Open Sans" panose="020B0606030504020204" pitchFamily="34" charset="0"/>
              </a:rPr>
              <a:t>Coefficients that are derived from a non-linear transform of a spectrum that are equally spaced on the </a:t>
            </a:r>
            <a:r>
              <a:rPr lang="en-US" sz="3000" dirty="0" err="1">
                <a:latin typeface="Open Sans" panose="020B0606030504020204" pitchFamily="34" charset="0"/>
                <a:ea typeface="Open Sans" panose="020B0606030504020204" pitchFamily="34" charset="0"/>
                <a:cs typeface="Open Sans" panose="020B0606030504020204" pitchFamily="34" charset="0"/>
              </a:rPr>
              <a:t>mel</a:t>
            </a:r>
            <a:r>
              <a:rPr lang="en-US" sz="3000" dirty="0">
                <a:latin typeface="Open Sans" panose="020B0606030504020204" pitchFamily="34" charset="0"/>
                <a:ea typeface="Open Sans" panose="020B0606030504020204" pitchFamily="34" charset="0"/>
                <a:cs typeface="Open Sans" panose="020B0606030504020204" pitchFamily="34" charset="0"/>
              </a:rPr>
              <a:t> scale.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Signal-To-Noise Ratio</a:t>
            </a:r>
          </a:p>
          <a:p>
            <a:r>
              <a:rPr lang="en-US" sz="3000" dirty="0">
                <a:latin typeface="Open Sans" panose="020B0606030504020204" pitchFamily="34" charset="0"/>
                <a:ea typeface="Open Sans" panose="020B0606030504020204" pitchFamily="34" charset="0"/>
                <a:cs typeface="Open Sans" panose="020B0606030504020204" pitchFamily="34" charset="0"/>
              </a:rPr>
              <a:t>A ratio comparing the level of a clean signal to the level of the background noise.</a:t>
            </a:r>
          </a:p>
        </p:txBody>
      </p:sp>
      <p:sp>
        <p:nvSpPr>
          <p:cNvPr id="48" name="TextBox 47">
            <a:extLst>
              <a:ext uri="{FF2B5EF4-FFF2-40B4-BE49-F238E27FC236}">
                <a16:creationId xmlns:a16="http://schemas.microsoft.com/office/drawing/2014/main" id="{ED245F77-4E2D-44F4-A164-F648F97A8F7E}"/>
              </a:ext>
            </a:extLst>
          </p:cNvPr>
          <p:cNvSpPr txBox="1"/>
          <p:nvPr/>
        </p:nvSpPr>
        <p:spPr>
          <a:xfrm>
            <a:off x="25367163" y="24973765"/>
            <a:ext cx="8727616" cy="7478970"/>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Wavelet Transform</a:t>
            </a:r>
          </a:p>
          <a:p>
            <a:r>
              <a:rPr lang="en-US" sz="3000" dirty="0">
                <a:latin typeface="Open Sans" panose="020B0606030504020204" pitchFamily="34" charset="0"/>
                <a:ea typeface="Open Sans" panose="020B0606030504020204" pitchFamily="34" charset="0"/>
                <a:cs typeface="Open Sans" panose="020B0606030504020204" pitchFamily="34" charset="0"/>
              </a:rPr>
              <a:t>A representation of a square-integrable signal using an orthonormal basis formed by scaled and shifted versions of a chosen "mother wavelet." The Wavelet Transform is advantageous over the Fourier Transform in representing finite, non-stationary and/or non-periodic signals.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Coiflet2</a:t>
            </a:r>
          </a:p>
          <a:p>
            <a:r>
              <a:rPr lang="en-US" sz="3000" dirty="0">
                <a:latin typeface="Open Sans" panose="020B0606030504020204" pitchFamily="34" charset="0"/>
                <a:ea typeface="Open Sans" panose="020B0606030504020204" pitchFamily="34" charset="0"/>
                <a:cs typeface="Open Sans" panose="020B0606030504020204" pitchFamily="34" charset="0"/>
              </a:rPr>
              <a:t>Class of "mother wavelet" with 2 vanishing moments. A type of discrete wavelet invented by renowned mathematician Ingrid Daubechies with the special property that both its low-pass and high-pass filter constituents have vanishing moments.</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TotalTime>
  <Words>929</Words>
  <Application>Microsoft Office PowerPoint</Application>
  <PresentationFormat>Custom</PresentationFormat>
  <Paragraphs>113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 Miller</cp:lastModifiedBy>
  <cp:revision>54</cp:revision>
  <cp:lastPrinted>2019-02-26T02:43:06Z</cp:lastPrinted>
  <dcterms:created xsi:type="dcterms:W3CDTF">2019-02-24T02:01:07Z</dcterms:created>
  <dcterms:modified xsi:type="dcterms:W3CDTF">2019-03-10T01:49:42Z</dcterms:modified>
</cp:coreProperties>
</file>