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40" d="100"/>
          <a:sy n="40" d="100"/>
        </p:scale>
        <p:origin x="-4752" y="-984"/>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5BB63033-66C0-43C8-90EA-7E660E972B43}"/>
    <pc:docChg chg="modSld">
      <pc:chgData name="Todd Schultz" userId="ba2af144d448b369" providerId="LiveId" clId="{5BB63033-66C0-43C8-90EA-7E660E972B43}" dt="2019-02-28T02:06:17.850" v="12" actId="20577"/>
      <pc:docMkLst>
        <pc:docMk/>
      </pc:docMkLst>
      <pc:sldChg chg="modSp">
        <pc:chgData name="Todd Schultz" userId="ba2af144d448b369" providerId="LiveId" clId="{5BB63033-66C0-43C8-90EA-7E660E972B43}" dt="2019-02-28T02:06:17.850" v="12" actId="20577"/>
        <pc:sldMkLst>
          <pc:docMk/>
          <pc:sldMk cId="2702275411" sldId="256"/>
        </pc:sldMkLst>
        <pc:spChg chg="mod">
          <ac:chgData name="Todd Schultz" userId="ba2af144d448b369" providerId="LiveId" clId="{5BB63033-66C0-43C8-90EA-7E660E972B43}" dt="2019-02-28T02:06:17.850" v="12" actId="20577"/>
          <ac:spMkLst>
            <pc:docMk/>
            <pc:sldMk cId="2702275411" sldId="256"/>
            <ac:spMk id="27" creationId="{4D175D9D-1009-468A-A739-F755DB1912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2/27/2019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E28"/>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Objective</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210113"/>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065859"/>
            <a:ext cx="10054713" cy="6555641"/>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699575" y="36576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695888" y="4457700"/>
            <a:ext cx="8277225" cy="4401205"/>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section is currently a work in progress as we have not finalized our Deep Investigation.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these models don’t perform well on classifying contamination signals that have not been seen before. We suggest that more data is provided to fully enumerate the possible contamination classes that would exist near the test site.</a:t>
            </a:r>
          </a:p>
        </p:txBody>
      </p:sp>
      <p:sp>
        <p:nvSpPr>
          <p:cNvPr id="14" name="TextBox 13">
            <a:extLst>
              <a:ext uri="{FF2B5EF4-FFF2-40B4-BE49-F238E27FC236}">
                <a16:creationId xmlns:a16="http://schemas.microsoft.com/office/drawing/2014/main" id="{25D7FB95-EB7C-4E10-A082-8D29C7319D2E}"/>
              </a:ext>
            </a:extLst>
          </p:cNvPr>
          <p:cNvSpPr txBox="1"/>
          <p:nvPr/>
        </p:nvSpPr>
        <p:spPr>
          <a:xfrm>
            <a:off x="34706949" y="1160444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3262" y="12404541"/>
            <a:ext cx="8277225" cy="6124754"/>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06949" y="19731292"/>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3262" y="20531392"/>
            <a:ext cx="8277225" cy="1384995"/>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might not be accurate when classifying new sources of contamination.</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540230"/>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579423"/>
            <a:ext cx="14643381" cy="8710077"/>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5943033"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5943033" y="12210113"/>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01979" y="27914025"/>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09407" y="28660865"/>
            <a:ext cx="8277225" cy="1815882"/>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Dr. Megan Hazen</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University of Washington.</a:t>
            </a:r>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692739" y="4975563"/>
            <a:ext cx="5432961" cy="5693865"/>
          </a:xfrm>
          <a:prstGeom prst="rect">
            <a:avLst/>
          </a:prstGeom>
        </p:spPr>
      </p:pic>
      <p:sp>
        <p:nvSpPr>
          <p:cNvPr id="26" name="Rectangle 25">
            <a:extLst>
              <a:ext uri="{FF2B5EF4-FFF2-40B4-BE49-F238E27FC236}">
                <a16:creationId xmlns:a16="http://schemas.microsoft.com/office/drawing/2014/main" id="{69F36744-24FB-424F-A588-8892B27873B5}"/>
              </a:ext>
            </a:extLst>
          </p:cNvPr>
          <p:cNvSpPr/>
          <p:nvPr/>
        </p:nvSpPr>
        <p:spPr>
          <a:xfrm>
            <a:off x="11226018" y="13185343"/>
            <a:ext cx="3899682" cy="294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257221-7E83-44D5-BC01-74782253CBDE}"/>
              </a:ext>
            </a:extLst>
          </p:cNvPr>
          <p:cNvSpPr/>
          <p:nvPr/>
        </p:nvSpPr>
        <p:spPr>
          <a:xfrm>
            <a:off x="11226018" y="16580584"/>
            <a:ext cx="3899682" cy="294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1565540252"/>
              </p:ext>
            </p:extLst>
          </p:nvPr>
        </p:nvGraphicFramePr>
        <p:xfrm>
          <a:off x="15974287" y="4975563"/>
          <a:ext cx="12344826" cy="6555643"/>
        </p:xfrm>
        <a:graphic>
          <a:graphicData uri="http://schemas.openxmlformats.org/drawingml/2006/table">
            <a:tbl>
              <a:tblPr>
                <a:tableStyleId>{5C22544A-7EE6-4342-B048-85BDC9FD1C3A}</a:tableStyleId>
              </a:tblPr>
              <a:tblGrid>
                <a:gridCol w="2311579">
                  <a:extLst>
                    <a:ext uri="{9D8B030D-6E8A-4147-A177-3AD203B41FA5}">
                      <a16:colId xmlns:a16="http://schemas.microsoft.com/office/drawing/2014/main" val="1151871436"/>
                    </a:ext>
                  </a:extLst>
                </a:gridCol>
                <a:gridCol w="590191">
                  <a:extLst>
                    <a:ext uri="{9D8B030D-6E8A-4147-A177-3AD203B41FA5}">
                      <a16:colId xmlns:a16="http://schemas.microsoft.com/office/drawing/2014/main" val="2393237374"/>
                    </a:ext>
                  </a:extLst>
                </a:gridCol>
                <a:gridCol w="590191">
                  <a:extLst>
                    <a:ext uri="{9D8B030D-6E8A-4147-A177-3AD203B41FA5}">
                      <a16:colId xmlns:a16="http://schemas.microsoft.com/office/drawing/2014/main" val="335090396"/>
                    </a:ext>
                  </a:extLst>
                </a:gridCol>
                <a:gridCol w="590191">
                  <a:extLst>
                    <a:ext uri="{9D8B030D-6E8A-4147-A177-3AD203B41FA5}">
                      <a16:colId xmlns:a16="http://schemas.microsoft.com/office/drawing/2014/main" val="3717863262"/>
                    </a:ext>
                  </a:extLst>
                </a:gridCol>
                <a:gridCol w="590191">
                  <a:extLst>
                    <a:ext uri="{9D8B030D-6E8A-4147-A177-3AD203B41FA5}">
                      <a16:colId xmlns:a16="http://schemas.microsoft.com/office/drawing/2014/main" val="2897946089"/>
                    </a:ext>
                  </a:extLst>
                </a:gridCol>
                <a:gridCol w="590191">
                  <a:extLst>
                    <a:ext uri="{9D8B030D-6E8A-4147-A177-3AD203B41FA5}">
                      <a16:colId xmlns:a16="http://schemas.microsoft.com/office/drawing/2014/main" val="2621680780"/>
                    </a:ext>
                  </a:extLst>
                </a:gridCol>
                <a:gridCol w="590191">
                  <a:extLst>
                    <a:ext uri="{9D8B030D-6E8A-4147-A177-3AD203B41FA5}">
                      <a16:colId xmlns:a16="http://schemas.microsoft.com/office/drawing/2014/main" val="530238323"/>
                    </a:ext>
                  </a:extLst>
                </a:gridCol>
                <a:gridCol w="590191">
                  <a:extLst>
                    <a:ext uri="{9D8B030D-6E8A-4147-A177-3AD203B41FA5}">
                      <a16:colId xmlns:a16="http://schemas.microsoft.com/office/drawing/2014/main" val="3264923264"/>
                    </a:ext>
                  </a:extLst>
                </a:gridCol>
                <a:gridCol w="590191">
                  <a:extLst>
                    <a:ext uri="{9D8B030D-6E8A-4147-A177-3AD203B41FA5}">
                      <a16:colId xmlns:a16="http://schemas.microsoft.com/office/drawing/2014/main" val="3377233041"/>
                    </a:ext>
                  </a:extLst>
                </a:gridCol>
                <a:gridCol w="590191">
                  <a:extLst>
                    <a:ext uri="{9D8B030D-6E8A-4147-A177-3AD203B41FA5}">
                      <a16:colId xmlns:a16="http://schemas.microsoft.com/office/drawing/2014/main" val="514851023"/>
                    </a:ext>
                  </a:extLst>
                </a:gridCol>
                <a:gridCol w="590191">
                  <a:extLst>
                    <a:ext uri="{9D8B030D-6E8A-4147-A177-3AD203B41FA5}">
                      <a16:colId xmlns:a16="http://schemas.microsoft.com/office/drawing/2014/main" val="829764803"/>
                    </a:ext>
                  </a:extLst>
                </a:gridCol>
                <a:gridCol w="590191">
                  <a:extLst>
                    <a:ext uri="{9D8B030D-6E8A-4147-A177-3AD203B41FA5}">
                      <a16:colId xmlns:a16="http://schemas.microsoft.com/office/drawing/2014/main" val="1008829834"/>
                    </a:ext>
                  </a:extLst>
                </a:gridCol>
                <a:gridCol w="590191">
                  <a:extLst>
                    <a:ext uri="{9D8B030D-6E8A-4147-A177-3AD203B41FA5}">
                      <a16:colId xmlns:a16="http://schemas.microsoft.com/office/drawing/2014/main" val="950132651"/>
                    </a:ext>
                  </a:extLst>
                </a:gridCol>
                <a:gridCol w="590191">
                  <a:extLst>
                    <a:ext uri="{9D8B030D-6E8A-4147-A177-3AD203B41FA5}">
                      <a16:colId xmlns:a16="http://schemas.microsoft.com/office/drawing/2014/main" val="45596056"/>
                    </a:ext>
                  </a:extLst>
                </a:gridCol>
                <a:gridCol w="590191">
                  <a:extLst>
                    <a:ext uri="{9D8B030D-6E8A-4147-A177-3AD203B41FA5}">
                      <a16:colId xmlns:a16="http://schemas.microsoft.com/office/drawing/2014/main" val="2795060661"/>
                    </a:ext>
                  </a:extLst>
                </a:gridCol>
                <a:gridCol w="590191">
                  <a:extLst>
                    <a:ext uri="{9D8B030D-6E8A-4147-A177-3AD203B41FA5}">
                      <a16:colId xmlns:a16="http://schemas.microsoft.com/office/drawing/2014/main" val="558077079"/>
                    </a:ext>
                  </a:extLst>
                </a:gridCol>
                <a:gridCol w="590191">
                  <a:extLst>
                    <a:ext uri="{9D8B030D-6E8A-4147-A177-3AD203B41FA5}">
                      <a16:colId xmlns:a16="http://schemas.microsoft.com/office/drawing/2014/main" val="261827523"/>
                    </a:ext>
                  </a:extLst>
                </a:gridCol>
                <a:gridCol w="590191">
                  <a:extLst>
                    <a:ext uri="{9D8B030D-6E8A-4147-A177-3AD203B41FA5}">
                      <a16:colId xmlns:a16="http://schemas.microsoft.com/office/drawing/2014/main" val="805535808"/>
                    </a:ext>
                  </a:extLst>
                </a:gridCol>
              </a:tblGrid>
              <a:tr h="830217">
                <a:tc>
                  <a:txBody>
                    <a:bodyPr/>
                    <a:lstStyle/>
                    <a:p>
                      <a:pPr algn="ctr" fontAlgn="b"/>
                      <a:r>
                        <a:rPr lang="en-US" sz="1100" b="1" u="none" strike="noStrike" dirty="0">
                          <a:effectLst/>
                        </a:rPr>
                        <a:t>Feature Set</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Logistic regression</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Fine tree</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Medium tree</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Coarse tree</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Boosted trees ensemble</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Bagged trees ensemble</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Linear SVM</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Quadratic SVM</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Cubic SVM</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Fine Gaussian SVM</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Medium Gaussian SVM</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Coarse Gaussian SVM </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Subspace KNN</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Neural Net</a:t>
                      </a:r>
                      <a:endParaRPr lang="en-US" sz="11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CNN</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LSTM NN</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204992">
                <a:tc>
                  <a:txBody>
                    <a:bodyPr/>
                    <a:lstStyle/>
                    <a:p>
                      <a:pPr algn="ctr" fontAlgn="b"/>
                      <a:r>
                        <a:rPr lang="en-US" sz="1100" u="none" strike="noStrike" dirty="0">
                          <a:effectLst/>
                        </a:rPr>
                        <a:t>Modified MFCC</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86.8%</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204992">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204992">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204992">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90.7%</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92.8%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204992">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204992">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72.8%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204992">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204992">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204992">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204992">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204992">
                <a:tc>
                  <a:txBody>
                    <a:bodyPr/>
                    <a:lstStyle/>
                    <a:p>
                      <a:pPr algn="ctr" fontAlgn="b"/>
                      <a:r>
                        <a:rPr lang="en-US" sz="1100" u="none" strike="noStrike">
                          <a:effectLst/>
                        </a:rPr>
                        <a:t>FFT (25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61.3%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204992">
                <a:tc>
                  <a:txBody>
                    <a:bodyPr/>
                    <a:lstStyle/>
                    <a:p>
                      <a:pPr algn="ctr" fontAlgn="b"/>
                      <a:r>
                        <a:rPr lang="en-US" sz="1100" u="none" strike="noStrike">
                          <a:effectLst/>
                        </a:rPr>
                        <a:t>FFT (100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204992">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204992">
                <a:tc>
                  <a:txBody>
                    <a:bodyPr/>
                    <a:lstStyle/>
                    <a:p>
                      <a:pPr algn="ctr" fontAlgn="b"/>
                      <a:r>
                        <a:rPr lang="en-US" sz="1100" u="none" strike="noStrike">
                          <a:effectLst/>
                        </a:rPr>
                        <a:t>CWT Scalogram</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190642">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204992">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204992">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204992">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204992">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91.2%</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204992">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91.0%</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77.6%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204992">
                <a:tc>
                  <a:txBody>
                    <a:bodyPr/>
                    <a:lstStyle/>
                    <a:p>
                      <a:pPr algn="ctr" fontAlgn="b"/>
                      <a:r>
                        <a:rPr lang="en-US" sz="1100" u="none" strike="noStrike" dirty="0">
                          <a:effectLst/>
                        </a:rPr>
                        <a:t>DWT (Coiflet2, 5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92.3%</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94.2%</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90.6%</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204992">
                <a:tc>
                  <a:txBody>
                    <a:bodyPr/>
                    <a:lstStyle/>
                    <a:p>
                      <a:pPr algn="ctr" fontAlgn="b"/>
                      <a:r>
                        <a:rPr lang="en-US" sz="1100" u="none" strike="noStrike" dirty="0">
                          <a:effectLst/>
                        </a:rPr>
                        <a:t>DWT (Coiflet2, 5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92.1%</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94.0%</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91.5%</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204992">
                <a:tc>
                  <a:txBody>
                    <a:bodyPr/>
                    <a:lstStyle/>
                    <a:p>
                      <a:pPr algn="ctr" fontAlgn="b"/>
                      <a:r>
                        <a:rPr lang="en-US" sz="1100" u="none" strike="noStrike" dirty="0">
                          <a:effectLst/>
                        </a:rPr>
                        <a:t>DWT (Coiflet2, 4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204992">
                <a:tc>
                  <a:txBody>
                    <a:bodyPr/>
                    <a:lstStyle/>
                    <a:p>
                      <a:pPr algn="ctr" fontAlgn="b"/>
                      <a:r>
                        <a:rPr lang="en-US" sz="1100" u="none" strike="noStrike" dirty="0">
                          <a:effectLst/>
                        </a:rPr>
                        <a:t>DWT (Coiflet2, 3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204992">
                <a:tc>
                  <a:txBody>
                    <a:bodyPr/>
                    <a:lstStyle/>
                    <a:p>
                      <a:pPr algn="ctr" fontAlgn="b"/>
                      <a:r>
                        <a:rPr lang="en-US" sz="1100" u="none" strike="noStrike" dirty="0">
                          <a:effectLst/>
                        </a:rPr>
                        <a:t>DWT (Debauchies4,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64.4%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90.1%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204992">
                <a:tc>
                  <a:txBody>
                    <a:bodyPr/>
                    <a:lstStyle/>
                    <a:p>
                      <a:pPr algn="ctr" fontAlgn="b"/>
                      <a:r>
                        <a:rPr lang="en-US" sz="1100" u="none" strike="noStrike" dirty="0">
                          <a:effectLst/>
                        </a:rPr>
                        <a:t>DWT (</a:t>
                      </a:r>
                      <a:r>
                        <a:rPr lang="en-US" sz="1100" u="none" strike="noStrike" dirty="0" err="1">
                          <a:effectLst/>
                        </a:rPr>
                        <a:t>Haar</a:t>
                      </a:r>
                      <a:r>
                        <a:rPr lang="en-US" sz="1100" u="none" strike="noStrike" dirty="0">
                          <a:effectLst/>
                        </a:rPr>
                        <a:t>,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204992">
                <a:tc>
                  <a:txBody>
                    <a:bodyPr/>
                    <a:lstStyle/>
                    <a:p>
                      <a:pPr algn="ctr" fontAlgn="b"/>
                      <a:r>
                        <a:rPr lang="pt-BR" sz="1100" u="none" strike="noStrike" dirty="0">
                          <a:effectLst/>
                        </a:rPr>
                        <a:t>DWT (Coiflet2, 4 levels, no entropy)</a:t>
                      </a:r>
                      <a:endParaRPr lang="pt-BR"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b="1" i="1" u="none" strike="noStrike" dirty="0">
                          <a:effectLst/>
                        </a:rPr>
                        <a:t>90.6%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204992">
                <a:tc>
                  <a:txBody>
                    <a:bodyPr/>
                    <a:lstStyle/>
                    <a:p>
                      <a:pPr algn="ctr" fontAlgn="b"/>
                      <a:r>
                        <a:rPr lang="en-US" sz="1100" u="none" strike="noStrike" dirty="0">
                          <a:effectLst/>
                        </a:rPr>
                        <a:t>DWT (Coiflet2, 2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dirty="0">
                          <a:effectLst/>
                        </a:rPr>
                        <a:t>70.1%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dirty="0">
                          <a:effectLst/>
                        </a:rPr>
                        <a:t>89.0%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28727401" y="4582803"/>
            <a:ext cx="4800600" cy="2246769"/>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Something about the results of our broad investigation goes here.</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Make this shit sound smart</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TotalTime>
  <Words>1446</Words>
  <Application>Microsoft Office PowerPoint</Application>
  <PresentationFormat>Custom</PresentationFormat>
  <Paragraphs>427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Encode Sans Condensed Black</vt:lpstr>
      <vt:lpstr>Encode Sans Condensed ExtraBold</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Todd Schultz</cp:lastModifiedBy>
  <cp:revision>30</cp:revision>
  <cp:lastPrinted>2019-02-26T02:43:06Z</cp:lastPrinted>
  <dcterms:created xsi:type="dcterms:W3CDTF">2019-02-24T02:01:07Z</dcterms:created>
  <dcterms:modified xsi:type="dcterms:W3CDTF">2019-02-28T02:06:22Z</dcterms:modified>
</cp:coreProperties>
</file>