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BF0B47-37B5-44C5-8094-7DDC7EA9E82A}" v="2" dt="2019-03-04T04:43:02.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 d="100"/>
          <a:sy n="10" d="100"/>
        </p:scale>
        <p:origin x="1737" y="330"/>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58067109-0070-4A32-88E0-864D70C90904}"/>
    <pc:docChg chg="modSld">
      <pc:chgData name="Todd Schultz" userId="ba2af144d448b369" providerId="LiveId" clId="{58067109-0070-4A32-88E0-864D70C90904}" dt="2019-03-03T03:38:07.557" v="9"/>
      <pc:docMkLst>
        <pc:docMk/>
      </pc:docMkLst>
      <pc:sldChg chg="modSp setBg">
        <pc:chgData name="Todd Schultz" userId="ba2af144d448b369" providerId="LiveId" clId="{58067109-0070-4A32-88E0-864D70C90904}" dt="2019-03-03T03:38:07.557" v="9"/>
        <pc:sldMkLst>
          <pc:docMk/>
          <pc:sldMk cId="2702275411" sldId="256"/>
        </pc:sldMkLst>
        <pc:spChg chg="mod">
          <ac:chgData name="Todd Schultz" userId="ba2af144d448b369" providerId="LiveId" clId="{58067109-0070-4A32-88E0-864D70C90904}" dt="2019-03-03T03:37:33.866" v="0" actId="207"/>
          <ac:spMkLst>
            <pc:docMk/>
            <pc:sldMk cId="2702275411" sldId="256"/>
            <ac:spMk id="7" creationId="{51E8A9D9-AF04-4342-86DB-31AC1790BFA6}"/>
          </ac:spMkLst>
        </pc:spChg>
        <pc:spChg chg="mod">
          <ac:chgData name="Todd Schultz" userId="ba2af144d448b369" providerId="LiveId" clId="{58067109-0070-4A32-88E0-864D70C90904}" dt="2019-03-03T03:37:38.012" v="1" actId="207"/>
          <ac:spMkLst>
            <pc:docMk/>
            <pc:sldMk cId="2702275411" sldId="256"/>
            <ac:spMk id="11" creationId="{799B69CE-233C-42AB-81A7-B99D6FBD52A1}"/>
          </ac:spMkLst>
        </pc:spChg>
        <pc:spChg chg="mod">
          <ac:chgData name="Todd Schultz" userId="ba2af144d448b369" providerId="LiveId" clId="{58067109-0070-4A32-88E0-864D70C90904}" dt="2019-03-03T03:37:48.991" v="5" actId="207"/>
          <ac:spMkLst>
            <pc:docMk/>
            <pc:sldMk cId="2702275411" sldId="256"/>
            <ac:spMk id="13" creationId="{66802A07-8FC0-4428-85DD-AC54AA97936A}"/>
          </ac:spMkLst>
        </pc:spChg>
        <pc:spChg chg="mod">
          <ac:chgData name="Todd Schultz" userId="ba2af144d448b369" providerId="LiveId" clId="{58067109-0070-4A32-88E0-864D70C90904}" dt="2019-03-03T03:37:46.091" v="4" actId="207"/>
          <ac:spMkLst>
            <pc:docMk/>
            <pc:sldMk cId="2702275411" sldId="256"/>
            <ac:spMk id="15" creationId="{C033A537-DA35-4C54-A541-47C00AD4203E}"/>
          </ac:spMkLst>
        </pc:spChg>
        <pc:spChg chg="mod">
          <ac:chgData name="Todd Schultz" userId="ba2af144d448b369" providerId="LiveId" clId="{58067109-0070-4A32-88E0-864D70C90904}" dt="2019-03-03T03:37:51.790" v="6" actId="207"/>
          <ac:spMkLst>
            <pc:docMk/>
            <pc:sldMk cId="2702275411" sldId="256"/>
            <ac:spMk id="17" creationId="{33D93144-0C38-491B-BBDF-75B7D09210DE}"/>
          </ac:spMkLst>
        </pc:spChg>
        <pc:spChg chg="mod">
          <ac:chgData name="Todd Schultz" userId="ba2af144d448b369" providerId="LiveId" clId="{58067109-0070-4A32-88E0-864D70C90904}" dt="2019-03-03T03:37:40.658" v="2" actId="207"/>
          <ac:spMkLst>
            <pc:docMk/>
            <pc:sldMk cId="2702275411" sldId="256"/>
            <ac:spMk id="19" creationId="{EB8CCA73-A480-4AB6-8114-A25146FF7D0B}"/>
          </ac:spMkLst>
        </pc:spChg>
        <pc:spChg chg="mod">
          <ac:chgData name="Todd Schultz" userId="ba2af144d448b369" providerId="LiveId" clId="{58067109-0070-4A32-88E0-864D70C90904}" dt="2019-03-03T03:37:54.907" v="7" actId="207"/>
          <ac:spMkLst>
            <pc:docMk/>
            <pc:sldMk cId="2702275411" sldId="256"/>
            <ac:spMk id="25" creationId="{28324B0C-9E92-4C41-9EC7-EB50467241E7}"/>
          </ac:spMkLst>
        </pc:spChg>
        <pc:spChg chg="mod">
          <ac:chgData name="Todd Schultz" userId="ba2af144d448b369" providerId="LiveId" clId="{58067109-0070-4A32-88E0-864D70C90904}" dt="2019-03-03T03:37:43.486" v="3" actId="207"/>
          <ac:spMkLst>
            <pc:docMk/>
            <pc:sldMk cId="2702275411" sldId="256"/>
            <ac:spMk id="27" creationId="{4D175D9D-1009-468A-A739-F755DB191293}"/>
          </ac:spMkLst>
        </pc:spChg>
        <pc:spChg chg="mod">
          <ac:chgData name="Todd Schultz" userId="ba2af144d448b369" providerId="LiveId" clId="{58067109-0070-4A32-88E0-864D70C90904}" dt="2019-03-03T03:37:58.320" v="8" actId="207"/>
          <ac:spMkLst>
            <pc:docMk/>
            <pc:sldMk cId="2702275411" sldId="256"/>
            <ac:spMk id="35" creationId="{D661B552-E9B7-4995-A5A5-635F2BECC199}"/>
          </ac:spMkLst>
        </pc:spChg>
      </pc:sldChg>
    </pc:docChg>
  </pc:docChgLst>
  <pc:docChgLst>
    <pc:chgData name="Todd Schultz" userId="ba2af144d448b369" providerId="LiveId" clId="{5BB63033-66C0-43C8-90EA-7E660E972B43}"/>
    <pc:docChg chg="modSld">
      <pc:chgData name="Todd Schultz" userId="ba2af144d448b369" providerId="LiveId" clId="{5BB63033-66C0-43C8-90EA-7E660E972B43}" dt="2019-02-28T02:06:17.850" v="12" actId="20577"/>
      <pc:docMkLst>
        <pc:docMk/>
      </pc:docMkLst>
      <pc:sldChg chg="modSp">
        <pc:chgData name="Todd Schultz" userId="ba2af144d448b369" providerId="LiveId" clId="{5BB63033-66C0-43C8-90EA-7E660E972B43}" dt="2019-02-28T02:06:17.850" v="12" actId="20577"/>
        <pc:sldMkLst>
          <pc:docMk/>
          <pc:sldMk cId="2702275411" sldId="256"/>
        </pc:sldMkLst>
        <pc:spChg chg="mod">
          <ac:chgData name="Todd Schultz" userId="ba2af144d448b369" providerId="LiveId" clId="{5BB63033-66C0-43C8-90EA-7E660E972B43}" dt="2019-02-28T02:06:17.850" v="12" actId="20577"/>
          <ac:spMkLst>
            <pc:docMk/>
            <pc:sldMk cId="2702275411" sldId="256"/>
            <ac:spMk id="27" creationId="{4D175D9D-1009-468A-A739-F755DB191293}"/>
          </ac:spMkLst>
        </pc:spChg>
      </pc:sldChg>
    </pc:docChg>
  </pc:docChgLst>
  <pc:docChgLst>
    <pc:chgData name="Todd Schultz" userId="ba2af144d448b369" providerId="LiveId" clId="{BAB375EC-1736-4FBE-AAD6-8B43B5C28312}"/>
    <pc:docChg chg="undo custSel modSld">
      <pc:chgData name="Todd Schultz" userId="ba2af144d448b369" providerId="LiveId" clId="{BAB375EC-1736-4FBE-AAD6-8B43B5C28312}" dt="2019-03-02T23:34:36.149" v="202" actId="1076"/>
      <pc:docMkLst>
        <pc:docMk/>
      </pc:docMkLst>
      <pc:sldChg chg="addSp delSp modSp setBg">
        <pc:chgData name="Todd Schultz" userId="ba2af144d448b369" providerId="LiveId" clId="{BAB375EC-1736-4FBE-AAD6-8B43B5C28312}" dt="2019-03-02T23:34:36.149" v="202" actId="1076"/>
        <pc:sldMkLst>
          <pc:docMk/>
          <pc:sldMk cId="2702275411" sldId="256"/>
        </pc:sldMkLst>
        <pc:spChg chg="mod">
          <ac:chgData name="Todd Schultz" userId="ba2af144d448b369" providerId="LiveId" clId="{BAB375EC-1736-4FBE-AAD6-8B43B5C28312}" dt="2019-03-02T23:24:16.886" v="102" actId="1036"/>
          <ac:spMkLst>
            <pc:docMk/>
            <pc:sldMk cId="2702275411" sldId="256"/>
            <ac:spMk id="21" creationId="{D7062249-7C6F-4D47-812D-682F4C5670B8}"/>
          </ac:spMkLst>
        </pc:spChg>
        <pc:spChg chg="mod">
          <ac:chgData name="Todd Schultz" userId="ba2af144d448b369" providerId="LiveId" clId="{BAB375EC-1736-4FBE-AAD6-8B43B5C28312}" dt="2019-03-02T23:24:08.264" v="69" actId="14100"/>
          <ac:spMkLst>
            <pc:docMk/>
            <pc:sldMk cId="2702275411" sldId="256"/>
            <ac:spMk id="27" creationId="{4D175D9D-1009-468A-A739-F755DB191293}"/>
          </ac:spMkLst>
        </pc:spChg>
        <pc:spChg chg="add mod">
          <ac:chgData name="Todd Schultz" userId="ba2af144d448b369" providerId="LiveId" clId="{BAB375EC-1736-4FBE-AAD6-8B43B5C28312}" dt="2019-03-02T23:34:36.149" v="202" actId="1076"/>
          <ac:spMkLst>
            <pc:docMk/>
            <pc:sldMk cId="2702275411" sldId="256"/>
            <ac:spMk id="35" creationId="{D661B552-E9B7-4995-A5A5-635F2BECC199}"/>
          </ac:spMkLst>
        </pc:spChg>
        <pc:graphicFrameChg chg="mod modGraphic">
          <ac:chgData name="Todd Schultz" userId="ba2af144d448b369" providerId="LiveId" clId="{BAB375EC-1736-4FBE-AAD6-8B43B5C28312}" dt="2019-03-02T23:24:01.586" v="67" actId="14100"/>
          <ac:graphicFrameMkLst>
            <pc:docMk/>
            <pc:sldMk cId="2702275411" sldId="256"/>
            <ac:graphicFrameMk id="2" creationId="{633E8D09-0C7F-4452-8588-6892C031B1AF}"/>
          </ac:graphicFrameMkLst>
        </pc:graphicFrameChg>
        <pc:graphicFrameChg chg="add mod modGraphic">
          <ac:chgData name="Todd Schultz" userId="ba2af144d448b369" providerId="LiveId" clId="{BAB375EC-1736-4FBE-AAD6-8B43B5C28312}" dt="2019-03-02T23:33:22.038" v="140" actId="1076"/>
          <ac:graphicFrameMkLst>
            <pc:docMk/>
            <pc:sldMk cId="2702275411" sldId="256"/>
            <ac:graphicFrameMk id="30" creationId="{FB78FF56-7E8A-4A1F-A449-ED5CD5B41494}"/>
          </ac:graphicFrameMkLst>
        </pc:graphicFrameChg>
        <pc:picChg chg="add del mod">
          <ac:chgData name="Todd Schultz" userId="ba2af144d448b369" providerId="LiveId" clId="{BAB375EC-1736-4FBE-AAD6-8B43B5C28312}" dt="2019-03-02T23:25:48.967" v="106" actId="478"/>
          <ac:picMkLst>
            <pc:docMk/>
            <pc:sldMk cId="2702275411" sldId="256"/>
            <ac:picMk id="30" creationId="{1D02818F-E94A-4138-9460-54A599869377}"/>
          </ac:picMkLst>
        </pc:picChg>
        <pc:picChg chg="add del mod">
          <ac:chgData name="Todd Schultz" userId="ba2af144d448b369" providerId="LiveId" clId="{BAB375EC-1736-4FBE-AAD6-8B43B5C28312}" dt="2019-03-02T23:26:25.459" v="110" actId="478"/>
          <ac:picMkLst>
            <pc:docMk/>
            <pc:sldMk cId="2702275411" sldId="256"/>
            <ac:picMk id="31" creationId="{4BBB04EA-88AB-44B3-ACDA-10C408553E6D}"/>
          </ac:picMkLst>
        </pc:picChg>
        <pc:picChg chg="add mod">
          <ac:chgData name="Todd Schultz" userId="ba2af144d448b369" providerId="LiveId" clId="{BAB375EC-1736-4FBE-AAD6-8B43B5C28312}" dt="2019-03-02T23:29:01.941" v="118" actId="1076"/>
          <ac:picMkLst>
            <pc:docMk/>
            <pc:sldMk cId="2702275411" sldId="256"/>
            <ac:picMk id="32" creationId="{446E9D9D-CC6D-4A92-8219-C9E922EAC978}"/>
          </ac:picMkLst>
        </pc:picChg>
        <pc:picChg chg="add mod">
          <ac:chgData name="Todd Schultz" userId="ba2af144d448b369" providerId="LiveId" clId="{BAB375EC-1736-4FBE-AAD6-8B43B5C28312}" dt="2019-03-02T23:29:00.242" v="117" actId="1076"/>
          <ac:picMkLst>
            <pc:docMk/>
            <pc:sldMk cId="2702275411" sldId="256"/>
            <ac:picMk id="33" creationId="{F49EDAA7-C821-4F6A-A618-F1031A0094EE}"/>
          </ac:picMkLst>
        </pc:picChg>
        <pc:picChg chg="add mod">
          <ac:chgData name="Todd Schultz" userId="ba2af144d448b369" providerId="LiveId" clId="{BAB375EC-1736-4FBE-AAD6-8B43B5C28312}" dt="2019-03-02T23:28:58.656" v="116" actId="1076"/>
          <ac:picMkLst>
            <pc:docMk/>
            <pc:sldMk cId="2702275411" sldId="256"/>
            <ac:picMk id="34" creationId="{A9CA9739-9FB2-4DF3-83BD-C025B15454CC}"/>
          </ac:picMkLst>
        </pc:picChg>
      </pc:sldChg>
    </pc:docChg>
  </pc:docChgLst>
  <pc:docChgLst>
    <pc:chgData name="Todd Schultz" userId="ba2af144d448b369" providerId="LiveId" clId="{95BF0B47-37B5-44C5-8094-7DDC7EA9E82A}"/>
    <pc:docChg chg="undo custSel modSld">
      <pc:chgData name="Todd Schultz" userId="ba2af144d448b369" providerId="LiveId" clId="{95BF0B47-37B5-44C5-8094-7DDC7EA9E82A}" dt="2019-03-04T04:46:18.854" v="1410" actId="20577"/>
      <pc:docMkLst>
        <pc:docMk/>
      </pc:docMkLst>
      <pc:sldChg chg="addSp modSp">
        <pc:chgData name="Todd Schultz" userId="ba2af144d448b369" providerId="LiveId" clId="{95BF0B47-37B5-44C5-8094-7DDC7EA9E82A}" dt="2019-03-04T04:46:18.854" v="1410" actId="20577"/>
        <pc:sldMkLst>
          <pc:docMk/>
          <pc:sldMk cId="2702275411" sldId="256"/>
        </pc:sldMkLst>
        <pc:spChg chg="mod">
          <ac:chgData name="Todd Schultz" userId="ba2af144d448b369" providerId="LiveId" clId="{95BF0B47-37B5-44C5-8094-7DDC7EA9E82A}" dt="2019-03-04T04:42:56.611" v="996" actId="6549"/>
          <ac:spMkLst>
            <pc:docMk/>
            <pc:sldMk cId="2702275411" sldId="256"/>
            <ac:spMk id="12" creationId="{ABFE4BB7-8726-4693-B636-467330B3CE31}"/>
          </ac:spMkLst>
        </pc:spChg>
        <pc:spChg chg="mod">
          <ac:chgData name="Todd Schultz" userId="ba2af144d448b369" providerId="LiveId" clId="{95BF0B47-37B5-44C5-8094-7DDC7EA9E82A}" dt="2019-03-04T04:46:18.854" v="1410" actId="20577"/>
          <ac:spMkLst>
            <pc:docMk/>
            <pc:sldMk cId="2702275411" sldId="256"/>
            <ac:spMk id="13" creationId="{66802A07-8FC0-4428-85DD-AC54AA97936A}"/>
          </ac:spMkLst>
        </pc:spChg>
        <pc:spChg chg="add mod">
          <ac:chgData name="Todd Schultz" userId="ba2af144d448b369" providerId="LiveId" clId="{95BF0B47-37B5-44C5-8094-7DDC7EA9E82A}" dt="2019-03-04T04:45:52.455" v="1364" actId="1036"/>
          <ac:spMkLst>
            <pc:docMk/>
            <pc:sldMk cId="2702275411" sldId="256"/>
            <ac:spMk id="43" creationId="{705A9662-156B-4643-BFA1-6792F4852C8C}"/>
          </ac:spMkLst>
        </pc:spChg>
        <pc:spChg chg="add mod">
          <ac:chgData name="Todd Schultz" userId="ba2af144d448b369" providerId="LiveId" clId="{95BF0B47-37B5-44C5-8094-7DDC7EA9E82A}" dt="2019-03-04T04:45:49.143" v="1335" actId="1036"/>
          <ac:spMkLst>
            <pc:docMk/>
            <pc:sldMk cId="2702275411" sldId="256"/>
            <ac:spMk id="44" creationId="{A276ECBD-802E-4A0D-8AD5-6DD0E12515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22B7A-A7E0-428B-B58D-1FACBB86113F}" type="datetimeFigureOut">
              <a:rPr lang="en-US" smtClean="0"/>
              <a:t>3/3/2019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0023B-4FC4-446A-88D3-67DE13F7520E}" type="slidenum">
              <a:rPr lang="en-US" smtClean="0"/>
              <a:t>‹#›</a:t>
            </a:fld>
            <a:endParaRPr lang="en-US"/>
          </a:p>
        </p:txBody>
      </p:sp>
    </p:spTree>
    <p:extLst>
      <p:ext uri="{BB962C8B-B14F-4D97-AF65-F5344CB8AC3E}">
        <p14:creationId xmlns:p14="http://schemas.microsoft.com/office/powerpoint/2010/main" val="32967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3/3/2019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686800" cy="6555641"/>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Background</a:t>
            </a:r>
          </a:p>
          <a:p>
            <a:r>
              <a:rPr lang="en-US" sz="2800" dirty="0">
                <a:latin typeface="Open Sans" panose="020B0606030504020204" pitchFamily="34" charset="0"/>
                <a:ea typeface="Open Sans" panose="020B0606030504020204" pitchFamily="34" charset="0"/>
                <a:cs typeface="Open Sans" panose="020B0606030504020204" pitchFamily="34" charset="0"/>
              </a:rPr>
              <a:t>Regulatory agencies of aviation are looking to reduce the amount of noise generated by aircraft while the number of flights worldwide continues to increase. The noise certification process for aircraft is expensive and requires monitoring personnel. Due to the remote location of these tests, contamination of the audio data is possible from birds, insects, various wildlife, and road traffic.</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Objective</a:t>
            </a:r>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contamination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357598"/>
            <a:ext cx="14608468"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213344"/>
            <a:ext cx="10054713" cy="6555641"/>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This project leveraged 66 audio files that were provided by Boeing Test and Evaluation and 6 audio files from the US National Parks Service. Altogether we have 49 recordings of aircraft and 10 ambient recordings to make up our clean signal data. We have 13 different files to use as contamination. The data provided by Boeing have been anonymized through normalization.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Process</a:t>
            </a:r>
          </a:p>
          <a:p>
            <a:r>
              <a:rPr lang="en-US" sz="2800" dirty="0">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2800" i="1" dirty="0">
                <a:latin typeface="Open Sans" panose="020B0606030504020204" pitchFamily="34" charset="0"/>
                <a:ea typeface="Open Sans" panose="020B0606030504020204" pitchFamily="34" charset="0"/>
                <a:cs typeface="Open Sans" panose="020B0606030504020204" pitchFamily="34" charset="0"/>
              </a:rPr>
              <a:t>t</a:t>
            </a:r>
            <a:r>
              <a:rPr lang="en-US" sz="2800" dirty="0">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325731"/>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Results</a:t>
            </a: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125831"/>
            <a:ext cx="8277225"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Wide variety of feature sets and classifiers show potential to achieve an accuracy &gt;90%</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Deep neural networks under performed as compared to more traditional classifiers</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Computation time of the feature set required for the combination influenced the selection of 3 combinations to optimize </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3 optimized feature sets and classifiers achieve &gt;93% cross-validation accuracy </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Performance of all 3 degraded when tested against </a:t>
            </a:r>
            <a:r>
              <a:rPr lang="en-US" sz="2800">
                <a:latin typeface="Open Sans" panose="020B0606030504020204" pitchFamily="34" charset="0"/>
                <a:ea typeface="Open Sans" panose="020B0606030504020204" pitchFamily="34" charset="0"/>
                <a:cs typeface="Open Sans" panose="020B0606030504020204" pitchFamily="34" charset="0"/>
              </a:rPr>
              <a:t>randomized scenarios</a:t>
            </a:r>
            <a:endParaRPr lang="en-US" sz="2800" dirty="0">
              <a:latin typeface="Open Sans" panose="020B0606030504020204" pitchFamily="34" charset="0"/>
              <a:ea typeface="Open Sans" panose="020B0606030504020204" pitchFamily="34" charset="0"/>
              <a:cs typeface="Open Sans" panose="020B0606030504020204" pitchFamily="34" charset="0"/>
            </a:endParaRP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5262979"/>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080463"/>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353943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687715"/>
            <a:ext cx="14643381"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726908"/>
            <a:ext cx="14643381" cy="9571851"/>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Broad Investigation</a:t>
            </a:r>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For this investigation, models were trained with their default hyperparameters and settings.</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2800" dirty="0">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17995702"/>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166924"/>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29913764"/>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2443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2475101932"/>
              </p:ext>
            </p:extLst>
          </p:nvPr>
        </p:nvGraphicFramePr>
        <p:xfrm>
          <a:off x="16201257" y="4829083"/>
          <a:ext cx="17858515" cy="9535842"/>
        </p:xfrm>
        <a:graphic>
          <a:graphicData uri="http://schemas.openxmlformats.org/drawingml/2006/table">
            <a:tbl>
              <a:tblPr>
                <a:tableStyleId>{5C22544A-7EE6-4342-B048-85BDC9FD1C3A}</a:tableStyleId>
              </a:tblPr>
              <a:tblGrid>
                <a:gridCol w="3344018">
                  <a:extLst>
                    <a:ext uri="{9D8B030D-6E8A-4147-A177-3AD203B41FA5}">
                      <a16:colId xmlns:a16="http://schemas.microsoft.com/office/drawing/2014/main" val="1151871436"/>
                    </a:ext>
                  </a:extLst>
                </a:gridCol>
                <a:gridCol w="853794">
                  <a:extLst>
                    <a:ext uri="{9D8B030D-6E8A-4147-A177-3AD203B41FA5}">
                      <a16:colId xmlns:a16="http://schemas.microsoft.com/office/drawing/2014/main" val="2393237374"/>
                    </a:ext>
                  </a:extLst>
                </a:gridCol>
                <a:gridCol w="870482">
                  <a:extLst>
                    <a:ext uri="{9D8B030D-6E8A-4147-A177-3AD203B41FA5}">
                      <a16:colId xmlns:a16="http://schemas.microsoft.com/office/drawing/2014/main" val="335090396"/>
                    </a:ext>
                  </a:extLst>
                </a:gridCol>
                <a:gridCol w="837105">
                  <a:extLst>
                    <a:ext uri="{9D8B030D-6E8A-4147-A177-3AD203B41FA5}">
                      <a16:colId xmlns:a16="http://schemas.microsoft.com/office/drawing/2014/main" val="3717863262"/>
                    </a:ext>
                  </a:extLst>
                </a:gridCol>
                <a:gridCol w="853794">
                  <a:extLst>
                    <a:ext uri="{9D8B030D-6E8A-4147-A177-3AD203B41FA5}">
                      <a16:colId xmlns:a16="http://schemas.microsoft.com/office/drawing/2014/main" val="2897946089"/>
                    </a:ext>
                  </a:extLst>
                </a:gridCol>
                <a:gridCol w="853794">
                  <a:extLst>
                    <a:ext uri="{9D8B030D-6E8A-4147-A177-3AD203B41FA5}">
                      <a16:colId xmlns:a16="http://schemas.microsoft.com/office/drawing/2014/main" val="2621680780"/>
                    </a:ext>
                  </a:extLst>
                </a:gridCol>
                <a:gridCol w="853794">
                  <a:extLst>
                    <a:ext uri="{9D8B030D-6E8A-4147-A177-3AD203B41FA5}">
                      <a16:colId xmlns:a16="http://schemas.microsoft.com/office/drawing/2014/main" val="530238323"/>
                    </a:ext>
                  </a:extLst>
                </a:gridCol>
                <a:gridCol w="853794">
                  <a:extLst>
                    <a:ext uri="{9D8B030D-6E8A-4147-A177-3AD203B41FA5}">
                      <a16:colId xmlns:a16="http://schemas.microsoft.com/office/drawing/2014/main" val="3264923264"/>
                    </a:ext>
                  </a:extLst>
                </a:gridCol>
                <a:gridCol w="853794">
                  <a:extLst>
                    <a:ext uri="{9D8B030D-6E8A-4147-A177-3AD203B41FA5}">
                      <a16:colId xmlns:a16="http://schemas.microsoft.com/office/drawing/2014/main" val="3377233041"/>
                    </a:ext>
                  </a:extLst>
                </a:gridCol>
                <a:gridCol w="853794">
                  <a:extLst>
                    <a:ext uri="{9D8B030D-6E8A-4147-A177-3AD203B41FA5}">
                      <a16:colId xmlns:a16="http://schemas.microsoft.com/office/drawing/2014/main" val="514851023"/>
                    </a:ext>
                  </a:extLst>
                </a:gridCol>
                <a:gridCol w="853794">
                  <a:extLst>
                    <a:ext uri="{9D8B030D-6E8A-4147-A177-3AD203B41FA5}">
                      <a16:colId xmlns:a16="http://schemas.microsoft.com/office/drawing/2014/main" val="829764803"/>
                    </a:ext>
                  </a:extLst>
                </a:gridCol>
                <a:gridCol w="853794">
                  <a:extLst>
                    <a:ext uri="{9D8B030D-6E8A-4147-A177-3AD203B41FA5}">
                      <a16:colId xmlns:a16="http://schemas.microsoft.com/office/drawing/2014/main" val="1008829834"/>
                    </a:ext>
                  </a:extLst>
                </a:gridCol>
                <a:gridCol w="853794">
                  <a:extLst>
                    <a:ext uri="{9D8B030D-6E8A-4147-A177-3AD203B41FA5}">
                      <a16:colId xmlns:a16="http://schemas.microsoft.com/office/drawing/2014/main" val="950132651"/>
                    </a:ext>
                  </a:extLst>
                </a:gridCol>
                <a:gridCol w="853794">
                  <a:extLst>
                    <a:ext uri="{9D8B030D-6E8A-4147-A177-3AD203B41FA5}">
                      <a16:colId xmlns:a16="http://schemas.microsoft.com/office/drawing/2014/main" val="45596056"/>
                    </a:ext>
                  </a:extLst>
                </a:gridCol>
                <a:gridCol w="853794">
                  <a:extLst>
                    <a:ext uri="{9D8B030D-6E8A-4147-A177-3AD203B41FA5}">
                      <a16:colId xmlns:a16="http://schemas.microsoft.com/office/drawing/2014/main" val="2795060661"/>
                    </a:ext>
                  </a:extLst>
                </a:gridCol>
                <a:gridCol w="853794">
                  <a:extLst>
                    <a:ext uri="{9D8B030D-6E8A-4147-A177-3AD203B41FA5}">
                      <a16:colId xmlns:a16="http://schemas.microsoft.com/office/drawing/2014/main" val="558077079"/>
                    </a:ext>
                  </a:extLst>
                </a:gridCol>
                <a:gridCol w="853794">
                  <a:extLst>
                    <a:ext uri="{9D8B030D-6E8A-4147-A177-3AD203B41FA5}">
                      <a16:colId xmlns:a16="http://schemas.microsoft.com/office/drawing/2014/main" val="261827523"/>
                    </a:ext>
                  </a:extLst>
                </a:gridCol>
                <a:gridCol w="853794">
                  <a:extLst>
                    <a:ext uri="{9D8B030D-6E8A-4147-A177-3AD203B41FA5}">
                      <a16:colId xmlns:a16="http://schemas.microsoft.com/office/drawing/2014/main" val="805535808"/>
                    </a:ext>
                  </a:extLst>
                </a:gridCol>
              </a:tblGrid>
              <a:tr h="1046602">
                <a:tc>
                  <a:txBody>
                    <a:bodyPr/>
                    <a:lstStyle/>
                    <a:p>
                      <a:pPr algn="ctr" fontAlgn="b"/>
                      <a:r>
                        <a:rPr lang="en-US" sz="1200" b="1" u="none" strike="noStrike" dirty="0">
                          <a:effectLst/>
                        </a:rPr>
                        <a:t>Feature Set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Logistic Regression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Boosted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Bagged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Linear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Quadratic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a:effectLst/>
                        </a:rPr>
                        <a:t>Cubic SVM</a:t>
                      </a:r>
                      <a:endParaRPr lang="en-US" sz="12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Gaussian SVM </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Subspace KNN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Neural Net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LSTM 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303947">
                <a:tc>
                  <a:txBody>
                    <a:bodyPr/>
                    <a:lstStyle/>
                    <a:p>
                      <a:pPr algn="ctr" fontAlgn="b"/>
                      <a:r>
                        <a:rPr lang="en-US" sz="1200" u="none" strike="noStrike" dirty="0">
                          <a:effectLst/>
                        </a:rPr>
                        <a:t>Modified MFCC</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75.6%</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86.8%</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78.3%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90.7%</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92.8%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80.9%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72.8%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76.4%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72.1%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303947">
                <a:tc>
                  <a:txBody>
                    <a:bodyPr/>
                    <a:lstStyle/>
                    <a:p>
                      <a:pPr algn="ctr" fontAlgn="b"/>
                      <a:r>
                        <a:rPr lang="en-US" sz="1200" u="none" strike="noStrike">
                          <a:effectLst/>
                        </a:rPr>
                        <a:t>FFT (25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61.3%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303947">
                <a:tc>
                  <a:txBody>
                    <a:bodyPr/>
                    <a:lstStyle/>
                    <a:p>
                      <a:pPr algn="ctr" fontAlgn="b"/>
                      <a:r>
                        <a:rPr lang="en-US" sz="1200" u="none" strike="noStrike">
                          <a:effectLst/>
                        </a:rPr>
                        <a:t>FFT (100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68.3%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303947">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303947">
                <a:tc>
                  <a:txBody>
                    <a:bodyPr/>
                    <a:lstStyle/>
                    <a:p>
                      <a:pPr algn="ctr" fontAlgn="b"/>
                      <a:r>
                        <a:rPr lang="en-US" sz="1200" u="none" strike="noStrike">
                          <a:effectLst/>
                        </a:rPr>
                        <a:t>CWT Scalogram</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282671">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82.0%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59.1%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55.0%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91.2%</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91.0%</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303947">
                <a:tc>
                  <a:txBody>
                    <a:bodyPr/>
                    <a:lstStyle/>
                    <a:p>
                      <a:pPr algn="ctr" fontAlgn="b"/>
                      <a:r>
                        <a:rPr lang="en-US" sz="1200" u="none" strike="noStrike" dirty="0">
                          <a:effectLst/>
                        </a:rPr>
                        <a:t>DWT (Coiflet2, 5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92.3%</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94.2%</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90.6%</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78.8%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303947">
                <a:tc>
                  <a:txBody>
                    <a:bodyPr/>
                    <a:lstStyle/>
                    <a:p>
                      <a:pPr algn="ctr" fontAlgn="b"/>
                      <a:r>
                        <a:rPr lang="en-US" sz="1200" u="none" strike="noStrike" dirty="0">
                          <a:effectLst/>
                        </a:rPr>
                        <a:t>DWT (Coiflet2, 5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92.1%</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94.0%</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91.5%</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303947">
                <a:tc>
                  <a:txBody>
                    <a:bodyPr/>
                    <a:lstStyle/>
                    <a:p>
                      <a:pPr algn="ctr" fontAlgn="b"/>
                      <a:r>
                        <a:rPr lang="en-US" sz="1200" u="none" strike="noStrike" dirty="0">
                          <a:effectLst/>
                        </a:rPr>
                        <a:t>DWT (Coiflet2, 4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303947">
                <a:tc>
                  <a:txBody>
                    <a:bodyPr/>
                    <a:lstStyle/>
                    <a:p>
                      <a:pPr algn="ctr" fontAlgn="b"/>
                      <a:r>
                        <a:rPr lang="en-US" sz="1200" u="none" strike="noStrike" dirty="0">
                          <a:effectLst/>
                        </a:rPr>
                        <a:t>DWT (Coiflet2, 3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303947">
                <a:tc>
                  <a:txBody>
                    <a:bodyPr/>
                    <a:lstStyle/>
                    <a:p>
                      <a:pPr algn="ctr" fontAlgn="b"/>
                      <a:r>
                        <a:rPr lang="en-US" sz="1200" u="none" strike="noStrike" dirty="0">
                          <a:effectLst/>
                        </a:rPr>
                        <a:t>DWT (Debauchies4,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64.4%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90.1%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86.0%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303947">
                <a:tc>
                  <a:txBody>
                    <a:bodyPr/>
                    <a:lstStyle/>
                    <a:p>
                      <a:pPr algn="ctr" fontAlgn="b"/>
                      <a:r>
                        <a:rPr lang="en-US" sz="1200" u="none" strike="noStrike" dirty="0">
                          <a:effectLst/>
                        </a:rPr>
                        <a:t>DWT (</a:t>
                      </a:r>
                      <a:r>
                        <a:rPr lang="en-US" sz="1200" u="none" strike="noStrike" dirty="0" err="1">
                          <a:effectLst/>
                        </a:rPr>
                        <a:t>Haar</a:t>
                      </a:r>
                      <a:r>
                        <a:rPr lang="en-US" sz="1200" u="none" strike="noStrike" dirty="0">
                          <a:effectLst/>
                        </a:rPr>
                        <a:t>,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53.8%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67.1%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303947">
                <a:tc>
                  <a:txBody>
                    <a:bodyPr/>
                    <a:lstStyle/>
                    <a:p>
                      <a:pPr algn="ctr" fontAlgn="b"/>
                      <a:r>
                        <a:rPr lang="pt-BR" sz="1200" u="none" strike="noStrike" dirty="0">
                          <a:effectLst/>
                        </a:rPr>
                        <a:t>DWT (Coiflet2, 4 levels, no entropy)</a:t>
                      </a:r>
                      <a:endParaRPr lang="pt-BR"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71.6%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b="1" i="1" u="none" strike="noStrike" dirty="0">
                          <a:effectLst/>
                        </a:rPr>
                        <a:t>90.6%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303947">
                <a:tc>
                  <a:txBody>
                    <a:bodyPr/>
                    <a:lstStyle/>
                    <a:p>
                      <a:pPr algn="ctr" fontAlgn="b"/>
                      <a:r>
                        <a:rPr lang="en-US" sz="1200" u="none" strike="noStrike" dirty="0">
                          <a:effectLst/>
                        </a:rPr>
                        <a:t>DWT (Coiflet2, 2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70.1%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89.0%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16112853" y="14710629"/>
            <a:ext cx="17946917" cy="523220"/>
          </a:xfrm>
          <a:prstGeom prst="rect">
            <a:avLst/>
          </a:prstGeom>
          <a:noFill/>
        </p:spPr>
        <p:txBody>
          <a:bodyPr wrap="square" rtlCol="0">
            <a:spAutoFit/>
          </a:bodyPr>
          <a:lstStyle/>
          <a:p>
            <a:pPr algn="ctr"/>
            <a:r>
              <a:rPr lang="en-US" sz="2800" dirty="0">
                <a:latin typeface="Open Sans" panose="020B0606030504020204" pitchFamily="34" charset="0"/>
                <a:ea typeface="Open Sans" panose="020B0606030504020204" pitchFamily="34" charset="0"/>
                <a:cs typeface="Open Sans" panose="020B0606030504020204" pitchFamily="34" charset="0"/>
              </a:rPr>
              <a:t>The three feature set, classifier pairs we selected from this investigation are as follows:</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30221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69086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6965208"/>
            <a:ext cx="3900205" cy="2953002"/>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1773517312"/>
              </p:ext>
            </p:extLst>
          </p:nvPr>
        </p:nvGraphicFramePr>
        <p:xfrm>
          <a:off x="16201257" y="28224429"/>
          <a:ext cx="17817089" cy="2934212"/>
        </p:xfrm>
        <a:graphic>
          <a:graphicData uri="http://schemas.openxmlformats.org/drawingml/2006/table">
            <a:tbl>
              <a:tblPr firstRow="1" firstCol="1" bandRow="1">
                <a:tableStyleId>{5C22544A-7EE6-4342-B048-85BDC9FD1C3A}</a:tableStyleId>
              </a:tblPr>
              <a:tblGrid>
                <a:gridCol w="2759737">
                  <a:extLst>
                    <a:ext uri="{9D8B030D-6E8A-4147-A177-3AD203B41FA5}">
                      <a16:colId xmlns:a16="http://schemas.microsoft.com/office/drawing/2014/main" val="3495438486"/>
                    </a:ext>
                  </a:extLst>
                </a:gridCol>
                <a:gridCol w="4581740">
                  <a:extLst>
                    <a:ext uri="{9D8B030D-6E8A-4147-A177-3AD203B41FA5}">
                      <a16:colId xmlns:a16="http://schemas.microsoft.com/office/drawing/2014/main" val="3237417203"/>
                    </a:ext>
                  </a:extLst>
                </a:gridCol>
                <a:gridCol w="3794202">
                  <a:extLst>
                    <a:ext uri="{9D8B030D-6E8A-4147-A177-3AD203B41FA5}">
                      <a16:colId xmlns:a16="http://schemas.microsoft.com/office/drawing/2014/main" val="2252925742"/>
                    </a:ext>
                  </a:extLst>
                </a:gridCol>
                <a:gridCol w="3340705">
                  <a:extLst>
                    <a:ext uri="{9D8B030D-6E8A-4147-A177-3AD203B41FA5}">
                      <a16:colId xmlns:a16="http://schemas.microsoft.com/office/drawing/2014/main" val="2336466154"/>
                    </a:ext>
                  </a:extLst>
                </a:gridCol>
                <a:gridCol w="3340705">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800" cap="all" dirty="0">
                          <a:effectLst/>
                        </a:rPr>
                        <a:t> </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dirty="0">
                          <a:effectLst/>
                        </a:rPr>
                        <a:t>F1 score</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dirty="0">
                          <a:effectLst/>
                        </a:rPr>
                        <a:t>Accuracy</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a:effectLst/>
                        </a:rPr>
                        <a:t>FNR</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dirty="0">
                          <a:effectLst/>
                        </a:rPr>
                        <a:t>FPR</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800" cap="all" dirty="0">
                          <a:effectLst/>
                        </a:rPr>
                        <a:t>DWT5</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93.4%</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93.6%</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10.4%</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2.4%</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800" cap="all" dirty="0">
                          <a:effectLst/>
                        </a:rPr>
                        <a:t>DWT4</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93.6%</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93.8%</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10.1%</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2.2%</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800" cap="all">
                          <a:effectLst/>
                        </a:rPr>
                        <a:t>CEP26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93.6%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93.9%</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10.3%</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1.9%</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20871" y="27181834"/>
            <a:ext cx="17624905" cy="954107"/>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the randomized signal blocks contaminated</a:t>
            </a:r>
          </a:p>
        </p:txBody>
      </p:sp>
      <p:sp>
        <p:nvSpPr>
          <p:cNvPr id="39" name="Rectangle 38">
            <a:extLst>
              <a:ext uri="{FF2B5EF4-FFF2-40B4-BE49-F238E27FC236}">
                <a16:creationId xmlns:a16="http://schemas.microsoft.com/office/drawing/2014/main" id="{B2EE5FFC-EF91-4BCF-B1E9-095F3BE464AF}"/>
              </a:ext>
            </a:extLst>
          </p:cNvPr>
          <p:cNvSpPr/>
          <p:nvPr/>
        </p:nvSpPr>
        <p:spPr>
          <a:xfrm>
            <a:off x="16170006" y="1937033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BB62F4-1A4F-488D-BD88-677A7BE07198}"/>
              </a:ext>
            </a:extLst>
          </p:cNvPr>
          <p:cNvSpPr/>
          <p:nvPr/>
        </p:nvSpPr>
        <p:spPr>
          <a:xfrm>
            <a:off x="16324043" y="15764879"/>
            <a:ext cx="6075736" cy="1200329"/>
          </a:xfrm>
          <a:prstGeom prst="rect">
            <a:avLst/>
          </a:prstGeom>
        </p:spPr>
        <p:txBody>
          <a:bodyPr wrap="square">
            <a:spAutoFit/>
          </a:bodyPr>
          <a:lstStyle/>
          <a:p>
            <a:pPr marL="342900" indent="-34290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 Bagged Trees</a:t>
            </a:r>
          </a:p>
          <a:p>
            <a:pPr marL="342900"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5 level, T=2s)</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overall with accuracy of 94.2%</a:t>
            </a:r>
          </a:p>
        </p:txBody>
      </p:sp>
      <p:sp>
        <p:nvSpPr>
          <p:cNvPr id="36" name="Rectangle 35">
            <a:extLst>
              <a:ext uri="{FF2B5EF4-FFF2-40B4-BE49-F238E27FC236}">
                <a16:creationId xmlns:a16="http://schemas.microsoft.com/office/drawing/2014/main" id="{5EA8D1C3-E889-46A4-A3CC-BFEC0345F205}"/>
              </a:ext>
            </a:extLst>
          </p:cNvPr>
          <p:cNvSpPr/>
          <p:nvPr/>
        </p:nvSpPr>
        <p:spPr>
          <a:xfrm>
            <a:off x="22522564" y="15770230"/>
            <a:ext cx="5174475" cy="1200329"/>
          </a:xfrm>
          <a:prstGeom prst="rect">
            <a:avLst/>
          </a:prstGeom>
        </p:spPr>
        <p:txBody>
          <a:bodyPr wrap="square">
            <a:spAutoFit/>
          </a:bodyPr>
          <a:lstStyle/>
          <a:p>
            <a:pPr marL="342900" indent="-34290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b="1" dirty="0">
                <a:latin typeface="Open Sans" panose="020B0606030504020204" pitchFamily="34" charset="0"/>
                <a:ea typeface="Open Sans" panose="020B0606030504020204" pitchFamily="34" charset="0"/>
                <a:cs typeface="Open Sans" panose="020B0606030504020204" pitchFamily="34" charset="0"/>
              </a:rPr>
              <a:t> </a:t>
            </a:r>
            <a:r>
              <a:rPr lang="en-US" sz="2400" dirty="0">
                <a:latin typeface="Open Sans" panose="020B0606030504020204" pitchFamily="34" charset="0"/>
                <a:ea typeface="Open Sans" panose="020B0606030504020204" pitchFamily="34" charset="0"/>
                <a:cs typeface="Open Sans" panose="020B0606030504020204" pitchFamily="34" charset="0"/>
              </a:rPr>
              <a:t>Bagged Trees</a:t>
            </a:r>
          </a:p>
          <a:p>
            <a:pPr marL="342900"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4 level, T=2s)</a:t>
            </a:r>
          </a:p>
          <a:p>
            <a:pPr marL="914400" lvl="1" indent="-4572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Accuracy of 93.3% </a:t>
            </a:r>
          </a:p>
        </p:txBody>
      </p:sp>
      <p:sp>
        <p:nvSpPr>
          <p:cNvPr id="37" name="Rectangle 36">
            <a:extLst>
              <a:ext uri="{FF2B5EF4-FFF2-40B4-BE49-F238E27FC236}">
                <a16:creationId xmlns:a16="http://schemas.microsoft.com/office/drawing/2014/main" id="{C02823B1-1604-45B3-81C3-523EB6306250}"/>
              </a:ext>
            </a:extLst>
          </p:cNvPr>
          <p:cNvSpPr/>
          <p:nvPr/>
        </p:nvSpPr>
        <p:spPr>
          <a:xfrm>
            <a:off x="27984034" y="15791521"/>
            <a:ext cx="6075736" cy="1569660"/>
          </a:xfrm>
          <a:prstGeom prst="rect">
            <a:avLst/>
          </a:prstGeom>
        </p:spPr>
        <p:txBody>
          <a:bodyPr wrap="square">
            <a:spAutoFit/>
          </a:bodyPr>
          <a:lstStyle/>
          <a:p>
            <a:pPr marL="514350" indent="-51435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 Cubic SVM</a:t>
            </a:r>
          </a:p>
          <a:p>
            <a:pPr marL="514350" indent="-51435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Cepstral (26 feature T=2s)</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6"/>
          <a:stretch>
            <a:fillRect/>
          </a:stretch>
        </p:blipFill>
        <p:spPr>
          <a:xfrm>
            <a:off x="16213525" y="19411858"/>
            <a:ext cx="5187657" cy="6933801"/>
          </a:xfrm>
          <a:prstGeom prst="rect">
            <a:avLst/>
          </a:prstGeom>
        </p:spPr>
      </p:pic>
      <p:sp>
        <p:nvSpPr>
          <p:cNvPr id="40" name="Rectangle 39">
            <a:extLst>
              <a:ext uri="{FF2B5EF4-FFF2-40B4-BE49-F238E27FC236}">
                <a16:creationId xmlns:a16="http://schemas.microsoft.com/office/drawing/2014/main" id="{4C5DA6E1-4BC4-4133-ABDA-7E81AFA26E6C}"/>
              </a:ext>
            </a:extLst>
          </p:cNvPr>
          <p:cNvSpPr/>
          <p:nvPr/>
        </p:nvSpPr>
        <p:spPr>
          <a:xfrm>
            <a:off x="28786620" y="19370336"/>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CA4315-A95B-45A5-8C1F-06B7818B5C34}"/>
              </a:ext>
            </a:extLst>
          </p:cNvPr>
          <p:cNvSpPr/>
          <p:nvPr/>
        </p:nvSpPr>
        <p:spPr>
          <a:xfrm>
            <a:off x="22466092" y="1936371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509382" y="19411856"/>
            <a:ext cx="5187657" cy="6933801"/>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8"/>
          <a:stretch>
            <a:fillRect/>
          </a:stretch>
        </p:blipFill>
        <p:spPr>
          <a:xfrm>
            <a:off x="28832011" y="19411856"/>
            <a:ext cx="5187657" cy="6933801"/>
          </a:xfrm>
          <a:prstGeom prst="rect">
            <a:avLst/>
          </a:prstGeom>
        </p:spPr>
      </p:pic>
      <p:sp>
        <p:nvSpPr>
          <p:cNvPr id="42" name="TextBox 41">
            <a:extLst>
              <a:ext uri="{FF2B5EF4-FFF2-40B4-BE49-F238E27FC236}">
                <a16:creationId xmlns:a16="http://schemas.microsoft.com/office/drawing/2014/main" id="{68EBF2DC-DB84-49AB-A7AB-CC6C1F1C672C}"/>
              </a:ext>
            </a:extLst>
          </p:cNvPr>
          <p:cNvSpPr txBox="1"/>
          <p:nvPr/>
        </p:nvSpPr>
        <p:spPr>
          <a:xfrm>
            <a:off x="16170004" y="18723429"/>
            <a:ext cx="17848341" cy="461665"/>
          </a:xfrm>
          <a:prstGeom prst="rect">
            <a:avLst/>
          </a:prstGeom>
          <a:noFill/>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Signal-To-Noise Ratio – Parameter Sweeps</a:t>
            </a:r>
          </a:p>
        </p:txBody>
      </p:sp>
      <p:sp>
        <p:nvSpPr>
          <p:cNvPr id="43" name="TextBox 42">
            <a:extLst>
              <a:ext uri="{FF2B5EF4-FFF2-40B4-BE49-F238E27FC236}">
                <a16:creationId xmlns:a16="http://schemas.microsoft.com/office/drawing/2014/main" id="{705A9662-156B-4643-BFA1-6792F4852C8C}"/>
              </a:ext>
            </a:extLst>
          </p:cNvPr>
          <p:cNvSpPr txBox="1"/>
          <p:nvPr/>
        </p:nvSpPr>
        <p:spPr>
          <a:xfrm>
            <a:off x="34749291" y="23141018"/>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44" name="TextBox 43">
            <a:extLst>
              <a:ext uri="{FF2B5EF4-FFF2-40B4-BE49-F238E27FC236}">
                <a16:creationId xmlns:a16="http://schemas.microsoft.com/office/drawing/2014/main" id="{A276ECBD-802E-4A0D-8AD5-6DD0E12515EB}"/>
              </a:ext>
            </a:extLst>
          </p:cNvPr>
          <p:cNvSpPr txBox="1"/>
          <p:nvPr/>
        </p:nvSpPr>
        <p:spPr>
          <a:xfrm>
            <a:off x="34742591" y="24140755"/>
            <a:ext cx="8277225"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Continue with the DWT4 and CEP26 feature sets and classifiers</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Expand the data sets with additional data, more constructed scenarios, and with variation in the signal-to-noise ratio</a:t>
            </a:r>
          </a:p>
          <a:p>
            <a:pPr marL="457200" indent="-457200">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Development method to compute the effective signal-to-noise ratio for the scenario with a reduction in the proportion of the signal block contaminated</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TotalTime>
  <Words>1665</Words>
  <Application>Microsoft Office PowerPoint</Application>
  <PresentationFormat>Custom</PresentationFormat>
  <Paragraphs>466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Todd Schultz</cp:lastModifiedBy>
  <cp:revision>41</cp:revision>
  <cp:lastPrinted>2019-02-26T02:43:06Z</cp:lastPrinted>
  <dcterms:created xsi:type="dcterms:W3CDTF">2019-02-24T02:01:07Z</dcterms:created>
  <dcterms:modified xsi:type="dcterms:W3CDTF">2019-03-04T04:46:25Z</dcterms:modified>
</cp:coreProperties>
</file>