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E28"/>
    <a:srgbClr val="D9D9EC"/>
    <a:srgbClr val="E9E9FF"/>
    <a:srgbClr val="33016F"/>
    <a:srgbClr val="CDF9C3"/>
    <a:srgbClr val="F4B184"/>
    <a:srgbClr val="EBF4FF"/>
    <a:srgbClr val="BDDBFF"/>
    <a:srgbClr val="97BCF7"/>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6" y="-3216"/>
      </p:cViewPr>
      <p:guideLst>
        <p:guide orient="horz" pos="10368"/>
        <p:guide pos="13824"/>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Schultz" userId="ba2af144d448b369" providerId="LiveId" clId="{DCCFD9F7-8467-4B55-949C-D4DF018331E4}"/>
    <pc:docChg chg="undo custSel modSld">
      <pc:chgData name="Todd Schultz" userId="ba2af144d448b369" providerId="LiveId" clId="{DCCFD9F7-8467-4B55-949C-D4DF018331E4}" dt="2019-03-08T04:41:29.372" v="1630" actId="1036"/>
      <pc:docMkLst>
        <pc:docMk/>
      </pc:docMkLst>
      <pc:sldChg chg="modSp">
        <pc:chgData name="Todd Schultz" userId="ba2af144d448b369" providerId="LiveId" clId="{DCCFD9F7-8467-4B55-949C-D4DF018331E4}" dt="2019-03-08T04:41:29.372" v="1630" actId="1036"/>
        <pc:sldMkLst>
          <pc:docMk/>
          <pc:sldMk cId="2702275411" sldId="256"/>
        </pc:sldMkLst>
        <pc:spChg chg="mod">
          <ac:chgData name="Todd Schultz" userId="ba2af144d448b369" providerId="LiveId" clId="{DCCFD9F7-8467-4B55-949C-D4DF018331E4}" dt="2019-03-08T04:25:08.978" v="489" actId="6549"/>
          <ac:spMkLst>
            <pc:docMk/>
            <pc:sldMk cId="2702275411" sldId="256"/>
            <ac:spMk id="7" creationId="{51E8A9D9-AF04-4342-86DB-31AC1790BFA6}"/>
          </ac:spMkLst>
        </pc:spChg>
        <pc:spChg chg="mod">
          <ac:chgData name="Todd Schultz" userId="ba2af144d448b369" providerId="LiveId" clId="{DCCFD9F7-8467-4B55-949C-D4DF018331E4}" dt="2019-03-08T04:32:33.552" v="903" actId="14100"/>
          <ac:spMkLst>
            <pc:docMk/>
            <pc:sldMk cId="2702275411" sldId="256"/>
            <ac:spMk id="10" creationId="{73E8B18E-B3E7-4B27-91B2-ADF9300886BC}"/>
          </ac:spMkLst>
        </pc:spChg>
        <pc:spChg chg="mod">
          <ac:chgData name="Todd Schultz" userId="ba2af144d448b369" providerId="LiveId" clId="{DCCFD9F7-8467-4B55-949C-D4DF018331E4}" dt="2019-03-08T04:32:40.602" v="904" actId="14100"/>
          <ac:spMkLst>
            <pc:docMk/>
            <pc:sldMk cId="2702275411" sldId="256"/>
            <ac:spMk id="11" creationId="{799B69CE-233C-42AB-81A7-B99D6FBD52A1}"/>
          </ac:spMkLst>
        </pc:spChg>
        <pc:spChg chg="mod">
          <ac:chgData name="Todd Schultz" userId="ba2af144d448b369" providerId="LiveId" clId="{DCCFD9F7-8467-4B55-949C-D4DF018331E4}" dt="2019-03-08T04:41:06.154" v="1603" actId="255"/>
          <ac:spMkLst>
            <pc:docMk/>
            <pc:sldMk cId="2702275411" sldId="256"/>
            <ac:spMk id="13" creationId="{66802A07-8FC0-4428-85DD-AC54AA97936A}"/>
          </ac:spMkLst>
        </pc:spChg>
        <pc:spChg chg="mod">
          <ac:chgData name="Todd Schultz" userId="ba2af144d448b369" providerId="LiveId" clId="{DCCFD9F7-8467-4B55-949C-D4DF018331E4}" dt="2019-03-08T04:40:59.709" v="1602" actId="255"/>
          <ac:spMkLst>
            <pc:docMk/>
            <pc:sldMk cId="2702275411" sldId="256"/>
            <ac:spMk id="15" creationId="{C033A537-DA35-4C54-A541-47C00AD4203E}"/>
          </ac:spMkLst>
        </pc:spChg>
        <pc:spChg chg="mod">
          <ac:chgData name="Todd Schultz" userId="ba2af144d448b369" providerId="LiveId" clId="{DCCFD9F7-8467-4B55-949C-D4DF018331E4}" dt="2019-03-08T04:40:52.928" v="1601" actId="255"/>
          <ac:spMkLst>
            <pc:docMk/>
            <pc:sldMk cId="2702275411" sldId="256"/>
            <ac:spMk id="17" creationId="{33D93144-0C38-491B-BBDF-75B7D09210DE}"/>
          </ac:spMkLst>
        </pc:spChg>
        <pc:spChg chg="mod">
          <ac:chgData name="Todd Schultz" userId="ba2af144d448b369" providerId="LiveId" clId="{DCCFD9F7-8467-4B55-949C-D4DF018331E4}" dt="2019-03-08T04:40:21.333" v="1599" actId="20577"/>
          <ac:spMkLst>
            <pc:docMk/>
            <pc:sldMk cId="2702275411" sldId="256"/>
            <ac:spMk id="19" creationId="{EB8CCA73-A480-4AB6-8114-A25146FF7D0B}"/>
          </ac:spMkLst>
        </pc:spChg>
        <pc:spChg chg="mod">
          <ac:chgData name="Todd Schultz" userId="ba2af144d448b369" providerId="LiveId" clId="{DCCFD9F7-8467-4B55-949C-D4DF018331E4}" dt="2019-03-08T04:35:16.259" v="929" actId="20577"/>
          <ac:spMkLst>
            <pc:docMk/>
            <pc:sldMk cId="2702275411" sldId="256"/>
            <ac:spMk id="27" creationId="{4D175D9D-1009-468A-A739-F755DB191293}"/>
          </ac:spMkLst>
        </pc:spChg>
        <pc:spChg chg="mod">
          <ac:chgData name="Todd Schultz" userId="ba2af144d448b369" providerId="LiveId" clId="{DCCFD9F7-8467-4B55-949C-D4DF018331E4}" dt="2019-03-08T04:33:11.145" v="905" actId="403"/>
          <ac:spMkLst>
            <pc:docMk/>
            <pc:sldMk cId="2702275411" sldId="256"/>
            <ac:spMk id="31" creationId="{50BB62F4-1A4F-488D-BD88-677A7BE07198}"/>
          </ac:spMkLst>
        </pc:spChg>
        <pc:spChg chg="mod">
          <ac:chgData name="Todd Schultz" userId="ba2af144d448b369" providerId="LiveId" clId="{DCCFD9F7-8467-4B55-949C-D4DF018331E4}" dt="2019-03-08T04:34:17.101" v="909" actId="14100"/>
          <ac:spMkLst>
            <pc:docMk/>
            <pc:sldMk cId="2702275411" sldId="256"/>
            <ac:spMk id="36" creationId="{5EA8D1C3-E889-46A4-A3CC-BFEC0345F205}"/>
          </ac:spMkLst>
        </pc:spChg>
        <pc:spChg chg="mod">
          <ac:chgData name="Todd Schultz" userId="ba2af144d448b369" providerId="LiveId" clId="{DCCFD9F7-8467-4B55-949C-D4DF018331E4}" dt="2019-03-08T04:33:17.402" v="907" actId="403"/>
          <ac:spMkLst>
            <pc:docMk/>
            <pc:sldMk cId="2702275411" sldId="256"/>
            <ac:spMk id="37" creationId="{C02823B1-1604-45B3-81C3-523EB6306250}"/>
          </ac:spMkLst>
        </pc:spChg>
        <pc:spChg chg="mod">
          <ac:chgData name="Todd Schultz" userId="ba2af144d448b369" providerId="LiveId" clId="{DCCFD9F7-8467-4B55-949C-D4DF018331E4}" dt="2019-03-08T04:41:29.372" v="1630" actId="1036"/>
          <ac:spMkLst>
            <pc:docMk/>
            <pc:sldMk cId="2702275411" sldId="256"/>
            <ac:spMk id="43" creationId="{705A9662-156B-4643-BFA1-6792F4852C8C}"/>
          </ac:spMkLst>
        </pc:spChg>
        <pc:spChg chg="mod">
          <ac:chgData name="Todd Schultz" userId="ba2af144d448b369" providerId="LiveId" clId="{DCCFD9F7-8467-4B55-949C-D4DF018331E4}" dt="2019-03-08T04:41:26.158" v="1625" actId="1036"/>
          <ac:spMkLst>
            <pc:docMk/>
            <pc:sldMk cId="2702275411" sldId="256"/>
            <ac:spMk id="44" creationId="{A276ECBD-802E-4A0D-8AD5-6DD0E12515EB}"/>
          </ac:spMkLst>
        </pc:spChg>
        <pc:picChg chg="mod">
          <ac:chgData name="Todd Schultz" userId="ba2af144d448b369" providerId="LiveId" clId="{DCCFD9F7-8467-4B55-949C-D4DF018331E4}" dt="2019-03-08T04:32:33.552" v="903" actId="14100"/>
          <ac:picMkLst>
            <pc:docMk/>
            <pc:sldMk cId="2702275411" sldId="256"/>
            <ac:picMk id="23" creationId="{D7ADD7D7-7D5A-4BEA-B2D8-41F60D0D5244}"/>
          </ac:picMkLst>
        </pc:picChg>
        <pc:picChg chg="mod">
          <ac:chgData name="Todd Schultz" userId="ba2af144d448b369" providerId="LiveId" clId="{DCCFD9F7-8467-4B55-949C-D4DF018331E4}" dt="2019-03-08T04:32:33.552" v="903" actId="14100"/>
          <ac:picMkLst>
            <pc:docMk/>
            <pc:sldMk cId="2702275411" sldId="256"/>
            <ac:picMk id="24" creationId="{9081AA8E-A1DE-448E-AA5B-88D0E96AF6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22B7A-A7E0-428B-B58D-1FACBB86113F}" type="datetimeFigureOut">
              <a:rPr lang="en-US" smtClean="0"/>
              <a:t>3/9/2019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0023B-4FC4-446A-88D3-67DE13F7520E}" type="slidenum">
              <a:rPr lang="en-US" smtClean="0"/>
              <a:t>‹#›</a:t>
            </a:fld>
            <a:endParaRPr lang="en-US"/>
          </a:p>
        </p:txBody>
      </p:sp>
    </p:spTree>
    <p:extLst>
      <p:ext uri="{BB962C8B-B14F-4D97-AF65-F5344CB8AC3E}">
        <p14:creationId xmlns:p14="http://schemas.microsoft.com/office/powerpoint/2010/main" val="329671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67914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6259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4966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267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53FC24-88DC-4CE4-A3C2-9F31CD4F9CE4}" type="datetimeFigureOut">
              <a:rPr lang="en-US" smtClean="0"/>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043547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43302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3FC24-88DC-4CE4-A3C2-9F31CD4F9CE4}" type="datetimeFigureOut">
              <a:rPr lang="en-US" smtClean="0"/>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30742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3FC24-88DC-4CE4-A3C2-9F31CD4F9CE4}" type="datetimeFigureOut">
              <a:rPr lang="en-US" smtClean="0"/>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99679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3FC24-88DC-4CE4-A3C2-9F31CD4F9CE4}" type="datetimeFigureOut">
              <a:rPr lang="en-US" smtClean="0"/>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289418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7964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153FC24-88DC-4CE4-A3C2-9F31CD4F9CE4}" type="datetimeFigureOut">
              <a:rPr lang="en-US" smtClean="0"/>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2192E-2A45-43CB-BFB6-76C005AAD973}" type="slidenum">
              <a:rPr lang="en-US" smtClean="0"/>
              <a:t>‹#›</a:t>
            </a:fld>
            <a:endParaRPr lang="en-US"/>
          </a:p>
        </p:txBody>
      </p:sp>
    </p:spTree>
    <p:extLst>
      <p:ext uri="{BB962C8B-B14F-4D97-AF65-F5344CB8AC3E}">
        <p14:creationId xmlns:p14="http://schemas.microsoft.com/office/powerpoint/2010/main" val="14441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153FC24-88DC-4CE4-A3C2-9F31CD4F9CE4}" type="datetimeFigureOut">
              <a:rPr lang="en-US" smtClean="0"/>
              <a:t>3/9/2019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B92192E-2A45-43CB-BFB6-76C005AAD973}" type="slidenum">
              <a:rPr lang="en-US" smtClean="0"/>
              <a:t>‹#›</a:t>
            </a:fld>
            <a:endParaRPr lang="en-US"/>
          </a:p>
        </p:txBody>
      </p:sp>
    </p:spTree>
    <p:extLst>
      <p:ext uri="{BB962C8B-B14F-4D97-AF65-F5344CB8AC3E}">
        <p14:creationId xmlns:p14="http://schemas.microsoft.com/office/powerpoint/2010/main" val="2187998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Purple Header Bar">
            <a:extLst>
              <a:ext uri="{FF2B5EF4-FFF2-40B4-BE49-F238E27FC236}">
                <a16:creationId xmlns:a16="http://schemas.microsoft.com/office/drawing/2014/main" id="{FB308520-BCA4-4923-9B44-A9CFC90D8BFF}"/>
              </a:ext>
            </a:extLst>
          </p:cNvPr>
          <p:cNvSpPr/>
          <p:nvPr/>
        </p:nvSpPr>
        <p:spPr>
          <a:xfrm>
            <a:off x="0" y="-31492"/>
            <a:ext cx="43891200" cy="2955578"/>
          </a:xfrm>
          <a:prstGeom prst="rect">
            <a:avLst/>
          </a:prstGeom>
          <a:solidFill>
            <a:srgbClr val="33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633472" rtl="0" eaLnBrk="1" latinLnBrk="0" hangingPunct="1">
              <a:defRPr sz="5184" kern="1200">
                <a:solidFill>
                  <a:schemeClr val="lt1"/>
                </a:solidFill>
                <a:latin typeface="+mn-lt"/>
                <a:ea typeface="+mn-ea"/>
                <a:cs typeface="+mn-cs"/>
              </a:defRPr>
            </a:lvl1pPr>
            <a:lvl2pPr marL="1316736" algn="l" defTabSz="2633472" rtl="0" eaLnBrk="1" latinLnBrk="0" hangingPunct="1">
              <a:defRPr sz="5184" kern="1200">
                <a:solidFill>
                  <a:schemeClr val="lt1"/>
                </a:solidFill>
                <a:latin typeface="+mn-lt"/>
                <a:ea typeface="+mn-ea"/>
                <a:cs typeface="+mn-cs"/>
              </a:defRPr>
            </a:lvl2pPr>
            <a:lvl3pPr marL="2633472" algn="l" defTabSz="2633472" rtl="0" eaLnBrk="1" latinLnBrk="0" hangingPunct="1">
              <a:defRPr sz="5184" kern="1200">
                <a:solidFill>
                  <a:schemeClr val="lt1"/>
                </a:solidFill>
                <a:latin typeface="+mn-lt"/>
                <a:ea typeface="+mn-ea"/>
                <a:cs typeface="+mn-cs"/>
              </a:defRPr>
            </a:lvl3pPr>
            <a:lvl4pPr marL="3950208" algn="l" defTabSz="2633472" rtl="0" eaLnBrk="1" latinLnBrk="0" hangingPunct="1">
              <a:defRPr sz="5184" kern="1200">
                <a:solidFill>
                  <a:schemeClr val="lt1"/>
                </a:solidFill>
                <a:latin typeface="+mn-lt"/>
                <a:ea typeface="+mn-ea"/>
                <a:cs typeface="+mn-cs"/>
              </a:defRPr>
            </a:lvl4pPr>
            <a:lvl5pPr marL="5266944" algn="l" defTabSz="2633472" rtl="0" eaLnBrk="1" latinLnBrk="0" hangingPunct="1">
              <a:defRPr sz="5184" kern="1200">
                <a:solidFill>
                  <a:schemeClr val="lt1"/>
                </a:solidFill>
                <a:latin typeface="+mn-lt"/>
                <a:ea typeface="+mn-ea"/>
                <a:cs typeface="+mn-cs"/>
              </a:defRPr>
            </a:lvl5pPr>
            <a:lvl6pPr marL="6583680" algn="l" defTabSz="2633472" rtl="0" eaLnBrk="1" latinLnBrk="0" hangingPunct="1">
              <a:defRPr sz="5184" kern="1200">
                <a:solidFill>
                  <a:schemeClr val="lt1"/>
                </a:solidFill>
                <a:latin typeface="+mn-lt"/>
                <a:ea typeface="+mn-ea"/>
                <a:cs typeface="+mn-cs"/>
              </a:defRPr>
            </a:lvl6pPr>
            <a:lvl7pPr marL="7900416" algn="l" defTabSz="2633472" rtl="0" eaLnBrk="1" latinLnBrk="0" hangingPunct="1">
              <a:defRPr sz="5184" kern="1200">
                <a:solidFill>
                  <a:schemeClr val="lt1"/>
                </a:solidFill>
                <a:latin typeface="+mn-lt"/>
                <a:ea typeface="+mn-ea"/>
                <a:cs typeface="+mn-cs"/>
              </a:defRPr>
            </a:lvl7pPr>
            <a:lvl8pPr marL="9217152" algn="l" defTabSz="2633472" rtl="0" eaLnBrk="1" latinLnBrk="0" hangingPunct="1">
              <a:defRPr sz="5184" kern="1200">
                <a:solidFill>
                  <a:schemeClr val="lt1"/>
                </a:solidFill>
                <a:latin typeface="+mn-lt"/>
                <a:ea typeface="+mn-ea"/>
                <a:cs typeface="+mn-cs"/>
              </a:defRPr>
            </a:lvl8pPr>
            <a:lvl9pPr marL="10533888" algn="l" defTabSz="2633472" rtl="0" eaLnBrk="1" latinLnBrk="0" hangingPunct="1">
              <a:defRPr sz="5184"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7F553724-530C-462C-82E1-B75A3253A9C6}"/>
              </a:ext>
            </a:extLst>
          </p:cNvPr>
          <p:cNvSpPr txBox="1"/>
          <p:nvPr/>
        </p:nvSpPr>
        <p:spPr>
          <a:xfrm>
            <a:off x="608870" y="261357"/>
            <a:ext cx="24288750" cy="1446550"/>
          </a:xfrm>
          <a:prstGeom prst="rect">
            <a:avLst/>
          </a:prstGeom>
          <a:noFill/>
        </p:spPr>
        <p:txBody>
          <a:bodyPr wrap="square" rtlCol="0">
            <a:spAutoFit/>
          </a:bodyPr>
          <a:lstStyle/>
          <a:p>
            <a:r>
              <a:rPr lang="en-US" sz="8800" dirty="0">
                <a:solidFill>
                  <a:schemeClr val="bg1"/>
                </a:solidFill>
                <a:latin typeface="Encode Sans Condensed Black" panose="00000A06000000000000" pitchFamily="2" charset="0"/>
                <a:cs typeface="Segoe UI Semibold" panose="020B0702040204020203" pitchFamily="34" charset="0"/>
              </a:rPr>
              <a:t>Environmental</a:t>
            </a:r>
            <a:r>
              <a:rPr lang="en-US" sz="8800" dirty="0">
                <a:solidFill>
                  <a:schemeClr val="bg1">
                    <a:lumMod val="95000"/>
                  </a:schemeClr>
                </a:solidFill>
                <a:latin typeface="Encode Sans Condensed Black" panose="00000A06000000000000" pitchFamily="2" charset="0"/>
                <a:cs typeface="Segoe UI Semibold" panose="020B0702040204020203" pitchFamily="34" charset="0"/>
              </a:rPr>
              <a:t> Noise Contamination Detection</a:t>
            </a:r>
          </a:p>
        </p:txBody>
      </p:sp>
      <p:sp>
        <p:nvSpPr>
          <p:cNvPr id="5" name="TextBox 4">
            <a:extLst>
              <a:ext uri="{FF2B5EF4-FFF2-40B4-BE49-F238E27FC236}">
                <a16:creationId xmlns:a16="http://schemas.microsoft.com/office/drawing/2014/main" id="{36726FCE-1042-4111-AC72-B72E2EE324AB}"/>
              </a:ext>
            </a:extLst>
          </p:cNvPr>
          <p:cNvSpPr txBox="1"/>
          <p:nvPr/>
        </p:nvSpPr>
        <p:spPr>
          <a:xfrm>
            <a:off x="619931" y="1854331"/>
            <a:ext cx="12406312" cy="923330"/>
          </a:xfrm>
          <a:prstGeom prst="rect">
            <a:avLst/>
          </a:prstGeom>
          <a:noFill/>
        </p:spPr>
        <p:txBody>
          <a:bodyPr wrap="square" rtlCol="0">
            <a:spAutoFit/>
          </a:bodyPr>
          <a:lstStyle/>
          <a:p>
            <a:r>
              <a:rPr lang="en-US" sz="5400" dirty="0">
                <a:solidFill>
                  <a:schemeClr val="bg1">
                    <a:lumMod val="95000"/>
                  </a:schemeClr>
                </a:solidFill>
                <a:latin typeface="Encode Sans Condensed ExtraBold" panose="00000906000000000000" pitchFamily="2" charset="0"/>
              </a:rPr>
              <a:t>Todd Schultz, Rahul Birmiwal, Sean Miller</a:t>
            </a:r>
          </a:p>
        </p:txBody>
      </p:sp>
      <p:sp>
        <p:nvSpPr>
          <p:cNvPr id="6" name="TextBox 5">
            <a:extLst>
              <a:ext uri="{FF2B5EF4-FFF2-40B4-BE49-F238E27FC236}">
                <a16:creationId xmlns:a16="http://schemas.microsoft.com/office/drawing/2014/main" id="{0D8CFA4B-D844-4D7E-A86E-D6A117043AA7}"/>
              </a:ext>
            </a:extLst>
          </p:cNvPr>
          <p:cNvSpPr txBox="1"/>
          <p:nvPr/>
        </p:nvSpPr>
        <p:spPr>
          <a:xfrm>
            <a:off x="914399" y="3657600"/>
            <a:ext cx="1460109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Project Overview</a:t>
            </a:r>
          </a:p>
        </p:txBody>
      </p:sp>
      <p:sp>
        <p:nvSpPr>
          <p:cNvPr id="7" name="TextBox 6">
            <a:extLst>
              <a:ext uri="{FF2B5EF4-FFF2-40B4-BE49-F238E27FC236}">
                <a16:creationId xmlns:a16="http://schemas.microsoft.com/office/drawing/2014/main" id="{51E8A9D9-AF04-4342-86DB-31AC1790BFA6}"/>
              </a:ext>
            </a:extLst>
          </p:cNvPr>
          <p:cNvSpPr txBox="1"/>
          <p:nvPr/>
        </p:nvSpPr>
        <p:spPr>
          <a:xfrm>
            <a:off x="910713" y="4457700"/>
            <a:ext cx="8863566" cy="7478970"/>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Background</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Public demand for reduced noise population forcing regulatory agencies to reduce aircraft noise limits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Certification process is expensive</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Monitoring personnel used to lower risk of higher certified noise levels by noise contamination</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sources include birds, insects, livestock, and road traffic</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Objective</a:t>
            </a:r>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Research the feasibility of automating the detection of environmental noise contained in acoustic measurements for aircraft community noise testing.</a:t>
            </a:r>
          </a:p>
        </p:txBody>
      </p:sp>
      <p:pic>
        <p:nvPicPr>
          <p:cNvPr id="9" name="Picture 8" descr="White Block W">
            <a:extLst>
              <a:ext uri="{FF2B5EF4-FFF2-40B4-BE49-F238E27FC236}">
                <a16:creationId xmlns:a16="http://schemas.microsoft.com/office/drawing/2014/main" id="{B5B6BDE5-E753-4C19-BAFA-CE5C1106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6400" y="247776"/>
            <a:ext cx="3743611" cy="2529885"/>
          </a:xfrm>
          <a:prstGeom prst="rect">
            <a:avLst/>
          </a:prstGeom>
        </p:spPr>
      </p:pic>
      <p:sp>
        <p:nvSpPr>
          <p:cNvPr id="10" name="TextBox 9">
            <a:extLst>
              <a:ext uri="{FF2B5EF4-FFF2-40B4-BE49-F238E27FC236}">
                <a16:creationId xmlns:a16="http://schemas.microsoft.com/office/drawing/2014/main" id="{73E8B18E-B3E7-4B27-91B2-ADF9300886BC}"/>
              </a:ext>
            </a:extLst>
          </p:cNvPr>
          <p:cNvSpPr txBox="1"/>
          <p:nvPr/>
        </p:nvSpPr>
        <p:spPr>
          <a:xfrm>
            <a:off x="907026" y="11847058"/>
            <a:ext cx="14608468"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a:t>
            </a:r>
          </a:p>
        </p:txBody>
      </p:sp>
      <p:sp>
        <p:nvSpPr>
          <p:cNvPr id="11" name="TextBox 10">
            <a:extLst>
              <a:ext uri="{FF2B5EF4-FFF2-40B4-BE49-F238E27FC236}">
                <a16:creationId xmlns:a16="http://schemas.microsoft.com/office/drawing/2014/main" id="{799B69CE-233C-42AB-81A7-B99D6FBD52A1}"/>
              </a:ext>
            </a:extLst>
          </p:cNvPr>
          <p:cNvSpPr txBox="1"/>
          <p:nvPr/>
        </p:nvSpPr>
        <p:spPr>
          <a:xfrm>
            <a:off x="921775" y="12702804"/>
            <a:ext cx="9822426" cy="7940635"/>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Audio Files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66 Total</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Clean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49 Aircraft and Ambient Recordings</a:t>
            </a:r>
          </a:p>
          <a:p>
            <a:pPr marL="914400" lvl="1"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Signals</a:t>
            </a:r>
          </a:p>
          <a:p>
            <a:pPr marL="1371600" lvl="2"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13 Animal Vocalizations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Process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Aircraft audio file split into blocks to generate features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audio file chosen and split into blocks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Contamination added to aircraft signal with desired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Repeated for all aircraft audio files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All generated features combined into set for model training</a:t>
            </a:r>
          </a:p>
        </p:txBody>
      </p:sp>
      <p:sp>
        <p:nvSpPr>
          <p:cNvPr id="12" name="TextBox 11">
            <a:extLst>
              <a:ext uri="{FF2B5EF4-FFF2-40B4-BE49-F238E27FC236}">
                <a16:creationId xmlns:a16="http://schemas.microsoft.com/office/drawing/2014/main" id="{ABFE4BB7-8726-4693-B636-467330B3CE31}"/>
              </a:ext>
            </a:extLst>
          </p:cNvPr>
          <p:cNvSpPr txBox="1"/>
          <p:nvPr/>
        </p:nvSpPr>
        <p:spPr>
          <a:xfrm>
            <a:off x="34752979" y="16611481"/>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Results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66802A07-8FC0-4428-85DD-AC54AA97936A}"/>
              </a:ext>
            </a:extLst>
          </p:cNvPr>
          <p:cNvSpPr txBox="1"/>
          <p:nvPr/>
        </p:nvSpPr>
        <p:spPr>
          <a:xfrm>
            <a:off x="34749292" y="17411581"/>
            <a:ext cx="8277225" cy="6524863"/>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Wide variety of feature sets and classifiers show potential to achieve an accuracy &gt;90%</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Deep neural networks under performed as compared to more traditional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Computation time of the feature set required for the combination influenced the selection of 3 combinations to optimize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3 optimized feature sets and classifiers achieve &gt;93% cross-validation accuracy </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Performance of all 3 degraded when tested against randomized scenarios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Increased fidelity of DWT5 did not out perform DWT4</a:t>
            </a:r>
          </a:p>
          <a:p>
            <a:endParaRPr lang="en-US"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a:extLst>
              <a:ext uri="{FF2B5EF4-FFF2-40B4-BE49-F238E27FC236}">
                <a16:creationId xmlns:a16="http://schemas.microsoft.com/office/drawing/2014/main" id="{25D7FB95-EB7C-4E10-A082-8D29C7319D2E}"/>
              </a:ext>
            </a:extLst>
          </p:cNvPr>
          <p:cNvSpPr txBox="1"/>
          <p:nvPr/>
        </p:nvSpPr>
        <p:spPr>
          <a:xfrm>
            <a:off x="34709407" y="3650100"/>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C033A537-DA35-4C54-A541-47C00AD4203E}"/>
              </a:ext>
            </a:extLst>
          </p:cNvPr>
          <p:cNvSpPr txBox="1"/>
          <p:nvPr/>
        </p:nvSpPr>
        <p:spPr>
          <a:xfrm>
            <a:off x="34709407" y="4457700"/>
            <a:ext cx="8277225" cy="6555641"/>
          </a:xfrm>
          <a:prstGeom prst="rect">
            <a:avLst/>
          </a:prstGeom>
          <a:noFill/>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How To Turn Audio Into Features</a:t>
            </a:r>
          </a:p>
          <a:p>
            <a:r>
              <a:rPr lang="en-US" sz="3000" dirty="0">
                <a:latin typeface="Open Sans" panose="020B0606030504020204" pitchFamily="34" charset="0"/>
                <a:ea typeface="Open Sans" panose="020B0606030504020204" pitchFamily="34" charset="0"/>
                <a:cs typeface="Open Sans" panose="020B0606030504020204" pitchFamily="34" charset="0"/>
              </a:rPr>
              <a:t>We separated each audio file up into blocks of an equivalent length and then processed the features for each block. Blocks from which features were generated could contain overlapping audio.</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How To Quantify Contamination Levels</a:t>
            </a:r>
          </a:p>
          <a:p>
            <a:r>
              <a:rPr lang="en-US" sz="3000" dirty="0">
                <a:latin typeface="Open Sans" panose="020B0606030504020204" pitchFamily="34" charset="0"/>
                <a:ea typeface="Open Sans" panose="020B0606030504020204" pitchFamily="34" charset="0"/>
                <a:cs typeface="Open Sans" panose="020B0606030504020204" pitchFamily="34" charset="0"/>
              </a:rPr>
              <a:t>The audio recordings that were used only had a single source of noise allowing us to combine aircraft or ambient signals with contamination to create a larger data set than the 66 files. This also allowed us to control the signal-to-noise ratio.</a:t>
            </a:r>
          </a:p>
        </p:txBody>
      </p:sp>
      <p:sp>
        <p:nvSpPr>
          <p:cNvPr id="16" name="TextBox 15">
            <a:extLst>
              <a:ext uri="{FF2B5EF4-FFF2-40B4-BE49-F238E27FC236}">
                <a16:creationId xmlns:a16="http://schemas.microsoft.com/office/drawing/2014/main" id="{5789A439-3811-4238-90EF-29D7DBC11EA2}"/>
              </a:ext>
            </a:extLst>
          </p:cNvPr>
          <p:cNvSpPr txBox="1"/>
          <p:nvPr/>
        </p:nvSpPr>
        <p:spPr>
          <a:xfrm>
            <a:off x="34713094" y="1113761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Limitations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33D93144-0C38-491B-BBDF-75B7D09210DE}"/>
              </a:ext>
            </a:extLst>
          </p:cNvPr>
          <p:cNvSpPr txBox="1"/>
          <p:nvPr/>
        </p:nvSpPr>
        <p:spPr>
          <a:xfrm>
            <a:off x="34709407" y="11880563"/>
            <a:ext cx="8277225" cy="4247317"/>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Due to the small size of potential contamination audio, the models are not as accurate when classifying new sources of contamination.</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dirty="0">
                <a:latin typeface="Open Sans" panose="020B0606030504020204" pitchFamily="34" charset="0"/>
                <a:ea typeface="Open Sans" panose="020B0606030504020204" pitchFamily="34" charset="0"/>
                <a:cs typeface="Open Sans" panose="020B0606030504020204" pitchFamily="34" charset="0"/>
              </a:rPr>
              <a:t>One recommendation that we do have at this time is that we suggest that more data is provided to fully enumerate the possible contamination classes that would exist near the test site.</a:t>
            </a:r>
          </a:p>
        </p:txBody>
      </p:sp>
      <p:sp>
        <p:nvSpPr>
          <p:cNvPr id="18" name="TextBox 17">
            <a:extLst>
              <a:ext uri="{FF2B5EF4-FFF2-40B4-BE49-F238E27FC236}">
                <a16:creationId xmlns:a16="http://schemas.microsoft.com/office/drawing/2014/main" id="{34C79DCF-45BE-4FD0-9B5C-298E102A4CF8}"/>
              </a:ext>
            </a:extLst>
          </p:cNvPr>
          <p:cNvSpPr txBox="1"/>
          <p:nvPr/>
        </p:nvSpPr>
        <p:spPr>
          <a:xfrm>
            <a:off x="872112" y="21030615"/>
            <a:ext cx="14643381"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EB8CCA73-A480-4AB6-8114-A25146FF7D0B}"/>
              </a:ext>
            </a:extLst>
          </p:cNvPr>
          <p:cNvSpPr txBox="1"/>
          <p:nvPr/>
        </p:nvSpPr>
        <p:spPr>
          <a:xfrm>
            <a:off x="872111" y="21955508"/>
            <a:ext cx="14643381" cy="9325630"/>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Our investigation into the viability of automated detection of environmental noise contamination is broken into two parts. A broad assessment of feature sets and models followed by a deeper investigation into three of the best performing pairs.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Broad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gain insight to which broad categories of feature sets and model combinations might provide the best prediction accuracy</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Signal-to-noise ratio held at 6 dB</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Block size limited to only 1 seconds or 2 seconds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Used default hyperparameters and settings when training models</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Deep Investigation</a:t>
            </a:r>
          </a:p>
          <a:p>
            <a:r>
              <a:rPr lang="en-US" sz="3000" dirty="0">
                <a:latin typeface="Open Sans" panose="020B0606030504020204" pitchFamily="34" charset="0"/>
                <a:ea typeface="Open Sans" panose="020B0606030504020204" pitchFamily="34" charset="0"/>
                <a:cs typeface="Open Sans" panose="020B0606030504020204" pitchFamily="34" charset="0"/>
              </a:rPr>
              <a:t>Objective: To optimize a limited set of feature set and model combinations for their best performance and subject them to rigorous testing to understand real-world performance</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Optimize the models hyperparameters.</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signal-to-noise ratio.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the percent of a block that contains contaminated audio.</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Randomize which blocks are contaminated.</a:t>
            </a:r>
          </a:p>
          <a:p>
            <a:pPr marL="971550" lvl="1" indent="-514350">
              <a:buFont typeface="+mj-lt"/>
              <a:buAutoNum type="arabicPeriod"/>
            </a:pPr>
            <a:r>
              <a:rPr lang="en-US" sz="3000" dirty="0">
                <a:latin typeface="Open Sans" panose="020B0606030504020204" pitchFamily="34" charset="0"/>
                <a:ea typeface="Open Sans" panose="020B0606030504020204" pitchFamily="34" charset="0"/>
                <a:cs typeface="Open Sans" panose="020B0606030504020204" pitchFamily="34" charset="0"/>
              </a:rPr>
              <a:t>Vary all of above parameters through Monte-Carlo simulation.</a:t>
            </a:r>
          </a:p>
        </p:txBody>
      </p:sp>
      <p:sp>
        <p:nvSpPr>
          <p:cNvPr id="20" name="TextBox 19">
            <a:extLst>
              <a:ext uri="{FF2B5EF4-FFF2-40B4-BE49-F238E27FC236}">
                <a16:creationId xmlns:a16="http://schemas.microsoft.com/office/drawing/2014/main" id="{234C779A-E0DA-404E-AC9F-CE4B02974793}"/>
              </a:ext>
            </a:extLst>
          </p:cNvPr>
          <p:cNvSpPr txBox="1"/>
          <p:nvPr/>
        </p:nvSpPr>
        <p:spPr>
          <a:xfrm>
            <a:off x="16170004" y="3657599"/>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Broad Investigation Results</a:t>
            </a:r>
          </a:p>
        </p:txBody>
      </p:sp>
      <p:sp>
        <p:nvSpPr>
          <p:cNvPr id="21" name="TextBox 20">
            <a:extLst>
              <a:ext uri="{FF2B5EF4-FFF2-40B4-BE49-F238E27FC236}">
                <a16:creationId xmlns:a16="http://schemas.microsoft.com/office/drawing/2014/main" id="{D7062249-7C6F-4D47-812D-682F4C5670B8}"/>
              </a:ext>
            </a:extLst>
          </p:cNvPr>
          <p:cNvSpPr txBox="1"/>
          <p:nvPr/>
        </p:nvSpPr>
        <p:spPr>
          <a:xfrm>
            <a:off x="16170004" y="8994577"/>
            <a:ext cx="17889767"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Deep Investigation Results</a:t>
            </a:r>
          </a:p>
        </p:txBody>
      </p:sp>
      <p:sp>
        <p:nvSpPr>
          <p:cNvPr id="22" name="TextBox 21">
            <a:extLst>
              <a:ext uri="{FF2B5EF4-FFF2-40B4-BE49-F238E27FC236}">
                <a16:creationId xmlns:a16="http://schemas.microsoft.com/office/drawing/2014/main" id="{046D794B-C8CB-458B-9576-44C6773B2769}"/>
              </a:ext>
            </a:extLst>
          </p:cNvPr>
          <p:cNvSpPr txBox="1"/>
          <p:nvPr/>
        </p:nvSpPr>
        <p:spPr>
          <a:xfrm>
            <a:off x="34741864" y="29595549"/>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Acknowledgements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28324B0C-9E92-4C41-9EC7-EB50467241E7}"/>
              </a:ext>
            </a:extLst>
          </p:cNvPr>
          <p:cNvSpPr txBox="1"/>
          <p:nvPr/>
        </p:nvSpPr>
        <p:spPr>
          <a:xfrm>
            <a:off x="34749292" y="30342389"/>
            <a:ext cx="8277225" cy="1815882"/>
          </a:xfrm>
          <a:prstGeom prst="rect">
            <a:avLst/>
          </a:prstGeom>
          <a:noFill/>
        </p:spPr>
        <p:txBody>
          <a:bodyPr wrap="square" rtlCol="0">
            <a:spAutoFit/>
          </a:bodyPr>
          <a:lstStyle/>
          <a:p>
            <a:r>
              <a:rPr lang="en-US" sz="2800" dirty="0">
                <a:latin typeface="Open Sans" panose="020B0606030504020204" pitchFamily="34" charset="0"/>
                <a:ea typeface="Open Sans" panose="020B0606030504020204" pitchFamily="34" charset="0"/>
                <a:cs typeface="Open Sans" panose="020B0606030504020204" pitchFamily="34" charset="0"/>
              </a:rPr>
              <a:t>We would like to thank our sponsor for the project, </a:t>
            </a:r>
            <a:r>
              <a:rPr lang="en-US" sz="2800" b="1" dirty="0">
                <a:latin typeface="Open Sans" panose="020B0606030504020204" pitchFamily="34" charset="0"/>
                <a:ea typeface="Open Sans" panose="020B0606030504020204" pitchFamily="34" charset="0"/>
                <a:cs typeface="Open Sans" panose="020B0606030504020204" pitchFamily="34" charset="0"/>
              </a:rPr>
              <a:t>Steven Underbrink</a:t>
            </a:r>
            <a:r>
              <a:rPr lang="en-US" sz="2800" dirty="0">
                <a:latin typeface="Open Sans" panose="020B0606030504020204" pitchFamily="34" charset="0"/>
                <a:ea typeface="Open Sans" panose="020B0606030504020204" pitchFamily="34" charset="0"/>
                <a:cs typeface="Open Sans" panose="020B0606030504020204" pitchFamily="34" charset="0"/>
              </a:rPr>
              <a:t> as well as our Data Science Capstone advisor: </a:t>
            </a:r>
            <a:r>
              <a:rPr lang="en-US" sz="2800" b="1" dirty="0">
                <a:latin typeface="Open Sans" panose="020B0606030504020204" pitchFamily="34" charset="0"/>
                <a:ea typeface="Open Sans" panose="020B0606030504020204" pitchFamily="34" charset="0"/>
                <a:cs typeface="Open Sans" panose="020B0606030504020204" pitchFamily="34" charset="0"/>
              </a:rPr>
              <a:t>Dr. Megan Hazen</a:t>
            </a:r>
            <a:r>
              <a:rPr lang="en-US" sz="2800" dirty="0">
                <a:latin typeface="Open Sans" panose="020B0606030504020204" pitchFamily="34" charset="0"/>
                <a:ea typeface="Open Sans" panose="020B0606030504020204" pitchFamily="34" charset="0"/>
                <a:cs typeface="Open Sans" panose="020B0606030504020204" pitchFamily="34" charset="0"/>
              </a:rPr>
              <a:t>, University of Washington.</a:t>
            </a:r>
          </a:p>
        </p:txBody>
      </p:sp>
      <p:sp>
        <p:nvSpPr>
          <p:cNvPr id="26" name="Rectangle 25">
            <a:extLst>
              <a:ext uri="{FF2B5EF4-FFF2-40B4-BE49-F238E27FC236}">
                <a16:creationId xmlns:a16="http://schemas.microsoft.com/office/drawing/2014/main" id="{69F36744-24FB-424F-A588-8892B27873B5}"/>
              </a:ext>
            </a:extLst>
          </p:cNvPr>
          <p:cNvSpPr/>
          <p:nvPr/>
        </p:nvSpPr>
        <p:spPr>
          <a:xfrm>
            <a:off x="9753599" y="4829082"/>
            <a:ext cx="5577841" cy="581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599E949-992F-4470-8C43-187115705850}"/>
              </a:ext>
            </a:extLst>
          </p:cNvPr>
          <p:cNvPicPr>
            <a:picLocks noChangeAspect="1"/>
          </p:cNvPicPr>
          <p:nvPr/>
        </p:nvPicPr>
        <p:blipFill>
          <a:blip r:embed="rId3"/>
          <a:stretch>
            <a:fillRect/>
          </a:stretch>
        </p:blipFill>
        <p:spPr>
          <a:xfrm>
            <a:off x="9831429" y="4888587"/>
            <a:ext cx="5432961" cy="5693865"/>
          </a:xfrm>
          <a:prstGeom prst="rect">
            <a:avLst/>
          </a:prstGeom>
        </p:spPr>
      </p:pic>
      <p:sp>
        <p:nvSpPr>
          <p:cNvPr id="28" name="Rectangle 27">
            <a:extLst>
              <a:ext uri="{FF2B5EF4-FFF2-40B4-BE49-F238E27FC236}">
                <a16:creationId xmlns:a16="http://schemas.microsoft.com/office/drawing/2014/main" id="{19257221-7E83-44D5-BC01-74782253CBDE}"/>
              </a:ext>
            </a:extLst>
          </p:cNvPr>
          <p:cNvSpPr/>
          <p:nvPr/>
        </p:nvSpPr>
        <p:spPr>
          <a:xfrm>
            <a:off x="11163300" y="13358660"/>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D175D9D-1009-468A-A739-F755DB191293}"/>
              </a:ext>
            </a:extLst>
          </p:cNvPr>
          <p:cNvSpPr txBox="1"/>
          <p:nvPr/>
        </p:nvSpPr>
        <p:spPr>
          <a:xfrm>
            <a:off x="16112853" y="4544585"/>
            <a:ext cx="17946917" cy="553998"/>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The three feature set, classifier pairs selected for detailed study are as follows:</a:t>
            </a:r>
          </a:p>
        </p:txBody>
      </p:sp>
      <p:pic>
        <p:nvPicPr>
          <p:cNvPr id="23" name="Picture 22">
            <a:extLst>
              <a:ext uri="{FF2B5EF4-FFF2-40B4-BE49-F238E27FC236}">
                <a16:creationId xmlns:a16="http://schemas.microsoft.com/office/drawing/2014/main" id="{D7ADD7D7-7D5A-4BEA-B2D8-41F60D0D5244}"/>
              </a:ext>
            </a:extLst>
          </p:cNvPr>
          <p:cNvPicPr>
            <a:picLocks noChangeAspect="1"/>
          </p:cNvPicPr>
          <p:nvPr/>
        </p:nvPicPr>
        <p:blipFill>
          <a:blip r:embed="rId4"/>
          <a:stretch>
            <a:fillRect/>
          </a:stretch>
        </p:blipFill>
        <p:spPr>
          <a:xfrm>
            <a:off x="11226018" y="13420326"/>
            <a:ext cx="3899682" cy="2944626"/>
          </a:xfrm>
          <a:prstGeom prst="rect">
            <a:avLst/>
          </a:prstGeom>
        </p:spPr>
      </p:pic>
      <p:sp>
        <p:nvSpPr>
          <p:cNvPr id="29" name="Rectangle 28">
            <a:extLst>
              <a:ext uri="{FF2B5EF4-FFF2-40B4-BE49-F238E27FC236}">
                <a16:creationId xmlns:a16="http://schemas.microsoft.com/office/drawing/2014/main" id="{B1079DF4-29B7-47A2-A6A1-6D09194CBD63}"/>
              </a:ext>
            </a:extLst>
          </p:cNvPr>
          <p:cNvSpPr/>
          <p:nvPr/>
        </p:nvSpPr>
        <p:spPr>
          <a:xfrm>
            <a:off x="11163300" y="17022949"/>
            <a:ext cx="4019550" cy="306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081AA8E-A1DE-448E-AA5B-88D0E96AF688}"/>
              </a:ext>
            </a:extLst>
          </p:cNvPr>
          <p:cNvPicPr>
            <a:picLocks noChangeAspect="1"/>
          </p:cNvPicPr>
          <p:nvPr/>
        </p:nvPicPr>
        <p:blipFill>
          <a:blip r:embed="rId5"/>
          <a:stretch>
            <a:fillRect/>
          </a:stretch>
        </p:blipFill>
        <p:spPr>
          <a:xfrm>
            <a:off x="11226018" y="17083318"/>
            <a:ext cx="3900205" cy="2953002"/>
          </a:xfrm>
          <a:prstGeom prst="rect">
            <a:avLst/>
          </a:prstGeom>
        </p:spPr>
      </p:pic>
      <p:graphicFrame>
        <p:nvGraphicFramePr>
          <p:cNvPr id="30" name="Table 29">
            <a:extLst>
              <a:ext uri="{FF2B5EF4-FFF2-40B4-BE49-F238E27FC236}">
                <a16:creationId xmlns:a16="http://schemas.microsoft.com/office/drawing/2014/main" id="{FB78FF56-7E8A-4A1F-A449-ED5CD5B41494}"/>
              </a:ext>
            </a:extLst>
          </p:cNvPr>
          <p:cNvGraphicFramePr>
            <a:graphicFrameLocks noGrp="1"/>
          </p:cNvGraphicFramePr>
          <p:nvPr>
            <p:extLst>
              <p:ext uri="{D42A27DB-BD31-4B8C-83A1-F6EECF244321}">
                <p14:modId xmlns:p14="http://schemas.microsoft.com/office/powerpoint/2010/main" val="1715321447"/>
              </p:ext>
            </p:extLst>
          </p:nvPr>
        </p:nvGraphicFramePr>
        <p:xfrm>
          <a:off x="16242681" y="10954470"/>
          <a:ext cx="17817089" cy="2934212"/>
        </p:xfrm>
        <a:graphic>
          <a:graphicData uri="http://schemas.openxmlformats.org/drawingml/2006/table">
            <a:tbl>
              <a:tblPr firstRow="1" firstCol="1" bandRow="1">
                <a:tableStyleId>{C083E6E3-FA7D-4D7B-A595-EF9225AFEA82}</a:tableStyleId>
              </a:tblPr>
              <a:tblGrid>
                <a:gridCol w="2759737">
                  <a:extLst>
                    <a:ext uri="{9D8B030D-6E8A-4147-A177-3AD203B41FA5}">
                      <a16:colId xmlns:a16="http://schemas.microsoft.com/office/drawing/2014/main" val="3495438486"/>
                    </a:ext>
                  </a:extLst>
                </a:gridCol>
                <a:gridCol w="4581740">
                  <a:extLst>
                    <a:ext uri="{9D8B030D-6E8A-4147-A177-3AD203B41FA5}">
                      <a16:colId xmlns:a16="http://schemas.microsoft.com/office/drawing/2014/main" val="3237417203"/>
                    </a:ext>
                  </a:extLst>
                </a:gridCol>
                <a:gridCol w="3794202">
                  <a:extLst>
                    <a:ext uri="{9D8B030D-6E8A-4147-A177-3AD203B41FA5}">
                      <a16:colId xmlns:a16="http://schemas.microsoft.com/office/drawing/2014/main" val="2252925742"/>
                    </a:ext>
                  </a:extLst>
                </a:gridCol>
                <a:gridCol w="3340705">
                  <a:extLst>
                    <a:ext uri="{9D8B030D-6E8A-4147-A177-3AD203B41FA5}">
                      <a16:colId xmlns:a16="http://schemas.microsoft.com/office/drawing/2014/main" val="2336466154"/>
                    </a:ext>
                  </a:extLst>
                </a:gridCol>
                <a:gridCol w="3340705">
                  <a:extLst>
                    <a:ext uri="{9D8B030D-6E8A-4147-A177-3AD203B41FA5}">
                      <a16:colId xmlns:a16="http://schemas.microsoft.com/office/drawing/2014/main" val="3985040155"/>
                    </a:ext>
                  </a:extLst>
                </a:gridCol>
              </a:tblGrid>
              <a:tr h="733553">
                <a:tc>
                  <a:txBody>
                    <a:bodyPr/>
                    <a:lstStyle/>
                    <a:p>
                      <a:pPr marL="0" marR="0" algn="just">
                        <a:spcBef>
                          <a:spcPts val="0"/>
                        </a:spcBef>
                        <a:spcAft>
                          <a:spcPts val="0"/>
                        </a:spcAft>
                      </a:pPr>
                      <a:r>
                        <a:rPr lang="en-US" sz="4200" cap="all" dirty="0">
                          <a:effectLst/>
                        </a:rPr>
                        <a:t> </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cap="all" dirty="0">
                          <a:effectLst/>
                        </a:rPr>
                        <a:t>F1 score</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cap="all" dirty="0">
                          <a:effectLst/>
                        </a:rPr>
                        <a:t>Accuracy</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FNR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cap="all" dirty="0">
                          <a:effectLst/>
                        </a:rPr>
                        <a:t>FPR</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3218506"/>
                  </a:ext>
                </a:extLst>
              </a:tr>
              <a:tr h="733553">
                <a:tc>
                  <a:txBody>
                    <a:bodyPr/>
                    <a:lstStyle/>
                    <a:p>
                      <a:pPr marL="0" marR="0" algn="r">
                        <a:spcBef>
                          <a:spcPts val="0"/>
                        </a:spcBef>
                        <a:spcAft>
                          <a:spcPts val="0"/>
                        </a:spcAft>
                      </a:pPr>
                      <a:r>
                        <a:rPr lang="en-US" sz="4200" cap="all" dirty="0">
                          <a:effectLst/>
                        </a:rPr>
                        <a:t>DWT5</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7892452"/>
                  </a:ext>
                </a:extLst>
              </a:tr>
              <a:tr h="733553">
                <a:tc>
                  <a:txBody>
                    <a:bodyPr/>
                    <a:lstStyle/>
                    <a:p>
                      <a:pPr marL="0" marR="0" algn="r">
                        <a:spcBef>
                          <a:spcPts val="0"/>
                        </a:spcBef>
                        <a:spcAft>
                          <a:spcPts val="0"/>
                        </a:spcAft>
                      </a:pPr>
                      <a:r>
                        <a:rPr lang="en-US" sz="4200" cap="all" dirty="0">
                          <a:effectLst/>
                        </a:rPr>
                        <a:t>DWT4</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dirty="0">
                          <a:effectLst/>
                        </a:rPr>
                        <a:t>93.6%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dirty="0">
                          <a:effectLst/>
                        </a:rPr>
                        <a:t>93.8%</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10.1%</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2.2%</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4458760"/>
                  </a:ext>
                </a:extLst>
              </a:tr>
              <a:tr h="733553">
                <a:tc>
                  <a:txBody>
                    <a:bodyPr/>
                    <a:lstStyle/>
                    <a:p>
                      <a:pPr marL="0" marR="0" algn="r">
                        <a:spcBef>
                          <a:spcPts val="0"/>
                        </a:spcBef>
                        <a:spcAft>
                          <a:spcPts val="0"/>
                        </a:spcAft>
                      </a:pPr>
                      <a:r>
                        <a:rPr lang="en-US" sz="4200" cap="all" dirty="0">
                          <a:effectLst/>
                        </a:rPr>
                        <a:t>CEP26</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4200">
                          <a:effectLst/>
                        </a:rPr>
                        <a:t>93.6%</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c>
                  <a:txBody>
                    <a:bodyPr/>
                    <a:lstStyle/>
                    <a:p>
                      <a:pPr marL="0" marR="0" algn="ctr">
                        <a:spcBef>
                          <a:spcPts val="0"/>
                        </a:spcBef>
                        <a:spcAft>
                          <a:spcPts val="0"/>
                        </a:spcAft>
                      </a:pPr>
                      <a:r>
                        <a:rPr lang="en-US" sz="4200">
                          <a:effectLst/>
                        </a:rPr>
                        <a:t>93.9%</a:t>
                      </a:r>
                      <a:endParaRPr lang="en-US" sz="4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10.3%</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4200" dirty="0">
                          <a:effectLst/>
                        </a:rPr>
                        <a:t>1.9%</a:t>
                      </a:r>
                      <a:endParaRPr lang="en-US" sz="4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4850892"/>
                  </a:ext>
                </a:extLst>
              </a:tr>
            </a:tbl>
          </a:graphicData>
        </a:graphic>
      </p:graphicFrame>
      <p:sp>
        <p:nvSpPr>
          <p:cNvPr id="35" name="TextBox 34">
            <a:extLst>
              <a:ext uri="{FF2B5EF4-FFF2-40B4-BE49-F238E27FC236}">
                <a16:creationId xmlns:a16="http://schemas.microsoft.com/office/drawing/2014/main" id="{D661B552-E9B7-4995-A5A5-635F2BECC199}"/>
              </a:ext>
            </a:extLst>
          </p:cNvPr>
          <p:cNvSpPr txBox="1"/>
          <p:nvPr/>
        </p:nvSpPr>
        <p:spPr>
          <a:xfrm>
            <a:off x="16362295" y="9826150"/>
            <a:ext cx="17624905" cy="1015663"/>
          </a:xfrm>
          <a:prstGeom prst="rect">
            <a:avLst/>
          </a:prstGeom>
          <a:noFill/>
        </p:spPr>
        <p:txBody>
          <a:bodyPr wrap="square" rtlCol="0">
            <a:spAutoFit/>
          </a:bodyPr>
          <a:lstStyle/>
          <a:p>
            <a:pPr algn="ctr"/>
            <a:r>
              <a:rPr lang="en-US" sz="3000" dirty="0">
                <a:latin typeface="Open Sans" panose="020B0606030504020204" pitchFamily="34" charset="0"/>
                <a:ea typeface="Open Sans" panose="020B0606030504020204" pitchFamily="34" charset="0"/>
                <a:cs typeface="Open Sans" panose="020B0606030504020204" pitchFamily="34" charset="0"/>
              </a:rPr>
              <a:t>Performance summary of optimized feature set and classifier pairs for detailed study subjected to randomized signal blocks contaminated</a:t>
            </a:r>
          </a:p>
        </p:txBody>
      </p:sp>
      <p:sp>
        <p:nvSpPr>
          <p:cNvPr id="39" name="Rectangle 38">
            <a:extLst>
              <a:ext uri="{FF2B5EF4-FFF2-40B4-BE49-F238E27FC236}">
                <a16:creationId xmlns:a16="http://schemas.microsoft.com/office/drawing/2014/main" id="{B2EE5FFC-EF91-4BCF-B1E9-095F3BE464AF}"/>
              </a:ext>
            </a:extLst>
          </p:cNvPr>
          <p:cNvSpPr/>
          <p:nvPr/>
        </p:nvSpPr>
        <p:spPr>
          <a:xfrm>
            <a:off x="16170006" y="1677590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0BB62F4-1A4F-488D-BD88-677A7BE07198}"/>
              </a:ext>
            </a:extLst>
          </p:cNvPr>
          <p:cNvSpPr/>
          <p:nvPr/>
        </p:nvSpPr>
        <p:spPr>
          <a:xfrm>
            <a:off x="16324043" y="5627410"/>
            <a:ext cx="6075736" cy="2246769"/>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 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5 level,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overall with accuracy of 94.2%</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5EA8D1C3-E889-46A4-A3CC-BFEC0345F205}"/>
              </a:ext>
            </a:extLst>
          </p:cNvPr>
          <p:cNvSpPr/>
          <p:nvPr/>
        </p:nvSpPr>
        <p:spPr>
          <a:xfrm>
            <a:off x="22509382" y="5697000"/>
            <a:ext cx="5734507" cy="1815882"/>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Bagged Trees</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Wavelets (Coiflet2, 4 level, T=2s)</a:t>
            </a:r>
          </a:p>
          <a:p>
            <a:pPr marL="457200" indent="-4572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Accuracy of 93.3% </a:t>
            </a:r>
          </a:p>
        </p:txBody>
      </p:sp>
      <p:sp>
        <p:nvSpPr>
          <p:cNvPr id="37" name="Rectangle 36">
            <a:extLst>
              <a:ext uri="{FF2B5EF4-FFF2-40B4-BE49-F238E27FC236}">
                <a16:creationId xmlns:a16="http://schemas.microsoft.com/office/drawing/2014/main" id="{C02823B1-1604-45B3-81C3-523EB6306250}"/>
              </a:ext>
            </a:extLst>
          </p:cNvPr>
          <p:cNvSpPr/>
          <p:nvPr/>
        </p:nvSpPr>
        <p:spPr>
          <a:xfrm>
            <a:off x="28325263" y="5651698"/>
            <a:ext cx="5734507" cy="2677656"/>
          </a:xfrm>
          <a:prstGeom prst="rect">
            <a:avLst/>
          </a:prstGeom>
        </p:spPr>
        <p:txBody>
          <a:bodyPr wrap="square">
            <a:spAutoFit/>
          </a:bodyPr>
          <a:lstStyle/>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Model</a:t>
            </a:r>
            <a:r>
              <a:rPr lang="en-US" sz="2800" dirty="0">
                <a:latin typeface="Open Sans" panose="020B0606030504020204" pitchFamily="34" charset="0"/>
                <a:ea typeface="Open Sans" panose="020B0606030504020204" pitchFamily="34" charset="0"/>
                <a:cs typeface="Open Sans" panose="020B0606030504020204" pitchFamily="34" charset="0"/>
              </a:rPr>
              <a:t>:</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dirty="0">
                <a:latin typeface="Open Sans" panose="020B0606030504020204" pitchFamily="34" charset="0"/>
                <a:ea typeface="Open Sans" panose="020B0606030504020204" pitchFamily="34" charset="0"/>
                <a:cs typeface="Open Sans" panose="020B0606030504020204" pitchFamily="34" charset="0"/>
              </a:rPr>
              <a:t>Cubic SVM</a:t>
            </a:r>
          </a:p>
          <a:p>
            <a:pPr marL="342900" indent="-342900" fontAlgn="base">
              <a:buFont typeface="Arial" panose="020B0604020202020204" pitchFamily="34" charset="0"/>
              <a:buChar char="•"/>
            </a:pPr>
            <a:r>
              <a:rPr lang="en-US" sz="2800" b="1" dirty="0">
                <a:latin typeface="Open Sans" panose="020B0606030504020204" pitchFamily="34" charset="0"/>
                <a:ea typeface="Open Sans" panose="020B0606030504020204" pitchFamily="34" charset="0"/>
                <a:cs typeface="Open Sans" panose="020B0606030504020204" pitchFamily="34" charset="0"/>
              </a:rPr>
              <a:t>Feature: </a:t>
            </a:r>
            <a:r>
              <a:rPr lang="en-US" sz="2800" dirty="0">
                <a:latin typeface="Open Sans" panose="020B0606030504020204" pitchFamily="34" charset="0"/>
                <a:ea typeface="Open Sans" panose="020B0606030504020204" pitchFamily="34" charset="0"/>
                <a:cs typeface="Open Sans" panose="020B0606030504020204" pitchFamily="34" charset="0"/>
              </a:rPr>
              <a:t>Cepstral (26 feature T=2s)</a:t>
            </a:r>
          </a:p>
          <a:p>
            <a:pPr marL="342900" indent="-342900" fontAlgn="base">
              <a:buFont typeface="Arial" panose="020B0604020202020204" pitchFamily="34" charset="0"/>
              <a:buChar char="•"/>
            </a:pPr>
            <a:r>
              <a:rPr lang="en-US" sz="2800" dirty="0">
                <a:latin typeface="Open Sans" panose="020B0606030504020204" pitchFamily="34" charset="0"/>
                <a:ea typeface="Open Sans" panose="020B0606030504020204" pitchFamily="34" charset="0"/>
                <a:cs typeface="Open Sans" panose="020B0606030504020204" pitchFamily="34" charset="0"/>
              </a:rPr>
              <a:t>Best non-NN, non-wavelet performer with accuracy of 92.8%</a:t>
            </a:r>
          </a:p>
        </p:txBody>
      </p:sp>
      <p:pic>
        <p:nvPicPr>
          <p:cNvPr id="34" name="Picture 33">
            <a:extLst>
              <a:ext uri="{FF2B5EF4-FFF2-40B4-BE49-F238E27FC236}">
                <a16:creationId xmlns:a16="http://schemas.microsoft.com/office/drawing/2014/main" id="{A9CA9739-9FB2-4DF3-83BD-C025B15454CC}"/>
              </a:ext>
            </a:extLst>
          </p:cNvPr>
          <p:cNvPicPr>
            <a:picLocks noChangeAspect="1"/>
          </p:cNvPicPr>
          <p:nvPr/>
        </p:nvPicPr>
        <p:blipFill>
          <a:blip r:embed="rId6"/>
          <a:stretch>
            <a:fillRect/>
          </a:stretch>
        </p:blipFill>
        <p:spPr>
          <a:xfrm>
            <a:off x="16213525" y="16817428"/>
            <a:ext cx="5187657" cy="6933801"/>
          </a:xfrm>
          <a:prstGeom prst="rect">
            <a:avLst/>
          </a:prstGeom>
        </p:spPr>
      </p:pic>
      <p:sp>
        <p:nvSpPr>
          <p:cNvPr id="40" name="Rectangle 39">
            <a:extLst>
              <a:ext uri="{FF2B5EF4-FFF2-40B4-BE49-F238E27FC236}">
                <a16:creationId xmlns:a16="http://schemas.microsoft.com/office/drawing/2014/main" id="{4C5DA6E1-4BC4-4133-ABDA-7E81AFA26E6C}"/>
              </a:ext>
            </a:extLst>
          </p:cNvPr>
          <p:cNvSpPr/>
          <p:nvPr/>
        </p:nvSpPr>
        <p:spPr>
          <a:xfrm>
            <a:off x="28786620" y="16775906"/>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3CA4315-A95B-45A5-8C1F-06B7818B5C34}"/>
              </a:ext>
            </a:extLst>
          </p:cNvPr>
          <p:cNvSpPr/>
          <p:nvPr/>
        </p:nvSpPr>
        <p:spPr>
          <a:xfrm>
            <a:off x="22466092" y="16769288"/>
            <a:ext cx="5273150" cy="701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F49EDAA7-C821-4F6A-A618-F1031A0094EE}"/>
              </a:ext>
            </a:extLst>
          </p:cNvPr>
          <p:cNvPicPr>
            <a:picLocks noChangeAspect="1"/>
          </p:cNvPicPr>
          <p:nvPr/>
        </p:nvPicPr>
        <p:blipFill>
          <a:blip r:embed="rId7"/>
          <a:stretch>
            <a:fillRect/>
          </a:stretch>
        </p:blipFill>
        <p:spPr>
          <a:xfrm>
            <a:off x="22509382" y="16817426"/>
            <a:ext cx="5187657" cy="6933801"/>
          </a:xfrm>
          <a:prstGeom prst="rect">
            <a:avLst/>
          </a:prstGeom>
        </p:spPr>
      </p:pic>
      <p:pic>
        <p:nvPicPr>
          <p:cNvPr id="32" name="Picture 31">
            <a:extLst>
              <a:ext uri="{FF2B5EF4-FFF2-40B4-BE49-F238E27FC236}">
                <a16:creationId xmlns:a16="http://schemas.microsoft.com/office/drawing/2014/main" id="{446E9D9D-CC6D-4A92-8219-C9E922EAC978}"/>
              </a:ext>
            </a:extLst>
          </p:cNvPr>
          <p:cNvPicPr>
            <a:picLocks noChangeAspect="1"/>
          </p:cNvPicPr>
          <p:nvPr/>
        </p:nvPicPr>
        <p:blipFill>
          <a:blip r:embed="rId8"/>
          <a:stretch>
            <a:fillRect/>
          </a:stretch>
        </p:blipFill>
        <p:spPr>
          <a:xfrm>
            <a:off x="28832011" y="16817426"/>
            <a:ext cx="5187657" cy="6933801"/>
          </a:xfrm>
          <a:prstGeom prst="rect">
            <a:avLst/>
          </a:prstGeom>
        </p:spPr>
      </p:pic>
      <p:sp>
        <p:nvSpPr>
          <p:cNvPr id="42" name="TextBox 41">
            <a:extLst>
              <a:ext uri="{FF2B5EF4-FFF2-40B4-BE49-F238E27FC236}">
                <a16:creationId xmlns:a16="http://schemas.microsoft.com/office/drawing/2014/main" id="{68EBF2DC-DB84-49AB-A7AB-CC6C1F1C672C}"/>
              </a:ext>
            </a:extLst>
          </p:cNvPr>
          <p:cNvSpPr txBox="1"/>
          <p:nvPr/>
        </p:nvSpPr>
        <p:spPr>
          <a:xfrm>
            <a:off x="16170004" y="14380029"/>
            <a:ext cx="17848341"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Signal-To-Noise Ratio – Parameter Sweeps</a:t>
            </a:r>
          </a:p>
        </p:txBody>
      </p:sp>
      <p:sp>
        <p:nvSpPr>
          <p:cNvPr id="43" name="TextBox 42">
            <a:extLst>
              <a:ext uri="{FF2B5EF4-FFF2-40B4-BE49-F238E27FC236}">
                <a16:creationId xmlns:a16="http://schemas.microsoft.com/office/drawing/2014/main" id="{705A9662-156B-4643-BFA1-6792F4852C8C}"/>
              </a:ext>
            </a:extLst>
          </p:cNvPr>
          <p:cNvSpPr txBox="1"/>
          <p:nvPr/>
        </p:nvSpPr>
        <p:spPr>
          <a:xfrm>
            <a:off x="34749291" y="24553893"/>
            <a:ext cx="8277225" cy="646331"/>
          </a:xfrm>
          <a:prstGeom prst="rect">
            <a:avLst/>
          </a:prstGeom>
          <a:solidFill>
            <a:srgbClr val="0070C0"/>
          </a:solidFill>
        </p:spPr>
        <p:txBody>
          <a:bodyPr wrap="square" rtlCol="0">
            <a:spAutoFit/>
          </a:bodyPr>
          <a:lstStyle/>
          <a:p>
            <a:pPr algn="ctr"/>
            <a:r>
              <a:rPr lang="en-US"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Recommendations</a:t>
            </a:r>
            <a:endParaRPr lang="en-US" sz="3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A276ECBD-802E-4A0D-8AD5-6DD0E12515EB}"/>
              </a:ext>
            </a:extLst>
          </p:cNvPr>
          <p:cNvSpPr txBox="1"/>
          <p:nvPr/>
        </p:nvSpPr>
        <p:spPr>
          <a:xfrm>
            <a:off x="34742591" y="25245655"/>
            <a:ext cx="8277225" cy="4247317"/>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Continue with the DWT4 and CEP26 feature sets and classifiers</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Expand the data sets with additional data, more constructed scenarios, and with variation in the signal-to-noise ratio</a:t>
            </a:r>
          </a:p>
          <a:p>
            <a:pPr marL="457200" indent="-457200">
              <a:buFont typeface="Arial" panose="020B0604020202020204" pitchFamily="34" charset="0"/>
              <a:buChar char="•"/>
            </a:pPr>
            <a:r>
              <a:rPr lang="en-US" sz="3000" dirty="0">
                <a:latin typeface="Open Sans" panose="020B0606030504020204" pitchFamily="34" charset="0"/>
                <a:ea typeface="Open Sans" panose="020B0606030504020204" pitchFamily="34" charset="0"/>
                <a:cs typeface="Open Sans" panose="020B0606030504020204" pitchFamily="34" charset="0"/>
              </a:rPr>
              <a:t>Development method to compute the effective signal-to-noise ratio for the scenario with a reduction in the proportion of the signal block contaminated</a:t>
            </a:r>
          </a:p>
        </p:txBody>
      </p:sp>
      <p:sp>
        <p:nvSpPr>
          <p:cNvPr id="45" name="TextBox 44">
            <a:extLst>
              <a:ext uri="{FF2B5EF4-FFF2-40B4-BE49-F238E27FC236}">
                <a16:creationId xmlns:a16="http://schemas.microsoft.com/office/drawing/2014/main" id="{51BA8E80-77E2-4F96-9AF4-6DD41C3E0FA9}"/>
              </a:ext>
            </a:extLst>
          </p:cNvPr>
          <p:cNvSpPr txBox="1"/>
          <p:nvPr/>
        </p:nvSpPr>
        <p:spPr>
          <a:xfrm>
            <a:off x="16085167" y="15099343"/>
            <a:ext cx="17974603" cy="1477328"/>
          </a:xfrm>
          <a:prstGeom prst="rect">
            <a:avLst/>
          </a:prstGeom>
          <a:noFill/>
        </p:spPr>
        <p:txBody>
          <a:bodyPr wrap="square" rtlCol="0">
            <a:spAutoFit/>
          </a:bodyPr>
          <a:lstStyle/>
          <a:p>
            <a:r>
              <a:rPr lang="en-US" sz="3000" dirty="0">
                <a:latin typeface="Open Sans" panose="020B0606030504020204" pitchFamily="34" charset="0"/>
                <a:ea typeface="Open Sans" panose="020B0606030504020204" pitchFamily="34" charset="0"/>
                <a:cs typeface="Open Sans" panose="020B0606030504020204" pitchFamily="34" charset="0"/>
              </a:rPr>
              <a:t>For each of the optimized feature set and classifier pairs, we observed that as the signal-to-noise ratio increased, this resulted in less accuracy due to the models inability to detect contaminated blocks.</a:t>
            </a:r>
          </a:p>
        </p:txBody>
      </p:sp>
      <p:sp>
        <p:nvSpPr>
          <p:cNvPr id="46" name="TextBox 45">
            <a:extLst>
              <a:ext uri="{FF2B5EF4-FFF2-40B4-BE49-F238E27FC236}">
                <a16:creationId xmlns:a16="http://schemas.microsoft.com/office/drawing/2014/main" id="{47CB6008-B7A0-4487-89D4-1D5E83FF4E8C}"/>
              </a:ext>
            </a:extLst>
          </p:cNvPr>
          <p:cNvSpPr txBox="1"/>
          <p:nvPr/>
        </p:nvSpPr>
        <p:spPr>
          <a:xfrm>
            <a:off x="16148297" y="24268233"/>
            <a:ext cx="8749323"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Glossary</a:t>
            </a:r>
          </a:p>
        </p:txBody>
      </p:sp>
      <p:sp>
        <p:nvSpPr>
          <p:cNvPr id="47" name="TextBox 46">
            <a:extLst>
              <a:ext uri="{FF2B5EF4-FFF2-40B4-BE49-F238E27FC236}">
                <a16:creationId xmlns:a16="http://schemas.microsoft.com/office/drawing/2014/main" id="{3CAFDC0C-F9B7-42F6-809A-D122B7013A0C}"/>
              </a:ext>
            </a:extLst>
          </p:cNvPr>
          <p:cNvSpPr txBox="1"/>
          <p:nvPr/>
        </p:nvSpPr>
        <p:spPr>
          <a:xfrm>
            <a:off x="25269022" y="24268232"/>
            <a:ext cx="8749323" cy="461665"/>
          </a:xfrm>
          <a:prstGeom prst="rect">
            <a:avLst/>
          </a:prstGeom>
          <a:noFill/>
          <a:ln w="6350">
            <a:solidFill>
              <a:srgbClr val="191E28"/>
            </a:solidFill>
          </a:ln>
        </p:spPr>
        <p:txBody>
          <a:bodyPr wrap="square" rtlCol="0">
            <a:spAutoFit/>
          </a:bodyPr>
          <a:lstStyle/>
          <a:p>
            <a:pPr algn="ctr"/>
            <a:r>
              <a:rPr lang="en-US" sz="2400" b="1" dirty="0">
                <a:latin typeface="Open Sans" panose="020B0606030504020204" pitchFamily="34" charset="0"/>
                <a:ea typeface="Open Sans" panose="020B0606030504020204" pitchFamily="34" charset="0"/>
                <a:cs typeface="Open Sans" panose="020B0606030504020204" pitchFamily="34" charset="0"/>
              </a:rPr>
              <a:t>Something Else?</a:t>
            </a:r>
          </a:p>
        </p:txBody>
      </p:sp>
      <p:sp>
        <p:nvSpPr>
          <p:cNvPr id="49" name="TextBox 48">
            <a:extLst>
              <a:ext uri="{FF2B5EF4-FFF2-40B4-BE49-F238E27FC236}">
                <a16:creationId xmlns:a16="http://schemas.microsoft.com/office/drawing/2014/main" id="{DC0711DC-19E4-49C2-9E00-8B8C04CC2B8D}"/>
              </a:ext>
            </a:extLst>
          </p:cNvPr>
          <p:cNvSpPr txBox="1"/>
          <p:nvPr/>
        </p:nvSpPr>
        <p:spPr>
          <a:xfrm>
            <a:off x="16170004" y="24973765"/>
            <a:ext cx="8727616" cy="6555641"/>
          </a:xfrm>
          <a:prstGeom prst="rect">
            <a:avLst/>
          </a:prstGeom>
          <a:noFill/>
          <a:ln>
            <a:solidFill>
              <a:schemeClr val="bg1"/>
            </a:solidFill>
          </a:ln>
        </p:spPr>
        <p:txBody>
          <a:bodyPr wrap="square" rtlCol="0">
            <a:spAutoFit/>
          </a:bodyPr>
          <a:lstStyle/>
          <a:p>
            <a:r>
              <a:rPr lang="en-US" sz="3000" b="1" dirty="0">
                <a:latin typeface="Open Sans" panose="020B0606030504020204" pitchFamily="34" charset="0"/>
                <a:ea typeface="Open Sans" panose="020B0606030504020204" pitchFamily="34" charset="0"/>
                <a:cs typeface="Open Sans" panose="020B0606030504020204" pitchFamily="34" charset="0"/>
              </a:rPr>
              <a:t>Mel-Frequency Cepstral Coefficients (MFCC)</a:t>
            </a:r>
          </a:p>
          <a:p>
            <a:r>
              <a:rPr lang="en-US" sz="3000" dirty="0">
                <a:latin typeface="Open Sans" panose="020B0606030504020204" pitchFamily="34" charset="0"/>
                <a:ea typeface="Open Sans" panose="020B0606030504020204" pitchFamily="34" charset="0"/>
                <a:cs typeface="Open Sans" panose="020B0606030504020204" pitchFamily="34" charset="0"/>
              </a:rPr>
              <a:t>Coefficients that are derived from a non-linear transform of a spectrum that are equally spaced on the </a:t>
            </a:r>
            <a:r>
              <a:rPr lang="en-US" sz="3000" dirty="0" err="1">
                <a:latin typeface="Open Sans" panose="020B0606030504020204" pitchFamily="34" charset="0"/>
                <a:ea typeface="Open Sans" panose="020B0606030504020204" pitchFamily="34" charset="0"/>
                <a:cs typeface="Open Sans" panose="020B0606030504020204" pitchFamily="34" charset="0"/>
              </a:rPr>
              <a:t>mel</a:t>
            </a:r>
            <a:r>
              <a:rPr lang="en-US" sz="3000" dirty="0">
                <a:latin typeface="Open Sans" panose="020B0606030504020204" pitchFamily="34" charset="0"/>
                <a:ea typeface="Open Sans" panose="020B0606030504020204" pitchFamily="34" charset="0"/>
                <a:cs typeface="Open Sans" panose="020B0606030504020204" pitchFamily="34" charset="0"/>
              </a:rPr>
              <a:t> scale.</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Wavelet</a:t>
            </a:r>
          </a:p>
          <a:p>
            <a:r>
              <a:rPr lang="en-US" sz="3000" dirty="0">
                <a:latin typeface="Open Sans" panose="020B0606030504020204" pitchFamily="34" charset="0"/>
                <a:ea typeface="Open Sans" panose="020B0606030504020204" pitchFamily="34" charset="0"/>
                <a:cs typeface="Open Sans" panose="020B0606030504020204" pitchFamily="34" charset="0"/>
              </a:rPr>
              <a:t>Definition of wavelet goes here</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Coiflet2</a:t>
            </a:r>
          </a:p>
          <a:p>
            <a:r>
              <a:rPr lang="en-US" sz="3000" dirty="0">
                <a:latin typeface="Open Sans" panose="020B0606030504020204" pitchFamily="34" charset="0"/>
                <a:ea typeface="Open Sans" panose="020B0606030504020204" pitchFamily="34" charset="0"/>
                <a:cs typeface="Open Sans" panose="020B0606030504020204" pitchFamily="34" charset="0"/>
              </a:rPr>
              <a:t>Definition of Coiflet2 goes here</a:t>
            </a:r>
          </a:p>
          <a:p>
            <a:endParaRPr lang="en-US" sz="3000" dirty="0">
              <a:latin typeface="Open Sans" panose="020B0606030504020204" pitchFamily="34" charset="0"/>
              <a:ea typeface="Open Sans" panose="020B0606030504020204" pitchFamily="34" charset="0"/>
              <a:cs typeface="Open Sans" panose="020B0606030504020204" pitchFamily="34" charset="0"/>
            </a:endParaRPr>
          </a:p>
          <a:p>
            <a:r>
              <a:rPr lang="en-US" sz="3000" b="1" dirty="0">
                <a:latin typeface="Open Sans" panose="020B0606030504020204" pitchFamily="34" charset="0"/>
                <a:ea typeface="Open Sans" panose="020B0606030504020204" pitchFamily="34" charset="0"/>
                <a:cs typeface="Open Sans" panose="020B0606030504020204" pitchFamily="34" charset="0"/>
              </a:rPr>
              <a:t>Signal-To-Noise Ratio</a:t>
            </a:r>
          </a:p>
          <a:p>
            <a:r>
              <a:rPr lang="en-US" sz="3000" dirty="0">
                <a:latin typeface="Open Sans" panose="020B0606030504020204" pitchFamily="34" charset="0"/>
                <a:ea typeface="Open Sans" panose="020B0606030504020204" pitchFamily="34" charset="0"/>
                <a:cs typeface="Open Sans" panose="020B0606030504020204" pitchFamily="34" charset="0"/>
              </a:rPr>
              <a:t>A ratio comparing the level of a clean signal to the level of the background noise.</a:t>
            </a:r>
          </a:p>
        </p:txBody>
      </p:sp>
    </p:spTree>
    <p:extLst>
      <p:ext uri="{BB962C8B-B14F-4D97-AF65-F5344CB8AC3E}">
        <p14:creationId xmlns:p14="http://schemas.microsoft.com/office/powerpoint/2010/main" val="2702275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838</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Encode Sans Condensed Black</vt:lpstr>
      <vt:lpstr>Encode Sans Condensed ExtraBold</vt:lpstr>
      <vt:lpstr>Open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dc:creator>
  <cp:lastModifiedBy>Sean Miller</cp:lastModifiedBy>
  <cp:revision>52</cp:revision>
  <cp:lastPrinted>2019-02-26T02:43:06Z</cp:lastPrinted>
  <dcterms:created xsi:type="dcterms:W3CDTF">2019-02-24T02:01:07Z</dcterms:created>
  <dcterms:modified xsi:type="dcterms:W3CDTF">2019-03-09T20:03:34Z</dcterms:modified>
</cp:coreProperties>
</file>