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EC"/>
    <a:srgbClr val="E9E9FF"/>
    <a:srgbClr val="33016F"/>
    <a:srgbClr val="CDF9C3"/>
    <a:srgbClr val="F4B184"/>
    <a:srgbClr val="191E28"/>
    <a:srgbClr val="EBF4FF"/>
    <a:srgbClr val="BDDBFF"/>
    <a:srgbClr val="97BCF7"/>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B375EC-1736-4FBE-AAD6-8B43B5C28312}" v="12" dt="2019-03-02T23:34:29.389"/>
    <p1510:client id="{58067109-0070-4A32-88E0-864D70C90904}" v="10" dt="2019-03-03T03:38:07.5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26" d="100"/>
          <a:sy n="26" d="100"/>
        </p:scale>
        <p:origin x="811" y="101"/>
      </p:cViewPr>
      <p:guideLst>
        <p:guide orient="horz" pos="10368"/>
        <p:guide pos="13824"/>
      </p:guideLst>
    </p:cSldViewPr>
  </p:slideViewPr>
  <p:notesTextViewPr>
    <p:cViewPr>
      <p:scale>
        <a:sx n="1" d="1"/>
        <a:sy n="1" d="1"/>
      </p:scale>
      <p:origin x="0" y="0"/>
    </p:cViewPr>
  </p:notesTextViewPr>
  <p:gridSpacing cx="38100" cy="381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dd Schultz" userId="ba2af144d448b369" providerId="LiveId" clId="{58067109-0070-4A32-88E0-864D70C90904}"/>
    <pc:docChg chg="modSld">
      <pc:chgData name="Todd Schultz" userId="ba2af144d448b369" providerId="LiveId" clId="{58067109-0070-4A32-88E0-864D70C90904}" dt="2019-03-03T03:38:07.557" v="9"/>
      <pc:docMkLst>
        <pc:docMk/>
      </pc:docMkLst>
      <pc:sldChg chg="modSp setBg">
        <pc:chgData name="Todd Schultz" userId="ba2af144d448b369" providerId="LiveId" clId="{58067109-0070-4A32-88E0-864D70C90904}" dt="2019-03-03T03:38:07.557" v="9"/>
        <pc:sldMkLst>
          <pc:docMk/>
          <pc:sldMk cId="2702275411" sldId="256"/>
        </pc:sldMkLst>
        <pc:spChg chg="mod">
          <ac:chgData name="Todd Schultz" userId="ba2af144d448b369" providerId="LiveId" clId="{58067109-0070-4A32-88E0-864D70C90904}" dt="2019-03-03T03:37:33.866" v="0" actId="207"/>
          <ac:spMkLst>
            <pc:docMk/>
            <pc:sldMk cId="2702275411" sldId="256"/>
            <ac:spMk id="7" creationId="{51E8A9D9-AF04-4342-86DB-31AC1790BFA6}"/>
          </ac:spMkLst>
        </pc:spChg>
        <pc:spChg chg="mod">
          <ac:chgData name="Todd Schultz" userId="ba2af144d448b369" providerId="LiveId" clId="{58067109-0070-4A32-88E0-864D70C90904}" dt="2019-03-03T03:37:38.012" v="1" actId="207"/>
          <ac:spMkLst>
            <pc:docMk/>
            <pc:sldMk cId="2702275411" sldId="256"/>
            <ac:spMk id="11" creationId="{799B69CE-233C-42AB-81A7-B99D6FBD52A1}"/>
          </ac:spMkLst>
        </pc:spChg>
        <pc:spChg chg="mod">
          <ac:chgData name="Todd Schultz" userId="ba2af144d448b369" providerId="LiveId" clId="{58067109-0070-4A32-88E0-864D70C90904}" dt="2019-03-03T03:37:48.991" v="5" actId="207"/>
          <ac:spMkLst>
            <pc:docMk/>
            <pc:sldMk cId="2702275411" sldId="256"/>
            <ac:spMk id="13" creationId="{66802A07-8FC0-4428-85DD-AC54AA97936A}"/>
          </ac:spMkLst>
        </pc:spChg>
        <pc:spChg chg="mod">
          <ac:chgData name="Todd Schultz" userId="ba2af144d448b369" providerId="LiveId" clId="{58067109-0070-4A32-88E0-864D70C90904}" dt="2019-03-03T03:37:46.091" v="4" actId="207"/>
          <ac:spMkLst>
            <pc:docMk/>
            <pc:sldMk cId="2702275411" sldId="256"/>
            <ac:spMk id="15" creationId="{C033A537-DA35-4C54-A541-47C00AD4203E}"/>
          </ac:spMkLst>
        </pc:spChg>
        <pc:spChg chg="mod">
          <ac:chgData name="Todd Schultz" userId="ba2af144d448b369" providerId="LiveId" clId="{58067109-0070-4A32-88E0-864D70C90904}" dt="2019-03-03T03:37:51.790" v="6" actId="207"/>
          <ac:spMkLst>
            <pc:docMk/>
            <pc:sldMk cId="2702275411" sldId="256"/>
            <ac:spMk id="17" creationId="{33D93144-0C38-491B-BBDF-75B7D09210DE}"/>
          </ac:spMkLst>
        </pc:spChg>
        <pc:spChg chg="mod">
          <ac:chgData name="Todd Schultz" userId="ba2af144d448b369" providerId="LiveId" clId="{58067109-0070-4A32-88E0-864D70C90904}" dt="2019-03-03T03:37:40.658" v="2" actId="207"/>
          <ac:spMkLst>
            <pc:docMk/>
            <pc:sldMk cId="2702275411" sldId="256"/>
            <ac:spMk id="19" creationId="{EB8CCA73-A480-4AB6-8114-A25146FF7D0B}"/>
          </ac:spMkLst>
        </pc:spChg>
        <pc:spChg chg="mod">
          <ac:chgData name="Todd Schultz" userId="ba2af144d448b369" providerId="LiveId" clId="{58067109-0070-4A32-88E0-864D70C90904}" dt="2019-03-03T03:37:54.907" v="7" actId="207"/>
          <ac:spMkLst>
            <pc:docMk/>
            <pc:sldMk cId="2702275411" sldId="256"/>
            <ac:spMk id="25" creationId="{28324B0C-9E92-4C41-9EC7-EB50467241E7}"/>
          </ac:spMkLst>
        </pc:spChg>
        <pc:spChg chg="mod">
          <ac:chgData name="Todd Schultz" userId="ba2af144d448b369" providerId="LiveId" clId="{58067109-0070-4A32-88E0-864D70C90904}" dt="2019-03-03T03:37:43.486" v="3" actId="207"/>
          <ac:spMkLst>
            <pc:docMk/>
            <pc:sldMk cId="2702275411" sldId="256"/>
            <ac:spMk id="27" creationId="{4D175D9D-1009-468A-A739-F755DB191293}"/>
          </ac:spMkLst>
        </pc:spChg>
        <pc:spChg chg="mod">
          <ac:chgData name="Todd Schultz" userId="ba2af144d448b369" providerId="LiveId" clId="{58067109-0070-4A32-88E0-864D70C90904}" dt="2019-03-03T03:37:58.320" v="8" actId="207"/>
          <ac:spMkLst>
            <pc:docMk/>
            <pc:sldMk cId="2702275411" sldId="256"/>
            <ac:spMk id="35" creationId="{D661B552-E9B7-4995-A5A5-635F2BECC199}"/>
          </ac:spMkLst>
        </pc:spChg>
      </pc:sldChg>
    </pc:docChg>
  </pc:docChgLst>
  <pc:docChgLst>
    <pc:chgData name="Todd Schultz" userId="ba2af144d448b369" providerId="LiveId" clId="{5BB63033-66C0-43C8-90EA-7E660E972B43}"/>
    <pc:docChg chg="modSld">
      <pc:chgData name="Todd Schultz" userId="ba2af144d448b369" providerId="LiveId" clId="{5BB63033-66C0-43C8-90EA-7E660E972B43}" dt="2019-02-28T02:06:17.850" v="12" actId="20577"/>
      <pc:docMkLst>
        <pc:docMk/>
      </pc:docMkLst>
      <pc:sldChg chg="modSp">
        <pc:chgData name="Todd Schultz" userId="ba2af144d448b369" providerId="LiveId" clId="{5BB63033-66C0-43C8-90EA-7E660E972B43}" dt="2019-02-28T02:06:17.850" v="12" actId="20577"/>
        <pc:sldMkLst>
          <pc:docMk/>
          <pc:sldMk cId="2702275411" sldId="256"/>
        </pc:sldMkLst>
        <pc:spChg chg="mod">
          <ac:chgData name="Todd Schultz" userId="ba2af144d448b369" providerId="LiveId" clId="{5BB63033-66C0-43C8-90EA-7E660E972B43}" dt="2019-02-28T02:06:17.850" v="12" actId="20577"/>
          <ac:spMkLst>
            <pc:docMk/>
            <pc:sldMk cId="2702275411" sldId="256"/>
            <ac:spMk id="27" creationId="{4D175D9D-1009-468A-A739-F755DB191293}"/>
          </ac:spMkLst>
        </pc:spChg>
      </pc:sldChg>
    </pc:docChg>
  </pc:docChgLst>
  <pc:docChgLst>
    <pc:chgData name="Todd Schultz" userId="ba2af144d448b369" providerId="LiveId" clId="{BAB375EC-1736-4FBE-AAD6-8B43B5C28312}"/>
    <pc:docChg chg="undo custSel modSld">
      <pc:chgData name="Todd Schultz" userId="ba2af144d448b369" providerId="LiveId" clId="{BAB375EC-1736-4FBE-AAD6-8B43B5C28312}" dt="2019-03-02T23:34:36.149" v="202" actId="1076"/>
      <pc:docMkLst>
        <pc:docMk/>
      </pc:docMkLst>
      <pc:sldChg chg="addSp delSp modSp setBg">
        <pc:chgData name="Todd Schultz" userId="ba2af144d448b369" providerId="LiveId" clId="{BAB375EC-1736-4FBE-AAD6-8B43B5C28312}" dt="2019-03-02T23:34:36.149" v="202" actId="1076"/>
        <pc:sldMkLst>
          <pc:docMk/>
          <pc:sldMk cId="2702275411" sldId="256"/>
        </pc:sldMkLst>
        <pc:spChg chg="mod">
          <ac:chgData name="Todd Schultz" userId="ba2af144d448b369" providerId="LiveId" clId="{BAB375EC-1736-4FBE-AAD6-8B43B5C28312}" dt="2019-03-02T23:24:16.886" v="102" actId="1036"/>
          <ac:spMkLst>
            <pc:docMk/>
            <pc:sldMk cId="2702275411" sldId="256"/>
            <ac:spMk id="21" creationId="{D7062249-7C6F-4D47-812D-682F4C5670B8}"/>
          </ac:spMkLst>
        </pc:spChg>
        <pc:spChg chg="mod">
          <ac:chgData name="Todd Schultz" userId="ba2af144d448b369" providerId="LiveId" clId="{BAB375EC-1736-4FBE-AAD6-8B43B5C28312}" dt="2019-03-02T23:24:08.264" v="69" actId="14100"/>
          <ac:spMkLst>
            <pc:docMk/>
            <pc:sldMk cId="2702275411" sldId="256"/>
            <ac:spMk id="27" creationId="{4D175D9D-1009-468A-A739-F755DB191293}"/>
          </ac:spMkLst>
        </pc:spChg>
        <pc:spChg chg="add mod">
          <ac:chgData name="Todd Schultz" userId="ba2af144d448b369" providerId="LiveId" clId="{BAB375EC-1736-4FBE-AAD6-8B43B5C28312}" dt="2019-03-02T23:34:36.149" v="202" actId="1076"/>
          <ac:spMkLst>
            <pc:docMk/>
            <pc:sldMk cId="2702275411" sldId="256"/>
            <ac:spMk id="35" creationId="{D661B552-E9B7-4995-A5A5-635F2BECC199}"/>
          </ac:spMkLst>
        </pc:spChg>
        <pc:graphicFrameChg chg="mod modGraphic">
          <ac:chgData name="Todd Schultz" userId="ba2af144d448b369" providerId="LiveId" clId="{BAB375EC-1736-4FBE-AAD6-8B43B5C28312}" dt="2019-03-02T23:24:01.586" v="67" actId="14100"/>
          <ac:graphicFrameMkLst>
            <pc:docMk/>
            <pc:sldMk cId="2702275411" sldId="256"/>
            <ac:graphicFrameMk id="2" creationId="{633E8D09-0C7F-4452-8588-6892C031B1AF}"/>
          </ac:graphicFrameMkLst>
        </pc:graphicFrameChg>
        <pc:graphicFrameChg chg="add mod modGraphic">
          <ac:chgData name="Todd Schultz" userId="ba2af144d448b369" providerId="LiveId" clId="{BAB375EC-1736-4FBE-AAD6-8B43B5C28312}" dt="2019-03-02T23:33:22.038" v="140" actId="1076"/>
          <ac:graphicFrameMkLst>
            <pc:docMk/>
            <pc:sldMk cId="2702275411" sldId="256"/>
            <ac:graphicFrameMk id="30" creationId="{FB78FF56-7E8A-4A1F-A449-ED5CD5B41494}"/>
          </ac:graphicFrameMkLst>
        </pc:graphicFrameChg>
        <pc:picChg chg="add del mod">
          <ac:chgData name="Todd Schultz" userId="ba2af144d448b369" providerId="LiveId" clId="{BAB375EC-1736-4FBE-AAD6-8B43B5C28312}" dt="2019-03-02T23:25:48.967" v="106" actId="478"/>
          <ac:picMkLst>
            <pc:docMk/>
            <pc:sldMk cId="2702275411" sldId="256"/>
            <ac:picMk id="30" creationId="{1D02818F-E94A-4138-9460-54A599869377}"/>
          </ac:picMkLst>
        </pc:picChg>
        <pc:picChg chg="add del mod">
          <ac:chgData name="Todd Schultz" userId="ba2af144d448b369" providerId="LiveId" clId="{BAB375EC-1736-4FBE-AAD6-8B43B5C28312}" dt="2019-03-02T23:26:25.459" v="110" actId="478"/>
          <ac:picMkLst>
            <pc:docMk/>
            <pc:sldMk cId="2702275411" sldId="256"/>
            <ac:picMk id="31" creationId="{4BBB04EA-88AB-44B3-ACDA-10C408553E6D}"/>
          </ac:picMkLst>
        </pc:picChg>
        <pc:picChg chg="add mod">
          <ac:chgData name="Todd Schultz" userId="ba2af144d448b369" providerId="LiveId" clId="{BAB375EC-1736-4FBE-AAD6-8B43B5C28312}" dt="2019-03-02T23:29:01.941" v="118" actId="1076"/>
          <ac:picMkLst>
            <pc:docMk/>
            <pc:sldMk cId="2702275411" sldId="256"/>
            <ac:picMk id="32" creationId="{446E9D9D-CC6D-4A92-8219-C9E922EAC978}"/>
          </ac:picMkLst>
        </pc:picChg>
        <pc:picChg chg="add mod">
          <ac:chgData name="Todd Schultz" userId="ba2af144d448b369" providerId="LiveId" clId="{BAB375EC-1736-4FBE-AAD6-8B43B5C28312}" dt="2019-03-02T23:29:00.242" v="117" actId="1076"/>
          <ac:picMkLst>
            <pc:docMk/>
            <pc:sldMk cId="2702275411" sldId="256"/>
            <ac:picMk id="33" creationId="{F49EDAA7-C821-4F6A-A618-F1031A0094EE}"/>
          </ac:picMkLst>
        </pc:picChg>
        <pc:picChg chg="add mod">
          <ac:chgData name="Todd Schultz" userId="ba2af144d448b369" providerId="LiveId" clId="{BAB375EC-1736-4FBE-AAD6-8B43B5C28312}" dt="2019-03-02T23:28:58.656" v="116" actId="1076"/>
          <ac:picMkLst>
            <pc:docMk/>
            <pc:sldMk cId="2702275411" sldId="256"/>
            <ac:picMk id="34" creationId="{A9CA9739-9FB2-4DF3-83BD-C025B15454C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67914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62597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49664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26704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53FC24-88DC-4CE4-A3C2-9F31CD4F9CE4}" type="datetimeFigureOut">
              <a:rPr lang="en-US" smtClean="0"/>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043547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53FC24-88DC-4CE4-A3C2-9F31CD4F9CE4}" type="datetimeFigureOut">
              <a:rPr lang="en-US" smtClean="0"/>
              <a:t>3/2/2019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33023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53FC24-88DC-4CE4-A3C2-9F31CD4F9CE4}" type="datetimeFigureOut">
              <a:rPr lang="en-US" smtClean="0"/>
              <a:t>3/2/2019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3074210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53FC24-88DC-4CE4-A3C2-9F31CD4F9CE4}" type="datetimeFigureOut">
              <a:rPr lang="en-US" smtClean="0"/>
              <a:t>3/2/2019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996791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53FC24-88DC-4CE4-A3C2-9F31CD4F9CE4}" type="datetimeFigureOut">
              <a:rPr lang="en-US" smtClean="0"/>
              <a:t>3/2/2019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894187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153FC24-88DC-4CE4-A3C2-9F31CD4F9CE4}" type="datetimeFigureOut">
              <a:rPr lang="en-US" smtClean="0"/>
              <a:t>3/2/2019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479644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153FC24-88DC-4CE4-A3C2-9F31CD4F9CE4}" type="datetimeFigureOut">
              <a:rPr lang="en-US" smtClean="0"/>
              <a:t>3/2/2019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44418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E153FC24-88DC-4CE4-A3C2-9F31CD4F9CE4}" type="datetimeFigureOut">
              <a:rPr lang="en-US" smtClean="0"/>
              <a:t>3/2/2019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DB92192E-2A45-43CB-BFB6-76C005AAD973}" type="slidenum">
              <a:rPr lang="en-US" smtClean="0"/>
              <a:t>‹#›</a:t>
            </a:fld>
            <a:endParaRPr lang="en-US"/>
          </a:p>
        </p:txBody>
      </p:sp>
    </p:spTree>
    <p:extLst>
      <p:ext uri="{BB962C8B-B14F-4D97-AF65-F5344CB8AC3E}">
        <p14:creationId xmlns:p14="http://schemas.microsoft.com/office/powerpoint/2010/main" val="21879987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descr="Purple Header Bar">
            <a:extLst>
              <a:ext uri="{FF2B5EF4-FFF2-40B4-BE49-F238E27FC236}">
                <a16:creationId xmlns:a16="http://schemas.microsoft.com/office/drawing/2014/main" id="{FB308520-BCA4-4923-9B44-A9CFC90D8BFF}"/>
              </a:ext>
            </a:extLst>
          </p:cNvPr>
          <p:cNvSpPr/>
          <p:nvPr/>
        </p:nvSpPr>
        <p:spPr>
          <a:xfrm>
            <a:off x="0" y="-31492"/>
            <a:ext cx="43891200" cy="2955578"/>
          </a:xfrm>
          <a:prstGeom prst="rect">
            <a:avLst/>
          </a:prstGeom>
          <a:solidFill>
            <a:srgbClr val="33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633472" rtl="0" eaLnBrk="1" latinLnBrk="0" hangingPunct="1">
              <a:defRPr sz="5184" kern="1200">
                <a:solidFill>
                  <a:schemeClr val="lt1"/>
                </a:solidFill>
                <a:latin typeface="+mn-lt"/>
                <a:ea typeface="+mn-ea"/>
                <a:cs typeface="+mn-cs"/>
              </a:defRPr>
            </a:lvl1pPr>
            <a:lvl2pPr marL="1316736" algn="l" defTabSz="2633472" rtl="0" eaLnBrk="1" latinLnBrk="0" hangingPunct="1">
              <a:defRPr sz="5184" kern="1200">
                <a:solidFill>
                  <a:schemeClr val="lt1"/>
                </a:solidFill>
                <a:latin typeface="+mn-lt"/>
                <a:ea typeface="+mn-ea"/>
                <a:cs typeface="+mn-cs"/>
              </a:defRPr>
            </a:lvl2pPr>
            <a:lvl3pPr marL="2633472" algn="l" defTabSz="2633472" rtl="0" eaLnBrk="1" latinLnBrk="0" hangingPunct="1">
              <a:defRPr sz="5184" kern="1200">
                <a:solidFill>
                  <a:schemeClr val="lt1"/>
                </a:solidFill>
                <a:latin typeface="+mn-lt"/>
                <a:ea typeface="+mn-ea"/>
                <a:cs typeface="+mn-cs"/>
              </a:defRPr>
            </a:lvl3pPr>
            <a:lvl4pPr marL="3950208" algn="l" defTabSz="2633472" rtl="0" eaLnBrk="1" latinLnBrk="0" hangingPunct="1">
              <a:defRPr sz="5184" kern="1200">
                <a:solidFill>
                  <a:schemeClr val="lt1"/>
                </a:solidFill>
                <a:latin typeface="+mn-lt"/>
                <a:ea typeface="+mn-ea"/>
                <a:cs typeface="+mn-cs"/>
              </a:defRPr>
            </a:lvl4pPr>
            <a:lvl5pPr marL="5266944" algn="l" defTabSz="2633472" rtl="0" eaLnBrk="1" latinLnBrk="0" hangingPunct="1">
              <a:defRPr sz="5184" kern="1200">
                <a:solidFill>
                  <a:schemeClr val="lt1"/>
                </a:solidFill>
                <a:latin typeface="+mn-lt"/>
                <a:ea typeface="+mn-ea"/>
                <a:cs typeface="+mn-cs"/>
              </a:defRPr>
            </a:lvl5pPr>
            <a:lvl6pPr marL="6583680" algn="l" defTabSz="2633472" rtl="0" eaLnBrk="1" latinLnBrk="0" hangingPunct="1">
              <a:defRPr sz="5184" kern="1200">
                <a:solidFill>
                  <a:schemeClr val="lt1"/>
                </a:solidFill>
                <a:latin typeface="+mn-lt"/>
                <a:ea typeface="+mn-ea"/>
                <a:cs typeface="+mn-cs"/>
              </a:defRPr>
            </a:lvl6pPr>
            <a:lvl7pPr marL="7900416" algn="l" defTabSz="2633472" rtl="0" eaLnBrk="1" latinLnBrk="0" hangingPunct="1">
              <a:defRPr sz="5184" kern="1200">
                <a:solidFill>
                  <a:schemeClr val="lt1"/>
                </a:solidFill>
                <a:latin typeface="+mn-lt"/>
                <a:ea typeface="+mn-ea"/>
                <a:cs typeface="+mn-cs"/>
              </a:defRPr>
            </a:lvl7pPr>
            <a:lvl8pPr marL="9217152" algn="l" defTabSz="2633472" rtl="0" eaLnBrk="1" latinLnBrk="0" hangingPunct="1">
              <a:defRPr sz="5184" kern="1200">
                <a:solidFill>
                  <a:schemeClr val="lt1"/>
                </a:solidFill>
                <a:latin typeface="+mn-lt"/>
                <a:ea typeface="+mn-ea"/>
                <a:cs typeface="+mn-cs"/>
              </a:defRPr>
            </a:lvl8pPr>
            <a:lvl9pPr marL="10533888" algn="l" defTabSz="2633472" rtl="0" eaLnBrk="1" latinLnBrk="0" hangingPunct="1">
              <a:defRPr sz="5184" kern="1200">
                <a:solidFill>
                  <a:schemeClr val="lt1"/>
                </a:solidFill>
                <a:latin typeface="+mn-lt"/>
                <a:ea typeface="+mn-ea"/>
                <a:cs typeface="+mn-cs"/>
              </a:defRPr>
            </a:lvl9pPr>
          </a:lstStyle>
          <a:p>
            <a:pPr algn="ctr"/>
            <a:endParaRPr lang="en-US"/>
          </a:p>
        </p:txBody>
      </p:sp>
      <p:sp>
        <p:nvSpPr>
          <p:cNvPr id="4" name="TextBox 3">
            <a:extLst>
              <a:ext uri="{FF2B5EF4-FFF2-40B4-BE49-F238E27FC236}">
                <a16:creationId xmlns:a16="http://schemas.microsoft.com/office/drawing/2014/main" id="{7F553724-530C-462C-82E1-B75A3253A9C6}"/>
              </a:ext>
            </a:extLst>
          </p:cNvPr>
          <p:cNvSpPr txBox="1"/>
          <p:nvPr/>
        </p:nvSpPr>
        <p:spPr>
          <a:xfrm>
            <a:off x="608870" y="261357"/>
            <a:ext cx="24288750" cy="1446550"/>
          </a:xfrm>
          <a:prstGeom prst="rect">
            <a:avLst/>
          </a:prstGeom>
          <a:noFill/>
        </p:spPr>
        <p:txBody>
          <a:bodyPr wrap="square" rtlCol="0">
            <a:spAutoFit/>
          </a:bodyPr>
          <a:lstStyle/>
          <a:p>
            <a:r>
              <a:rPr lang="en-US" sz="8800" dirty="0">
                <a:solidFill>
                  <a:schemeClr val="bg1"/>
                </a:solidFill>
                <a:latin typeface="Encode Sans Condensed Black" panose="00000A06000000000000" pitchFamily="2" charset="0"/>
                <a:cs typeface="Segoe UI Semibold" panose="020B0702040204020203" pitchFamily="34" charset="0"/>
              </a:rPr>
              <a:t>Environmental</a:t>
            </a:r>
            <a:r>
              <a:rPr lang="en-US" sz="8800" dirty="0">
                <a:solidFill>
                  <a:schemeClr val="bg1">
                    <a:lumMod val="95000"/>
                  </a:schemeClr>
                </a:solidFill>
                <a:latin typeface="Encode Sans Condensed Black" panose="00000A06000000000000" pitchFamily="2" charset="0"/>
                <a:cs typeface="Segoe UI Semibold" panose="020B0702040204020203" pitchFamily="34" charset="0"/>
              </a:rPr>
              <a:t> Noise Contamination Detection</a:t>
            </a:r>
          </a:p>
        </p:txBody>
      </p:sp>
      <p:sp>
        <p:nvSpPr>
          <p:cNvPr id="5" name="TextBox 4">
            <a:extLst>
              <a:ext uri="{FF2B5EF4-FFF2-40B4-BE49-F238E27FC236}">
                <a16:creationId xmlns:a16="http://schemas.microsoft.com/office/drawing/2014/main" id="{36726FCE-1042-4111-AC72-B72E2EE324AB}"/>
              </a:ext>
            </a:extLst>
          </p:cNvPr>
          <p:cNvSpPr txBox="1"/>
          <p:nvPr/>
        </p:nvSpPr>
        <p:spPr>
          <a:xfrm>
            <a:off x="619931" y="1854331"/>
            <a:ext cx="12406312" cy="923330"/>
          </a:xfrm>
          <a:prstGeom prst="rect">
            <a:avLst/>
          </a:prstGeom>
          <a:noFill/>
        </p:spPr>
        <p:txBody>
          <a:bodyPr wrap="square" rtlCol="0">
            <a:spAutoFit/>
          </a:bodyPr>
          <a:lstStyle/>
          <a:p>
            <a:r>
              <a:rPr lang="en-US" sz="5400" dirty="0">
                <a:solidFill>
                  <a:schemeClr val="bg1">
                    <a:lumMod val="95000"/>
                  </a:schemeClr>
                </a:solidFill>
                <a:latin typeface="Encode Sans Condensed ExtraBold" panose="00000906000000000000" pitchFamily="2" charset="0"/>
              </a:rPr>
              <a:t>Todd Schultz, Rahul Birmiwal, Sean Miller</a:t>
            </a:r>
          </a:p>
        </p:txBody>
      </p:sp>
      <p:sp>
        <p:nvSpPr>
          <p:cNvPr id="6" name="TextBox 5">
            <a:extLst>
              <a:ext uri="{FF2B5EF4-FFF2-40B4-BE49-F238E27FC236}">
                <a16:creationId xmlns:a16="http://schemas.microsoft.com/office/drawing/2014/main" id="{0D8CFA4B-D844-4D7E-A86E-D6A117043AA7}"/>
              </a:ext>
            </a:extLst>
          </p:cNvPr>
          <p:cNvSpPr txBox="1"/>
          <p:nvPr/>
        </p:nvSpPr>
        <p:spPr>
          <a:xfrm>
            <a:off x="914399" y="3657600"/>
            <a:ext cx="1460109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Project Overview</a:t>
            </a:r>
          </a:p>
        </p:txBody>
      </p:sp>
      <p:sp>
        <p:nvSpPr>
          <p:cNvPr id="7" name="TextBox 6">
            <a:extLst>
              <a:ext uri="{FF2B5EF4-FFF2-40B4-BE49-F238E27FC236}">
                <a16:creationId xmlns:a16="http://schemas.microsoft.com/office/drawing/2014/main" id="{51E8A9D9-AF04-4342-86DB-31AC1790BFA6}"/>
              </a:ext>
            </a:extLst>
          </p:cNvPr>
          <p:cNvSpPr txBox="1"/>
          <p:nvPr/>
        </p:nvSpPr>
        <p:spPr>
          <a:xfrm>
            <a:off x="910713" y="4457700"/>
            <a:ext cx="8686800" cy="6555641"/>
          </a:xfrm>
          <a:prstGeom prst="rect">
            <a:avLst/>
          </a:prstGeom>
          <a:noFill/>
        </p:spPr>
        <p:txBody>
          <a:bodyPr wrap="square" rtlCol="0">
            <a:spAutoFit/>
          </a:bodyPr>
          <a:lstStyle/>
          <a:p>
            <a:r>
              <a:rPr lang="en-US" sz="2800" b="1" dirty="0">
                <a:latin typeface="Open Sans" panose="020B0606030504020204" pitchFamily="34" charset="0"/>
                <a:ea typeface="Open Sans" panose="020B0606030504020204" pitchFamily="34" charset="0"/>
                <a:cs typeface="Open Sans" panose="020B0606030504020204" pitchFamily="34" charset="0"/>
              </a:rPr>
              <a:t>Background</a:t>
            </a:r>
          </a:p>
          <a:p>
            <a:r>
              <a:rPr lang="en-US" sz="2800" dirty="0">
                <a:latin typeface="Open Sans" panose="020B0606030504020204" pitchFamily="34" charset="0"/>
                <a:ea typeface="Open Sans" panose="020B0606030504020204" pitchFamily="34" charset="0"/>
                <a:cs typeface="Open Sans" panose="020B0606030504020204" pitchFamily="34" charset="0"/>
              </a:rPr>
              <a:t>Regulatory agencies of aviation are looking to reduce the amount of noise generated by aircraft while the number of flights worldwide continues to increase. The noise certification process for aircraft is expensive and requires monitoring personnel. Due to the remote location of these tests, contamination of the audio data is possible from birds, insects, various wildlife, and road traffic.</a:t>
            </a:r>
          </a:p>
          <a:p>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b="1" dirty="0">
                <a:latin typeface="Open Sans" panose="020B0606030504020204" pitchFamily="34" charset="0"/>
                <a:ea typeface="Open Sans" panose="020B0606030504020204" pitchFamily="34" charset="0"/>
                <a:cs typeface="Open Sans" panose="020B0606030504020204" pitchFamily="34" charset="0"/>
              </a:rPr>
              <a:t>Objective</a:t>
            </a:r>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dirty="0">
                <a:latin typeface="Open Sans" panose="020B0606030504020204" pitchFamily="34" charset="0"/>
                <a:ea typeface="Open Sans" panose="020B0606030504020204" pitchFamily="34" charset="0"/>
                <a:cs typeface="Open Sans" panose="020B0606030504020204" pitchFamily="34" charset="0"/>
              </a:rPr>
              <a:t>Research the feasibility of automating the detection of environmental noise contamination contained in acoustic measurements for aircraft community noise testing.</a:t>
            </a:r>
          </a:p>
        </p:txBody>
      </p:sp>
      <p:pic>
        <p:nvPicPr>
          <p:cNvPr id="9" name="Picture 8" descr="White Block W">
            <a:extLst>
              <a:ext uri="{FF2B5EF4-FFF2-40B4-BE49-F238E27FC236}">
                <a16:creationId xmlns:a16="http://schemas.microsoft.com/office/drawing/2014/main" id="{B5B6BDE5-E753-4C19-BAFA-CE5C11063C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76400" y="247776"/>
            <a:ext cx="3743611" cy="2529885"/>
          </a:xfrm>
          <a:prstGeom prst="rect">
            <a:avLst/>
          </a:prstGeom>
        </p:spPr>
      </p:pic>
      <p:sp>
        <p:nvSpPr>
          <p:cNvPr id="10" name="TextBox 9">
            <a:extLst>
              <a:ext uri="{FF2B5EF4-FFF2-40B4-BE49-F238E27FC236}">
                <a16:creationId xmlns:a16="http://schemas.microsoft.com/office/drawing/2014/main" id="{73E8B18E-B3E7-4B27-91B2-ADF9300886BC}"/>
              </a:ext>
            </a:extLst>
          </p:cNvPr>
          <p:cNvSpPr txBox="1"/>
          <p:nvPr/>
        </p:nvSpPr>
        <p:spPr>
          <a:xfrm>
            <a:off x="907026" y="12357598"/>
            <a:ext cx="14608468"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Data</a:t>
            </a:r>
          </a:p>
        </p:txBody>
      </p:sp>
      <p:sp>
        <p:nvSpPr>
          <p:cNvPr id="11" name="TextBox 10">
            <a:extLst>
              <a:ext uri="{FF2B5EF4-FFF2-40B4-BE49-F238E27FC236}">
                <a16:creationId xmlns:a16="http://schemas.microsoft.com/office/drawing/2014/main" id="{799B69CE-233C-42AB-81A7-B99D6FBD52A1}"/>
              </a:ext>
            </a:extLst>
          </p:cNvPr>
          <p:cNvSpPr txBox="1"/>
          <p:nvPr/>
        </p:nvSpPr>
        <p:spPr>
          <a:xfrm>
            <a:off x="921774" y="13213344"/>
            <a:ext cx="10054713" cy="6555641"/>
          </a:xfrm>
          <a:prstGeom prst="rect">
            <a:avLst/>
          </a:prstGeom>
          <a:noFill/>
        </p:spPr>
        <p:txBody>
          <a:bodyPr wrap="squar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This project leveraged 66 audio files that were provided by Boeing Test and Evaluation and 6 audio files from the US National Parks Service. Altogether we have 49 recordings of aircraft and 10 ambient recordings to make up our clean signal data. We have 13 different files to use as contamination. The data provided by Boeing have been anonymized through normalization.</a:t>
            </a:r>
          </a:p>
          <a:p>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b="1" dirty="0">
                <a:latin typeface="Open Sans" panose="020B0606030504020204" pitchFamily="34" charset="0"/>
                <a:ea typeface="Open Sans" panose="020B0606030504020204" pitchFamily="34" charset="0"/>
                <a:cs typeface="Open Sans" panose="020B0606030504020204" pitchFamily="34" charset="0"/>
              </a:rPr>
              <a:t>Process</a:t>
            </a:r>
          </a:p>
          <a:p>
            <a:r>
              <a:rPr lang="en-US" sz="2800" dirty="0">
                <a:latin typeface="Open Sans" panose="020B0606030504020204" pitchFamily="34" charset="0"/>
                <a:ea typeface="Open Sans" panose="020B0606030504020204" pitchFamily="34" charset="0"/>
                <a:cs typeface="Open Sans" panose="020B0606030504020204" pitchFamily="34" charset="0"/>
              </a:rPr>
              <a:t>To generate the data set a clean signal file is first split into blocks of length </a:t>
            </a:r>
            <a:r>
              <a:rPr lang="en-US" sz="2800" i="1" dirty="0">
                <a:latin typeface="Open Sans" panose="020B0606030504020204" pitchFamily="34" charset="0"/>
                <a:ea typeface="Open Sans" panose="020B0606030504020204" pitchFamily="34" charset="0"/>
                <a:cs typeface="Open Sans" panose="020B0606030504020204" pitchFamily="34" charset="0"/>
              </a:rPr>
              <a:t>t</a:t>
            </a:r>
            <a:r>
              <a:rPr lang="en-US" sz="2800" dirty="0">
                <a:latin typeface="Open Sans" panose="020B0606030504020204" pitchFamily="34" charset="0"/>
                <a:ea typeface="Open Sans" panose="020B0606030504020204" pitchFamily="34" charset="0"/>
                <a:cs typeface="Open Sans" panose="020B0606030504020204" pitchFamily="34" charset="0"/>
              </a:rPr>
              <a:t>. If designated to be a file with contamination audio, an unclean signal is added at the desired signal-to-noise ratio to allow for finer-grained control. Features are then generated for each block and the resulting feature set can be handed to a model for training.</a:t>
            </a:r>
          </a:p>
        </p:txBody>
      </p:sp>
      <p:sp>
        <p:nvSpPr>
          <p:cNvPr id="12" name="TextBox 11">
            <a:extLst>
              <a:ext uri="{FF2B5EF4-FFF2-40B4-BE49-F238E27FC236}">
                <a16:creationId xmlns:a16="http://schemas.microsoft.com/office/drawing/2014/main" id="{ABFE4BB7-8726-4693-B636-467330B3CE31}"/>
              </a:ext>
            </a:extLst>
          </p:cNvPr>
          <p:cNvSpPr txBox="1"/>
          <p:nvPr/>
        </p:nvSpPr>
        <p:spPr>
          <a:xfrm>
            <a:off x="34752979" y="16325731"/>
            <a:ext cx="827722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Recommendations</a:t>
            </a:r>
          </a:p>
        </p:txBody>
      </p:sp>
      <p:sp>
        <p:nvSpPr>
          <p:cNvPr id="13" name="TextBox 12">
            <a:extLst>
              <a:ext uri="{FF2B5EF4-FFF2-40B4-BE49-F238E27FC236}">
                <a16:creationId xmlns:a16="http://schemas.microsoft.com/office/drawing/2014/main" id="{66802A07-8FC0-4428-85DD-AC54AA97936A}"/>
              </a:ext>
            </a:extLst>
          </p:cNvPr>
          <p:cNvSpPr txBox="1"/>
          <p:nvPr/>
        </p:nvSpPr>
        <p:spPr>
          <a:xfrm>
            <a:off x="34749292" y="17125831"/>
            <a:ext cx="8277225" cy="1815882"/>
          </a:xfrm>
          <a:prstGeom prst="rect">
            <a:avLst/>
          </a:prstGeom>
          <a:noFill/>
        </p:spPr>
        <p:txBody>
          <a:bodyPr wrap="squar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This section is currently a work in progress as we have not finalized our Deep Investigation.</a:t>
            </a:r>
          </a:p>
          <a:p>
            <a:endParaRPr lang="en-US" sz="2800" dirty="0">
              <a:latin typeface="Open Sans" panose="020B0606030504020204" pitchFamily="34" charset="0"/>
              <a:ea typeface="Open Sans" panose="020B0606030504020204" pitchFamily="34" charset="0"/>
              <a:cs typeface="Open Sans" panose="020B0606030504020204" pitchFamily="34" charset="0"/>
            </a:endParaRPr>
          </a:p>
          <a:p>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TextBox 13">
            <a:extLst>
              <a:ext uri="{FF2B5EF4-FFF2-40B4-BE49-F238E27FC236}">
                <a16:creationId xmlns:a16="http://schemas.microsoft.com/office/drawing/2014/main" id="{25D7FB95-EB7C-4E10-A082-8D29C7319D2E}"/>
              </a:ext>
            </a:extLst>
          </p:cNvPr>
          <p:cNvSpPr txBox="1"/>
          <p:nvPr/>
        </p:nvSpPr>
        <p:spPr>
          <a:xfrm>
            <a:off x="34709407" y="3650100"/>
            <a:ext cx="827722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Challenges</a:t>
            </a:r>
          </a:p>
        </p:txBody>
      </p:sp>
      <p:sp>
        <p:nvSpPr>
          <p:cNvPr id="15" name="TextBox 14">
            <a:extLst>
              <a:ext uri="{FF2B5EF4-FFF2-40B4-BE49-F238E27FC236}">
                <a16:creationId xmlns:a16="http://schemas.microsoft.com/office/drawing/2014/main" id="{C033A537-DA35-4C54-A541-47C00AD4203E}"/>
              </a:ext>
            </a:extLst>
          </p:cNvPr>
          <p:cNvSpPr txBox="1"/>
          <p:nvPr/>
        </p:nvSpPr>
        <p:spPr>
          <a:xfrm>
            <a:off x="34709407" y="4457700"/>
            <a:ext cx="8277225" cy="5262979"/>
          </a:xfrm>
          <a:prstGeom prst="rect">
            <a:avLst/>
          </a:prstGeom>
          <a:noFill/>
        </p:spPr>
        <p:txBody>
          <a:bodyPr wrap="square" rtlCol="0">
            <a:spAutoFit/>
          </a:bodyPr>
          <a:lstStyle/>
          <a:p>
            <a:r>
              <a:rPr lang="en-US" sz="2800" b="1" dirty="0">
                <a:latin typeface="Open Sans" panose="020B0606030504020204" pitchFamily="34" charset="0"/>
                <a:ea typeface="Open Sans" panose="020B0606030504020204" pitchFamily="34" charset="0"/>
                <a:cs typeface="Open Sans" panose="020B0606030504020204" pitchFamily="34" charset="0"/>
              </a:rPr>
              <a:t>How To Turn Audio Into Features</a:t>
            </a:r>
          </a:p>
          <a:p>
            <a:r>
              <a:rPr lang="en-US" sz="2800" dirty="0">
                <a:latin typeface="Open Sans" panose="020B0606030504020204" pitchFamily="34" charset="0"/>
                <a:ea typeface="Open Sans" panose="020B0606030504020204" pitchFamily="34" charset="0"/>
                <a:cs typeface="Open Sans" panose="020B0606030504020204" pitchFamily="34" charset="0"/>
              </a:rPr>
              <a:t>We separated each audio file up into blocks of an equivalent length and then processed the features for each block. Blocks from which features were generated could contain overlapping audio.</a:t>
            </a:r>
          </a:p>
          <a:p>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b="1" dirty="0">
                <a:latin typeface="Open Sans" panose="020B0606030504020204" pitchFamily="34" charset="0"/>
                <a:ea typeface="Open Sans" panose="020B0606030504020204" pitchFamily="34" charset="0"/>
                <a:cs typeface="Open Sans" panose="020B0606030504020204" pitchFamily="34" charset="0"/>
              </a:rPr>
              <a:t>How To Quantify Contamination Levels</a:t>
            </a:r>
          </a:p>
          <a:p>
            <a:r>
              <a:rPr lang="en-US" sz="2800" dirty="0">
                <a:latin typeface="Open Sans" panose="020B0606030504020204" pitchFamily="34" charset="0"/>
                <a:ea typeface="Open Sans" panose="020B0606030504020204" pitchFamily="34" charset="0"/>
                <a:cs typeface="Open Sans" panose="020B0606030504020204" pitchFamily="34" charset="0"/>
              </a:rPr>
              <a:t>The audio recordings that were used only had a single source of noise allowing us to combine aircraft or ambient signals with contamination to create a larger data set than the 66 files. This also allowed us to control the signal-to-noise ratio.</a:t>
            </a:r>
          </a:p>
        </p:txBody>
      </p:sp>
      <p:sp>
        <p:nvSpPr>
          <p:cNvPr id="16" name="TextBox 15">
            <a:extLst>
              <a:ext uri="{FF2B5EF4-FFF2-40B4-BE49-F238E27FC236}">
                <a16:creationId xmlns:a16="http://schemas.microsoft.com/office/drawing/2014/main" id="{5789A439-3811-4238-90EF-29D7DBC11EA2}"/>
              </a:ext>
            </a:extLst>
          </p:cNvPr>
          <p:cNvSpPr txBox="1"/>
          <p:nvPr/>
        </p:nvSpPr>
        <p:spPr>
          <a:xfrm>
            <a:off x="34713094" y="11080463"/>
            <a:ext cx="827722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Limitations</a:t>
            </a:r>
          </a:p>
        </p:txBody>
      </p:sp>
      <p:sp>
        <p:nvSpPr>
          <p:cNvPr id="17" name="TextBox 16">
            <a:extLst>
              <a:ext uri="{FF2B5EF4-FFF2-40B4-BE49-F238E27FC236}">
                <a16:creationId xmlns:a16="http://schemas.microsoft.com/office/drawing/2014/main" id="{33D93144-0C38-491B-BBDF-75B7D09210DE}"/>
              </a:ext>
            </a:extLst>
          </p:cNvPr>
          <p:cNvSpPr txBox="1"/>
          <p:nvPr/>
        </p:nvSpPr>
        <p:spPr>
          <a:xfrm>
            <a:off x="34709407" y="11880563"/>
            <a:ext cx="8277225" cy="3539430"/>
          </a:xfrm>
          <a:prstGeom prst="rect">
            <a:avLst/>
          </a:prstGeom>
          <a:noFill/>
        </p:spPr>
        <p:txBody>
          <a:bodyPr wrap="squar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Due to the small size of potential contamination audio, the models are not as accurate when classifying new sources of contamination.</a:t>
            </a:r>
          </a:p>
          <a:p>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dirty="0">
                <a:latin typeface="Open Sans" panose="020B0606030504020204" pitchFamily="34" charset="0"/>
                <a:ea typeface="Open Sans" panose="020B0606030504020204" pitchFamily="34" charset="0"/>
                <a:cs typeface="Open Sans" panose="020B0606030504020204" pitchFamily="34" charset="0"/>
              </a:rPr>
              <a:t>One recommendation that we do have at this time is that we suggest that more data is provided to fully enumerate the possible contamination classes that would exist near the test site.</a:t>
            </a:r>
          </a:p>
        </p:txBody>
      </p:sp>
      <p:sp>
        <p:nvSpPr>
          <p:cNvPr id="18" name="TextBox 17">
            <a:extLst>
              <a:ext uri="{FF2B5EF4-FFF2-40B4-BE49-F238E27FC236}">
                <a16:creationId xmlns:a16="http://schemas.microsoft.com/office/drawing/2014/main" id="{34C79DCF-45BE-4FD0-9B5C-298E102A4CF8}"/>
              </a:ext>
            </a:extLst>
          </p:cNvPr>
          <p:cNvSpPr txBox="1"/>
          <p:nvPr/>
        </p:nvSpPr>
        <p:spPr>
          <a:xfrm>
            <a:off x="872112" y="20687715"/>
            <a:ext cx="14643381"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Methods</a:t>
            </a:r>
          </a:p>
        </p:txBody>
      </p:sp>
      <p:sp>
        <p:nvSpPr>
          <p:cNvPr id="19" name="TextBox 18">
            <a:extLst>
              <a:ext uri="{FF2B5EF4-FFF2-40B4-BE49-F238E27FC236}">
                <a16:creationId xmlns:a16="http://schemas.microsoft.com/office/drawing/2014/main" id="{EB8CCA73-A480-4AB6-8114-A25146FF7D0B}"/>
              </a:ext>
            </a:extLst>
          </p:cNvPr>
          <p:cNvSpPr txBox="1"/>
          <p:nvPr/>
        </p:nvSpPr>
        <p:spPr>
          <a:xfrm>
            <a:off x="872111" y="21726908"/>
            <a:ext cx="14643381" cy="9571851"/>
          </a:xfrm>
          <a:prstGeom prst="rect">
            <a:avLst/>
          </a:prstGeom>
          <a:noFill/>
        </p:spPr>
        <p:txBody>
          <a:bodyPr wrap="squar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Our investigation into the viability of automated detection of environmental noise contamination is broken into two parts. A broad assessment of feature sets and models followed by a deeper investigation into three of the best performing pairs.</a:t>
            </a:r>
          </a:p>
          <a:p>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b="1" dirty="0">
                <a:latin typeface="Open Sans" panose="020B0606030504020204" pitchFamily="34" charset="0"/>
                <a:ea typeface="Open Sans" panose="020B0606030504020204" pitchFamily="34" charset="0"/>
                <a:cs typeface="Open Sans" panose="020B0606030504020204" pitchFamily="34" charset="0"/>
              </a:rPr>
              <a:t>Broad Investigation</a:t>
            </a:r>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dirty="0">
                <a:latin typeface="Open Sans" panose="020B0606030504020204" pitchFamily="34" charset="0"/>
                <a:ea typeface="Open Sans" panose="020B0606030504020204" pitchFamily="34" charset="0"/>
                <a:cs typeface="Open Sans" panose="020B0606030504020204" pitchFamily="34" charset="0"/>
              </a:rPr>
              <a:t>To get a general idea of how different feature sets and models perform on this classification task, our initial broad investigation’s goal was to enumerate as many feature set, model pairings as possible while limiting the block size and holding the signal-to-noise ratio constant.</a:t>
            </a:r>
          </a:p>
          <a:p>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dirty="0">
                <a:latin typeface="Open Sans" panose="020B0606030504020204" pitchFamily="34" charset="0"/>
                <a:ea typeface="Open Sans" panose="020B0606030504020204" pitchFamily="34" charset="0"/>
                <a:cs typeface="Open Sans" panose="020B0606030504020204" pitchFamily="34" charset="0"/>
              </a:rPr>
              <a:t>For this investigation, models were trained with their default hyperparameters and settings.</a:t>
            </a:r>
          </a:p>
          <a:p>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b="1" dirty="0">
                <a:latin typeface="Open Sans" panose="020B0606030504020204" pitchFamily="34" charset="0"/>
                <a:ea typeface="Open Sans" panose="020B0606030504020204" pitchFamily="34" charset="0"/>
                <a:cs typeface="Open Sans" panose="020B0606030504020204" pitchFamily="34" charset="0"/>
              </a:rPr>
              <a:t>Deep Investigation</a:t>
            </a:r>
          </a:p>
          <a:p>
            <a:r>
              <a:rPr lang="en-US" sz="2800" dirty="0">
                <a:latin typeface="Open Sans" panose="020B0606030504020204" pitchFamily="34" charset="0"/>
                <a:ea typeface="Open Sans" panose="020B0606030504020204" pitchFamily="34" charset="0"/>
                <a:cs typeface="Open Sans" panose="020B0606030504020204" pitchFamily="34" charset="0"/>
              </a:rPr>
              <a:t>After selecting three of the best performing feature set, model pairs, our more thorough investigation includes each of the following steps to understand how they might behave in a more real-world scenario.</a:t>
            </a:r>
          </a:p>
          <a:p>
            <a:pPr marL="971550" lvl="1" indent="-514350">
              <a:buFont typeface="+mj-lt"/>
              <a:buAutoNum type="arabicPeriod"/>
            </a:pPr>
            <a:endParaRPr lang="en-US" sz="2800" dirty="0">
              <a:latin typeface="Open Sans" panose="020B0606030504020204" pitchFamily="34" charset="0"/>
              <a:ea typeface="Open Sans" panose="020B0606030504020204" pitchFamily="34" charset="0"/>
              <a:cs typeface="Open Sans" panose="020B0606030504020204" pitchFamily="34" charset="0"/>
            </a:endParaRPr>
          </a:p>
          <a:p>
            <a:pPr marL="971550" lvl="1" indent="-514350">
              <a:buFont typeface="+mj-lt"/>
              <a:buAutoNum type="arabicPeriod"/>
            </a:pPr>
            <a:r>
              <a:rPr lang="en-US" sz="2800" dirty="0">
                <a:latin typeface="Open Sans" panose="020B0606030504020204" pitchFamily="34" charset="0"/>
                <a:ea typeface="Open Sans" panose="020B0606030504020204" pitchFamily="34" charset="0"/>
                <a:cs typeface="Open Sans" panose="020B0606030504020204" pitchFamily="34" charset="0"/>
              </a:rPr>
              <a:t>Optimize the models hyperparameters.</a:t>
            </a:r>
          </a:p>
          <a:p>
            <a:pPr marL="971550" lvl="1" indent="-514350">
              <a:buFont typeface="+mj-lt"/>
              <a:buAutoNum type="arabicPeriod"/>
            </a:pPr>
            <a:r>
              <a:rPr lang="en-US" sz="2800" dirty="0">
                <a:latin typeface="Open Sans" panose="020B0606030504020204" pitchFamily="34" charset="0"/>
                <a:ea typeface="Open Sans" panose="020B0606030504020204" pitchFamily="34" charset="0"/>
                <a:cs typeface="Open Sans" panose="020B0606030504020204" pitchFamily="34" charset="0"/>
              </a:rPr>
              <a:t>Randomize the signal-to-noise ratio.</a:t>
            </a:r>
          </a:p>
          <a:p>
            <a:pPr marL="971550" lvl="1" indent="-514350">
              <a:buFont typeface="+mj-lt"/>
              <a:buAutoNum type="arabicPeriod"/>
            </a:pPr>
            <a:r>
              <a:rPr lang="en-US" sz="2800" dirty="0">
                <a:latin typeface="Open Sans" panose="020B0606030504020204" pitchFamily="34" charset="0"/>
                <a:ea typeface="Open Sans" panose="020B0606030504020204" pitchFamily="34" charset="0"/>
                <a:cs typeface="Open Sans" panose="020B0606030504020204" pitchFamily="34" charset="0"/>
              </a:rPr>
              <a:t>Randomize the percent of a block that contains contaminated audio.</a:t>
            </a:r>
          </a:p>
          <a:p>
            <a:pPr marL="971550" lvl="1" indent="-514350">
              <a:buFont typeface="+mj-lt"/>
              <a:buAutoNum type="arabicPeriod"/>
            </a:pPr>
            <a:r>
              <a:rPr lang="en-US" sz="2800" dirty="0">
                <a:latin typeface="Open Sans" panose="020B0606030504020204" pitchFamily="34" charset="0"/>
                <a:ea typeface="Open Sans" panose="020B0606030504020204" pitchFamily="34" charset="0"/>
                <a:cs typeface="Open Sans" panose="020B0606030504020204" pitchFamily="34" charset="0"/>
              </a:rPr>
              <a:t>Randomize which blocks are contaminated.</a:t>
            </a:r>
          </a:p>
          <a:p>
            <a:pPr marL="971550" lvl="1" indent="-514350">
              <a:buFont typeface="+mj-lt"/>
              <a:buAutoNum type="arabicPeriod"/>
            </a:pPr>
            <a:r>
              <a:rPr lang="en-US" sz="2800" dirty="0">
                <a:latin typeface="Open Sans" panose="020B0606030504020204" pitchFamily="34" charset="0"/>
                <a:ea typeface="Open Sans" panose="020B0606030504020204" pitchFamily="34" charset="0"/>
                <a:cs typeface="Open Sans" panose="020B0606030504020204" pitchFamily="34" charset="0"/>
              </a:rPr>
              <a:t>Vary all of above parameters through Monte-Carlo simulation.</a:t>
            </a:r>
          </a:p>
        </p:txBody>
      </p:sp>
      <p:sp>
        <p:nvSpPr>
          <p:cNvPr id="20" name="TextBox 19">
            <a:extLst>
              <a:ext uri="{FF2B5EF4-FFF2-40B4-BE49-F238E27FC236}">
                <a16:creationId xmlns:a16="http://schemas.microsoft.com/office/drawing/2014/main" id="{234C779A-E0DA-404E-AC9F-CE4B02974793}"/>
              </a:ext>
            </a:extLst>
          </p:cNvPr>
          <p:cNvSpPr txBox="1"/>
          <p:nvPr/>
        </p:nvSpPr>
        <p:spPr>
          <a:xfrm>
            <a:off x="16170004" y="3657599"/>
            <a:ext cx="17889767"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Broad Investigation Results</a:t>
            </a:r>
          </a:p>
        </p:txBody>
      </p:sp>
      <p:sp>
        <p:nvSpPr>
          <p:cNvPr id="21" name="TextBox 20">
            <a:extLst>
              <a:ext uri="{FF2B5EF4-FFF2-40B4-BE49-F238E27FC236}">
                <a16:creationId xmlns:a16="http://schemas.microsoft.com/office/drawing/2014/main" id="{D7062249-7C6F-4D47-812D-682F4C5670B8}"/>
              </a:ext>
            </a:extLst>
          </p:cNvPr>
          <p:cNvSpPr txBox="1"/>
          <p:nvPr/>
        </p:nvSpPr>
        <p:spPr>
          <a:xfrm>
            <a:off x="16170004" y="18256954"/>
            <a:ext cx="17889767"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Deep Investigation Results</a:t>
            </a:r>
          </a:p>
        </p:txBody>
      </p:sp>
      <p:sp>
        <p:nvSpPr>
          <p:cNvPr id="22" name="TextBox 21">
            <a:extLst>
              <a:ext uri="{FF2B5EF4-FFF2-40B4-BE49-F238E27FC236}">
                <a16:creationId xmlns:a16="http://schemas.microsoft.com/office/drawing/2014/main" id="{046D794B-C8CB-458B-9576-44C6773B2769}"/>
              </a:ext>
            </a:extLst>
          </p:cNvPr>
          <p:cNvSpPr txBox="1"/>
          <p:nvPr/>
        </p:nvSpPr>
        <p:spPr>
          <a:xfrm>
            <a:off x="34741864" y="29166924"/>
            <a:ext cx="827722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Acknowledgements</a:t>
            </a:r>
          </a:p>
        </p:txBody>
      </p:sp>
      <p:sp>
        <p:nvSpPr>
          <p:cNvPr id="25" name="TextBox 24">
            <a:extLst>
              <a:ext uri="{FF2B5EF4-FFF2-40B4-BE49-F238E27FC236}">
                <a16:creationId xmlns:a16="http://schemas.microsoft.com/office/drawing/2014/main" id="{28324B0C-9E92-4C41-9EC7-EB50467241E7}"/>
              </a:ext>
            </a:extLst>
          </p:cNvPr>
          <p:cNvSpPr txBox="1"/>
          <p:nvPr/>
        </p:nvSpPr>
        <p:spPr>
          <a:xfrm>
            <a:off x="34749292" y="29913764"/>
            <a:ext cx="8277225" cy="1815882"/>
          </a:xfrm>
          <a:prstGeom prst="rect">
            <a:avLst/>
          </a:prstGeom>
          <a:noFill/>
        </p:spPr>
        <p:txBody>
          <a:bodyPr wrap="squar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We would like to thank our sponsor for the project, </a:t>
            </a:r>
            <a:r>
              <a:rPr lang="en-US" sz="2800" b="1" dirty="0">
                <a:latin typeface="Open Sans" panose="020B0606030504020204" pitchFamily="34" charset="0"/>
                <a:ea typeface="Open Sans" panose="020B0606030504020204" pitchFamily="34" charset="0"/>
                <a:cs typeface="Open Sans" panose="020B0606030504020204" pitchFamily="34" charset="0"/>
              </a:rPr>
              <a:t>Steven Underbrink</a:t>
            </a:r>
            <a:r>
              <a:rPr lang="en-US" sz="2800" dirty="0">
                <a:latin typeface="Open Sans" panose="020B0606030504020204" pitchFamily="34" charset="0"/>
                <a:ea typeface="Open Sans" panose="020B0606030504020204" pitchFamily="34" charset="0"/>
                <a:cs typeface="Open Sans" panose="020B0606030504020204" pitchFamily="34" charset="0"/>
              </a:rPr>
              <a:t> as well as our Data Science Capstone advisor: </a:t>
            </a:r>
            <a:r>
              <a:rPr lang="en-US" sz="2800" b="1" dirty="0">
                <a:latin typeface="Open Sans" panose="020B0606030504020204" pitchFamily="34" charset="0"/>
                <a:ea typeface="Open Sans" panose="020B0606030504020204" pitchFamily="34" charset="0"/>
                <a:cs typeface="Open Sans" panose="020B0606030504020204" pitchFamily="34" charset="0"/>
              </a:rPr>
              <a:t>Dr. Megan Hazen</a:t>
            </a:r>
            <a:r>
              <a:rPr lang="en-US" sz="2800" dirty="0">
                <a:latin typeface="Open Sans" panose="020B0606030504020204" pitchFamily="34" charset="0"/>
                <a:ea typeface="Open Sans" panose="020B0606030504020204" pitchFamily="34" charset="0"/>
                <a:cs typeface="Open Sans" panose="020B0606030504020204" pitchFamily="34" charset="0"/>
              </a:rPr>
              <a:t>, University of Washington.</a:t>
            </a:r>
          </a:p>
        </p:txBody>
      </p:sp>
      <p:sp>
        <p:nvSpPr>
          <p:cNvPr id="26" name="Rectangle 25">
            <a:extLst>
              <a:ext uri="{FF2B5EF4-FFF2-40B4-BE49-F238E27FC236}">
                <a16:creationId xmlns:a16="http://schemas.microsoft.com/office/drawing/2014/main" id="{69F36744-24FB-424F-A588-8892B27873B5}"/>
              </a:ext>
            </a:extLst>
          </p:cNvPr>
          <p:cNvSpPr/>
          <p:nvPr/>
        </p:nvSpPr>
        <p:spPr>
          <a:xfrm>
            <a:off x="9753599" y="4829082"/>
            <a:ext cx="5577841" cy="5812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599E949-992F-4470-8C43-187115705850}"/>
              </a:ext>
            </a:extLst>
          </p:cNvPr>
          <p:cNvPicPr>
            <a:picLocks noChangeAspect="1"/>
          </p:cNvPicPr>
          <p:nvPr/>
        </p:nvPicPr>
        <p:blipFill>
          <a:blip r:embed="rId3"/>
          <a:stretch>
            <a:fillRect/>
          </a:stretch>
        </p:blipFill>
        <p:spPr>
          <a:xfrm>
            <a:off x="9831429" y="4888587"/>
            <a:ext cx="5432961" cy="5693865"/>
          </a:xfrm>
          <a:prstGeom prst="rect">
            <a:avLst/>
          </a:prstGeom>
        </p:spPr>
      </p:pic>
      <p:sp>
        <p:nvSpPr>
          <p:cNvPr id="28" name="Rectangle 27">
            <a:extLst>
              <a:ext uri="{FF2B5EF4-FFF2-40B4-BE49-F238E27FC236}">
                <a16:creationId xmlns:a16="http://schemas.microsoft.com/office/drawing/2014/main" id="{19257221-7E83-44D5-BC01-74782253CBDE}"/>
              </a:ext>
            </a:extLst>
          </p:cNvPr>
          <p:cNvSpPr/>
          <p:nvPr/>
        </p:nvSpPr>
        <p:spPr>
          <a:xfrm>
            <a:off x="11163300" y="13244360"/>
            <a:ext cx="4019550" cy="306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633E8D09-0C7F-4452-8588-6892C031B1AF}"/>
              </a:ext>
            </a:extLst>
          </p:cNvPr>
          <p:cNvGraphicFramePr>
            <a:graphicFrameLocks noGrp="1"/>
          </p:cNvGraphicFramePr>
          <p:nvPr>
            <p:extLst>
              <p:ext uri="{D42A27DB-BD31-4B8C-83A1-F6EECF244321}">
                <p14:modId xmlns:p14="http://schemas.microsoft.com/office/powerpoint/2010/main" val="3341373541"/>
              </p:ext>
            </p:extLst>
          </p:nvPr>
        </p:nvGraphicFramePr>
        <p:xfrm>
          <a:off x="16201257" y="4829083"/>
          <a:ext cx="17858515" cy="9535842"/>
        </p:xfrm>
        <a:graphic>
          <a:graphicData uri="http://schemas.openxmlformats.org/drawingml/2006/table">
            <a:tbl>
              <a:tblPr>
                <a:tableStyleId>{5C22544A-7EE6-4342-B048-85BDC9FD1C3A}</a:tableStyleId>
              </a:tblPr>
              <a:tblGrid>
                <a:gridCol w="3344018">
                  <a:extLst>
                    <a:ext uri="{9D8B030D-6E8A-4147-A177-3AD203B41FA5}">
                      <a16:colId xmlns:a16="http://schemas.microsoft.com/office/drawing/2014/main" val="1151871436"/>
                    </a:ext>
                  </a:extLst>
                </a:gridCol>
                <a:gridCol w="853794">
                  <a:extLst>
                    <a:ext uri="{9D8B030D-6E8A-4147-A177-3AD203B41FA5}">
                      <a16:colId xmlns:a16="http://schemas.microsoft.com/office/drawing/2014/main" val="2393237374"/>
                    </a:ext>
                  </a:extLst>
                </a:gridCol>
                <a:gridCol w="870482">
                  <a:extLst>
                    <a:ext uri="{9D8B030D-6E8A-4147-A177-3AD203B41FA5}">
                      <a16:colId xmlns:a16="http://schemas.microsoft.com/office/drawing/2014/main" val="335090396"/>
                    </a:ext>
                  </a:extLst>
                </a:gridCol>
                <a:gridCol w="837105">
                  <a:extLst>
                    <a:ext uri="{9D8B030D-6E8A-4147-A177-3AD203B41FA5}">
                      <a16:colId xmlns:a16="http://schemas.microsoft.com/office/drawing/2014/main" val="3717863262"/>
                    </a:ext>
                  </a:extLst>
                </a:gridCol>
                <a:gridCol w="853794">
                  <a:extLst>
                    <a:ext uri="{9D8B030D-6E8A-4147-A177-3AD203B41FA5}">
                      <a16:colId xmlns:a16="http://schemas.microsoft.com/office/drawing/2014/main" val="2897946089"/>
                    </a:ext>
                  </a:extLst>
                </a:gridCol>
                <a:gridCol w="853794">
                  <a:extLst>
                    <a:ext uri="{9D8B030D-6E8A-4147-A177-3AD203B41FA5}">
                      <a16:colId xmlns:a16="http://schemas.microsoft.com/office/drawing/2014/main" val="2621680780"/>
                    </a:ext>
                  </a:extLst>
                </a:gridCol>
                <a:gridCol w="853794">
                  <a:extLst>
                    <a:ext uri="{9D8B030D-6E8A-4147-A177-3AD203B41FA5}">
                      <a16:colId xmlns:a16="http://schemas.microsoft.com/office/drawing/2014/main" val="530238323"/>
                    </a:ext>
                  </a:extLst>
                </a:gridCol>
                <a:gridCol w="853794">
                  <a:extLst>
                    <a:ext uri="{9D8B030D-6E8A-4147-A177-3AD203B41FA5}">
                      <a16:colId xmlns:a16="http://schemas.microsoft.com/office/drawing/2014/main" val="3264923264"/>
                    </a:ext>
                  </a:extLst>
                </a:gridCol>
                <a:gridCol w="853794">
                  <a:extLst>
                    <a:ext uri="{9D8B030D-6E8A-4147-A177-3AD203B41FA5}">
                      <a16:colId xmlns:a16="http://schemas.microsoft.com/office/drawing/2014/main" val="3377233041"/>
                    </a:ext>
                  </a:extLst>
                </a:gridCol>
                <a:gridCol w="853794">
                  <a:extLst>
                    <a:ext uri="{9D8B030D-6E8A-4147-A177-3AD203B41FA5}">
                      <a16:colId xmlns:a16="http://schemas.microsoft.com/office/drawing/2014/main" val="514851023"/>
                    </a:ext>
                  </a:extLst>
                </a:gridCol>
                <a:gridCol w="853794">
                  <a:extLst>
                    <a:ext uri="{9D8B030D-6E8A-4147-A177-3AD203B41FA5}">
                      <a16:colId xmlns:a16="http://schemas.microsoft.com/office/drawing/2014/main" val="829764803"/>
                    </a:ext>
                  </a:extLst>
                </a:gridCol>
                <a:gridCol w="853794">
                  <a:extLst>
                    <a:ext uri="{9D8B030D-6E8A-4147-A177-3AD203B41FA5}">
                      <a16:colId xmlns:a16="http://schemas.microsoft.com/office/drawing/2014/main" val="1008829834"/>
                    </a:ext>
                  </a:extLst>
                </a:gridCol>
                <a:gridCol w="853794">
                  <a:extLst>
                    <a:ext uri="{9D8B030D-6E8A-4147-A177-3AD203B41FA5}">
                      <a16:colId xmlns:a16="http://schemas.microsoft.com/office/drawing/2014/main" val="950132651"/>
                    </a:ext>
                  </a:extLst>
                </a:gridCol>
                <a:gridCol w="853794">
                  <a:extLst>
                    <a:ext uri="{9D8B030D-6E8A-4147-A177-3AD203B41FA5}">
                      <a16:colId xmlns:a16="http://schemas.microsoft.com/office/drawing/2014/main" val="45596056"/>
                    </a:ext>
                  </a:extLst>
                </a:gridCol>
                <a:gridCol w="853794">
                  <a:extLst>
                    <a:ext uri="{9D8B030D-6E8A-4147-A177-3AD203B41FA5}">
                      <a16:colId xmlns:a16="http://schemas.microsoft.com/office/drawing/2014/main" val="2795060661"/>
                    </a:ext>
                  </a:extLst>
                </a:gridCol>
                <a:gridCol w="853794">
                  <a:extLst>
                    <a:ext uri="{9D8B030D-6E8A-4147-A177-3AD203B41FA5}">
                      <a16:colId xmlns:a16="http://schemas.microsoft.com/office/drawing/2014/main" val="558077079"/>
                    </a:ext>
                  </a:extLst>
                </a:gridCol>
                <a:gridCol w="853794">
                  <a:extLst>
                    <a:ext uri="{9D8B030D-6E8A-4147-A177-3AD203B41FA5}">
                      <a16:colId xmlns:a16="http://schemas.microsoft.com/office/drawing/2014/main" val="261827523"/>
                    </a:ext>
                  </a:extLst>
                </a:gridCol>
                <a:gridCol w="853794">
                  <a:extLst>
                    <a:ext uri="{9D8B030D-6E8A-4147-A177-3AD203B41FA5}">
                      <a16:colId xmlns:a16="http://schemas.microsoft.com/office/drawing/2014/main" val="805535808"/>
                    </a:ext>
                  </a:extLst>
                </a:gridCol>
              </a:tblGrid>
              <a:tr h="1046602">
                <a:tc>
                  <a:txBody>
                    <a:bodyPr/>
                    <a:lstStyle/>
                    <a:p>
                      <a:pPr algn="ctr" fontAlgn="b"/>
                      <a:r>
                        <a:rPr lang="en-US" sz="1100" b="1" u="none" strike="noStrike" dirty="0">
                          <a:effectLst/>
                        </a:rPr>
                        <a:t>Feature Set</a:t>
                      </a:r>
                      <a:endParaRPr lang="en-US" sz="11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000" b="1" i="0" u="none" strike="noStrike" dirty="0">
                          <a:solidFill>
                            <a:schemeClr val="tx1"/>
                          </a:solidFill>
                          <a:effectLst/>
                          <a:latin typeface="Calibri" panose="020F0502020204030204" pitchFamily="34" charset="0"/>
                        </a:rPr>
                        <a:t>Block Length (s)</a:t>
                      </a: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Logistic Regression</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Fine Tree</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Medium Tree</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Coarse Tree</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Boosted Trees Ensemble</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Bagged Trees Ensemble</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Linear SVM</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a:effectLst/>
                        </a:rPr>
                        <a:t>Quadratic SVM</a:t>
                      </a:r>
                      <a:endParaRPr lang="en-US" sz="1000" b="1" i="0" u="none" strike="noStrike">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a:effectLst/>
                        </a:rPr>
                        <a:t>Cubic SVM</a:t>
                      </a:r>
                      <a:endParaRPr lang="en-US" sz="1000" b="1" i="0" u="none" strike="noStrike">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Fine Gaussian SVM</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Medium Gaussian SVM</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Coarse Gaussian SVM </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Subspace KNN</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a:effectLst/>
                        </a:rPr>
                        <a:t>Neural Net</a:t>
                      </a:r>
                      <a:endParaRPr lang="en-US" sz="1000" b="1" i="0" u="none" strike="noStrike">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CNN</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LSTM NN</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5126004"/>
                  </a:ext>
                </a:extLst>
              </a:tr>
              <a:tr h="303947">
                <a:tc>
                  <a:txBody>
                    <a:bodyPr/>
                    <a:lstStyle/>
                    <a:p>
                      <a:pPr algn="ctr" fontAlgn="b"/>
                      <a:r>
                        <a:rPr lang="en-US" sz="1100" u="none" strike="noStrike" dirty="0">
                          <a:effectLst/>
                        </a:rPr>
                        <a:t>Modified MFCC</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75.8%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83.1%</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81.1%</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75.6%</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85.0%</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dirty="0">
                          <a:effectLst/>
                        </a:rPr>
                        <a:t>86.8%</a:t>
                      </a:r>
                      <a:endParaRPr lang="en-US" sz="11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77.2%</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87.3%</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89.1%</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85.7%</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88.0%</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80.4%</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56501857"/>
                  </a:ext>
                </a:extLst>
              </a:tr>
              <a:tr h="303947">
                <a:tc>
                  <a:txBody>
                    <a:bodyPr/>
                    <a:lstStyle/>
                    <a:p>
                      <a:pPr algn="ctr" fontAlgn="b"/>
                      <a:r>
                        <a:rPr lang="en-US" sz="1100" u="none" strike="noStrike">
                          <a:effectLst/>
                        </a:rPr>
                        <a:t>Modified MFCC</a:t>
                      </a:r>
                      <a:endParaRPr lang="en-US" sz="11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78.3%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85.2%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86.3%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91.9%</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88.6%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86.7%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95989946"/>
                  </a:ext>
                </a:extLst>
              </a:tr>
              <a:tr h="303947">
                <a:tc>
                  <a:txBody>
                    <a:bodyPr/>
                    <a:lstStyle/>
                    <a:p>
                      <a:pPr algn="ctr" fontAlgn="b"/>
                      <a:r>
                        <a:rPr lang="en-US" sz="1100" u="none" strike="noStrike">
                          <a:effectLst/>
                        </a:rPr>
                        <a:t>Modified MFCC</a:t>
                      </a:r>
                      <a:endParaRPr lang="en-US" sz="11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78.0%</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75.6%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3398295"/>
                  </a:ext>
                </a:extLst>
              </a:tr>
              <a:tr h="303947">
                <a:tc>
                  <a:txBody>
                    <a:bodyPr/>
                    <a:lstStyle/>
                    <a:p>
                      <a:pPr algn="ctr" fontAlgn="b"/>
                      <a:r>
                        <a:rPr lang="en-US" sz="1100" u="none" strike="noStrike">
                          <a:effectLst/>
                        </a:rPr>
                        <a:t>Modified MFCC</a:t>
                      </a:r>
                      <a:endParaRPr lang="en-US" sz="11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80.2%</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85.2%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74.3%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90.7%</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b="1" i="1" u="none" strike="noStrike" dirty="0">
                          <a:effectLst/>
                        </a:rPr>
                        <a:t>92.8%</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80.9%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90.3%</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79.7%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92.5%</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61.8%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67960508"/>
                  </a:ext>
                </a:extLst>
              </a:tr>
              <a:tr h="303947">
                <a:tc>
                  <a:txBody>
                    <a:bodyPr/>
                    <a:lstStyle/>
                    <a:p>
                      <a:pPr algn="ctr" fontAlgn="b"/>
                      <a:r>
                        <a:rPr lang="en-US" sz="1100" u="none" strike="noStrike" dirty="0">
                          <a:effectLst/>
                        </a:rPr>
                        <a:t>1/3 Octaves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70.7%</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83.7%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75.3%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41964422"/>
                  </a:ext>
                </a:extLst>
              </a:tr>
              <a:tr h="303947">
                <a:tc>
                  <a:txBody>
                    <a:bodyPr/>
                    <a:lstStyle/>
                    <a:p>
                      <a:pPr algn="ctr" fontAlgn="b"/>
                      <a:r>
                        <a:rPr lang="en-US" sz="1100" u="none" strike="noStrike" dirty="0">
                          <a:effectLst/>
                        </a:rPr>
                        <a:t>1/3 Octaves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72.8%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87.5%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91.9%</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71.7%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33657286"/>
                  </a:ext>
                </a:extLst>
              </a:tr>
              <a:tr h="303947">
                <a:tc>
                  <a:txBody>
                    <a:bodyPr/>
                    <a:lstStyle/>
                    <a:p>
                      <a:pPr algn="ctr" fontAlgn="b"/>
                      <a:r>
                        <a:rPr lang="en-US" sz="1100" u="none" strike="noStrike" dirty="0">
                          <a:effectLst/>
                        </a:rPr>
                        <a:t>Octaves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67.3%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72.7%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86.3%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66.6%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76.4%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75.6%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2588289"/>
                  </a:ext>
                </a:extLst>
              </a:tr>
              <a:tr h="303947">
                <a:tc>
                  <a:txBody>
                    <a:bodyPr/>
                    <a:lstStyle/>
                    <a:p>
                      <a:pPr algn="ctr" fontAlgn="b"/>
                      <a:r>
                        <a:rPr lang="en-US" sz="1100" u="none" strike="noStrike" dirty="0">
                          <a:effectLst/>
                        </a:rPr>
                        <a:t>Octaves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67.8%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84.7%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73.7%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66.9%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8740380"/>
                  </a:ext>
                </a:extLst>
              </a:tr>
              <a:tr h="303947">
                <a:tc>
                  <a:txBody>
                    <a:bodyPr/>
                    <a:lstStyle/>
                    <a:p>
                      <a:pPr algn="ctr" fontAlgn="b"/>
                      <a:r>
                        <a:rPr lang="en-US" sz="1100" u="none" strike="noStrike">
                          <a:effectLst/>
                        </a:rPr>
                        <a:t>MFCC</a:t>
                      </a:r>
                      <a:endParaRPr lang="en-US" sz="11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76.3%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72.1%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45232908"/>
                  </a:ext>
                </a:extLst>
              </a:tr>
              <a:tr h="303947">
                <a:tc>
                  <a:txBody>
                    <a:bodyPr/>
                    <a:lstStyle/>
                    <a:p>
                      <a:pPr algn="ctr" fontAlgn="b"/>
                      <a:r>
                        <a:rPr lang="en-US" sz="1100" u="none" strike="noStrike">
                          <a:effectLst/>
                        </a:rPr>
                        <a:t>MFCC</a:t>
                      </a:r>
                      <a:endParaRPr lang="en-US" sz="11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74.1%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80.4%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68.8%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75.3%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9819750"/>
                  </a:ext>
                </a:extLst>
              </a:tr>
              <a:tr h="303947">
                <a:tc>
                  <a:txBody>
                    <a:bodyPr/>
                    <a:lstStyle/>
                    <a:p>
                      <a:pPr algn="ctr" fontAlgn="b"/>
                      <a:r>
                        <a:rPr lang="en-US" sz="1100" u="none" strike="noStrike">
                          <a:effectLst/>
                        </a:rPr>
                        <a:t>FFT (25 Hz resolution)</a:t>
                      </a:r>
                      <a:endParaRPr lang="en-US" sz="11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0.041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61.3%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78.4%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75.8%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77237236"/>
                  </a:ext>
                </a:extLst>
              </a:tr>
              <a:tr h="303947">
                <a:tc>
                  <a:txBody>
                    <a:bodyPr/>
                    <a:lstStyle/>
                    <a:p>
                      <a:pPr algn="ctr" fontAlgn="b"/>
                      <a:r>
                        <a:rPr lang="en-US" sz="1100" u="none" strike="noStrike">
                          <a:effectLst/>
                        </a:rPr>
                        <a:t>FFT (100 Hz resolution)</a:t>
                      </a:r>
                      <a:endParaRPr lang="en-US" sz="11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68.3%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74.0%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69.6%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2659948"/>
                  </a:ext>
                </a:extLst>
              </a:tr>
              <a:tr h="303947">
                <a:tc>
                  <a:txBody>
                    <a:bodyPr/>
                    <a:lstStyle/>
                    <a:p>
                      <a:pPr algn="ctr" fontAlgn="b"/>
                      <a:r>
                        <a:rPr lang="en-US" sz="1100" u="none" strike="noStrike" dirty="0">
                          <a:effectLst/>
                        </a:rPr>
                        <a:t>CWT Scalogram</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92.9%</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52317644"/>
                  </a:ext>
                </a:extLst>
              </a:tr>
              <a:tr h="303947">
                <a:tc>
                  <a:txBody>
                    <a:bodyPr/>
                    <a:lstStyle/>
                    <a:p>
                      <a:pPr algn="ctr" fontAlgn="b"/>
                      <a:r>
                        <a:rPr lang="en-US" sz="1100" u="none" strike="noStrike">
                          <a:effectLst/>
                        </a:rPr>
                        <a:t>CWT Scalogram</a:t>
                      </a:r>
                      <a:endParaRPr lang="en-US" sz="11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21901404"/>
                  </a:ext>
                </a:extLst>
              </a:tr>
              <a:tr h="282671">
                <a:tc>
                  <a:txBody>
                    <a:bodyPr/>
                    <a:lstStyle/>
                    <a:p>
                      <a:pPr algn="ctr" fontAlgn="b"/>
                      <a:r>
                        <a:rPr lang="en-US" sz="1100" u="none" strike="noStrike" dirty="0">
                          <a:effectLst/>
                        </a:rPr>
                        <a:t>CWT Scalogram</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48377774"/>
                  </a:ext>
                </a:extLst>
              </a:tr>
              <a:tr h="303947">
                <a:tc>
                  <a:txBody>
                    <a:bodyPr/>
                    <a:lstStyle/>
                    <a:p>
                      <a:pPr algn="ctr" fontAlgn="b"/>
                      <a:r>
                        <a:rPr lang="en-US" sz="1100" u="none" strike="noStrike" dirty="0">
                          <a:effectLst/>
                        </a:rPr>
                        <a:t>CWT Scalogram Bag of Features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81.0%</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75.5%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74.2%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73.3%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82.0%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86.4%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86.1%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14205707"/>
                  </a:ext>
                </a:extLst>
              </a:tr>
              <a:tr h="303947">
                <a:tc>
                  <a:txBody>
                    <a:bodyPr/>
                    <a:lstStyle/>
                    <a:p>
                      <a:pPr algn="ctr" fontAlgn="b"/>
                      <a:r>
                        <a:rPr lang="en-US" sz="1100" u="none" strike="noStrike" dirty="0">
                          <a:effectLst/>
                        </a:rPr>
                        <a:t>CWT Scalogram Bag of Features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80.7%</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73.2%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73.7%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75.3%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86.7%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59.1%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81442708"/>
                  </a:ext>
                </a:extLst>
              </a:tr>
              <a:tr h="303947">
                <a:tc>
                  <a:txBody>
                    <a:bodyPr/>
                    <a:lstStyle/>
                    <a:p>
                      <a:pPr algn="ctr" fontAlgn="b"/>
                      <a:r>
                        <a:rPr lang="en-US" sz="1100" u="none" strike="noStrike" dirty="0">
                          <a:effectLst/>
                        </a:rPr>
                        <a:t>CWT Scalogram Bag of Features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55.0%</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73.0%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74.1%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90.9%</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60.2%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81.6%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34724331"/>
                  </a:ext>
                </a:extLst>
              </a:tr>
              <a:tr h="303947">
                <a:tc>
                  <a:txBody>
                    <a:bodyPr/>
                    <a:lstStyle/>
                    <a:p>
                      <a:pPr algn="ctr" fontAlgn="b"/>
                      <a:r>
                        <a:rPr lang="en-US" sz="1100" u="none" strike="noStrike" dirty="0">
                          <a:effectLst/>
                        </a:rPr>
                        <a:t>DWT (Coiflet2, 4 levels)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70.0%</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100" b="1" i="1" u="none" strike="noStrike" kern="1200">
                          <a:solidFill>
                            <a:schemeClr val="dk1"/>
                          </a:solidFill>
                          <a:effectLst/>
                          <a:latin typeface="+mn-lt"/>
                          <a:ea typeface="+mn-ea"/>
                          <a:cs typeface="+mn-cs"/>
                        </a:rPr>
                        <a:t>90.4%</a:t>
                      </a:r>
                    </a:p>
                  </a:txBody>
                  <a:tcPr marL="9525" marR="9525" marT="9525" marB="0" anchor="b">
                    <a:solidFill>
                      <a:schemeClr val="accent4">
                        <a:lumMod val="40000"/>
                        <a:lumOff val="60000"/>
                      </a:schemeClr>
                    </a:solidFill>
                  </a:tcPr>
                </a:tc>
                <a:tc>
                  <a:txBody>
                    <a:bodyPr/>
                    <a:lstStyle/>
                    <a:p>
                      <a:pPr algn="ctr" fontAlgn="b"/>
                      <a:r>
                        <a:rPr lang="en-US" sz="1100" u="none" strike="noStrike">
                          <a:effectLst/>
                        </a:rPr>
                        <a:t>88.3%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a:effectLst/>
                        </a:rPr>
                        <a:t>91.2%</a:t>
                      </a:r>
                      <a:endParaRPr lang="en-US" sz="11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b="1" i="1" u="none" strike="noStrike" dirty="0">
                          <a:effectLst/>
                        </a:rPr>
                        <a:t>93.1%</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100" u="none" strike="noStrike">
                          <a:effectLst/>
                        </a:rPr>
                        <a:t>80.1%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86.2%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2253125"/>
                  </a:ext>
                </a:extLst>
              </a:tr>
              <a:tr h="303947">
                <a:tc>
                  <a:txBody>
                    <a:bodyPr/>
                    <a:lstStyle/>
                    <a:p>
                      <a:pPr algn="ctr" fontAlgn="b"/>
                      <a:r>
                        <a:rPr lang="en-US" sz="1100" u="none" strike="noStrike" dirty="0">
                          <a:effectLst/>
                        </a:rPr>
                        <a:t>DWT (Coiflet2, 4 levels)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75.4%</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100" b="1" i="1" u="none" strike="noStrike" kern="1200">
                          <a:solidFill>
                            <a:schemeClr val="dk1"/>
                          </a:solidFill>
                          <a:effectLst/>
                          <a:latin typeface="+mn-lt"/>
                          <a:ea typeface="+mn-ea"/>
                          <a:cs typeface="+mn-cs"/>
                        </a:rPr>
                        <a:t>91.6%</a:t>
                      </a:r>
                    </a:p>
                  </a:txBody>
                  <a:tcPr marL="9525" marR="9525" marT="9525" marB="0" anchor="b">
                    <a:solidFill>
                      <a:schemeClr val="accent4">
                        <a:lumMod val="40000"/>
                        <a:lumOff val="60000"/>
                      </a:schemeClr>
                    </a:solidFill>
                  </a:tcPr>
                </a:tc>
                <a:tc>
                  <a:txBody>
                    <a:bodyPr/>
                    <a:lstStyle/>
                    <a:p>
                      <a:pPr algn="ctr" fontAlgn="b"/>
                      <a:r>
                        <a:rPr lang="en-US" sz="1100" u="none" strike="noStrike">
                          <a:effectLst/>
                        </a:rPr>
                        <a:t>88.1%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a:effectLst/>
                        </a:rPr>
                        <a:t>91.0%</a:t>
                      </a:r>
                      <a:endParaRPr lang="en-US" sz="11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b="1" i="1" u="none" strike="noStrike" dirty="0">
                          <a:effectLst/>
                        </a:rPr>
                        <a:t>93.3%</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100" u="none" strike="noStrike">
                          <a:effectLst/>
                        </a:rPr>
                        <a:t>80.5%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90.5%</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85.8%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77.6%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81.5%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48435814"/>
                  </a:ext>
                </a:extLst>
              </a:tr>
              <a:tr h="303947">
                <a:tc>
                  <a:txBody>
                    <a:bodyPr/>
                    <a:lstStyle/>
                    <a:p>
                      <a:pPr algn="ctr" fontAlgn="b"/>
                      <a:r>
                        <a:rPr lang="en-US" sz="1100" u="none" strike="noStrike" dirty="0">
                          <a:effectLst/>
                        </a:rPr>
                        <a:t>DWT (Coiflet2, 5 levels)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81.5%</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100" b="1" i="1" u="none" strike="noStrike" kern="1200">
                          <a:solidFill>
                            <a:schemeClr val="dk1"/>
                          </a:solidFill>
                          <a:effectLst/>
                          <a:latin typeface="+mn-lt"/>
                          <a:ea typeface="+mn-ea"/>
                          <a:cs typeface="+mn-cs"/>
                        </a:rPr>
                        <a:t>91.7%</a:t>
                      </a:r>
                    </a:p>
                  </a:txBody>
                  <a:tcPr marL="9525" marR="9525" marT="9525" marB="0" anchor="b">
                    <a:solidFill>
                      <a:schemeClr val="accent4">
                        <a:lumMod val="40000"/>
                        <a:lumOff val="60000"/>
                      </a:schemeClr>
                    </a:solidFill>
                  </a:tcPr>
                </a:tc>
                <a:tc>
                  <a:txBody>
                    <a:bodyPr/>
                    <a:lstStyle/>
                    <a:p>
                      <a:pPr algn="ctr" fontAlgn="b"/>
                      <a:r>
                        <a:rPr lang="en-US" sz="1100" u="none" strike="noStrike">
                          <a:effectLst/>
                        </a:rPr>
                        <a:t>89.1%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a:effectLst/>
                        </a:rPr>
                        <a:t>92.3%</a:t>
                      </a:r>
                      <a:endParaRPr lang="en-US" sz="11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b="1" i="1" u="none" strike="noStrike" dirty="0">
                          <a:effectLst/>
                        </a:rPr>
                        <a:t>94.2%</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100" u="none" strike="noStrike">
                          <a:effectLst/>
                        </a:rPr>
                        <a:t>82.1%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a:effectLst/>
                        </a:rPr>
                        <a:t>90.6%</a:t>
                      </a:r>
                      <a:endParaRPr lang="en-US" sz="11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87.2%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6059434"/>
                  </a:ext>
                </a:extLst>
              </a:tr>
              <a:tr h="303947">
                <a:tc>
                  <a:txBody>
                    <a:bodyPr/>
                    <a:lstStyle/>
                    <a:p>
                      <a:pPr algn="ctr" fontAlgn="b"/>
                      <a:r>
                        <a:rPr lang="en-US" sz="1100" u="none" strike="noStrike" dirty="0">
                          <a:effectLst/>
                        </a:rPr>
                        <a:t>DWT (Coiflet2, 5 levels, Hampel Filter)</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81.0%</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100" b="1" i="1" u="none" strike="noStrike" kern="1200">
                          <a:solidFill>
                            <a:schemeClr val="dk1"/>
                          </a:solidFill>
                          <a:effectLst/>
                          <a:latin typeface="+mn-lt"/>
                          <a:ea typeface="+mn-ea"/>
                          <a:cs typeface="+mn-cs"/>
                        </a:rPr>
                        <a:t>91.7%</a:t>
                      </a:r>
                    </a:p>
                  </a:txBody>
                  <a:tcPr marL="9525" marR="9525" marT="9525" marB="0" anchor="b">
                    <a:solidFill>
                      <a:schemeClr val="accent4">
                        <a:lumMod val="40000"/>
                        <a:lumOff val="60000"/>
                      </a:schemeClr>
                    </a:solidFill>
                  </a:tcPr>
                </a:tc>
                <a:tc>
                  <a:txBody>
                    <a:bodyPr/>
                    <a:lstStyle/>
                    <a:p>
                      <a:pPr algn="ctr" fontAlgn="b"/>
                      <a:r>
                        <a:rPr lang="en-US" sz="1100" u="none" strike="noStrike">
                          <a:effectLst/>
                        </a:rPr>
                        <a:t>88.7%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a:effectLst/>
                        </a:rPr>
                        <a:t>92.1%</a:t>
                      </a:r>
                      <a:endParaRPr lang="en-US" sz="11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b="1" i="1" u="none" strike="noStrike" dirty="0">
                          <a:effectLst/>
                        </a:rPr>
                        <a:t>94.0%</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100" u="none" strike="noStrike">
                          <a:effectLst/>
                        </a:rPr>
                        <a:t>82.0%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a:effectLst/>
                        </a:rPr>
                        <a:t>91.5%</a:t>
                      </a:r>
                      <a:endParaRPr lang="en-US" sz="11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87.6%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87843912"/>
                  </a:ext>
                </a:extLst>
              </a:tr>
              <a:tr h="303947">
                <a:tc>
                  <a:txBody>
                    <a:bodyPr/>
                    <a:lstStyle/>
                    <a:p>
                      <a:pPr algn="ctr" fontAlgn="b"/>
                      <a:r>
                        <a:rPr lang="en-US" sz="1100" u="none" strike="noStrike" dirty="0">
                          <a:effectLst/>
                        </a:rPr>
                        <a:t>DWT (Coiflet2, 4 levels, Hampel Filter)</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70.1%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100" b="1" i="1" u="none" strike="noStrike" kern="1200" dirty="0">
                          <a:solidFill>
                            <a:schemeClr val="dk1"/>
                          </a:solidFill>
                          <a:effectLst/>
                          <a:latin typeface="+mn-lt"/>
                          <a:ea typeface="+mn-ea"/>
                          <a:cs typeface="+mn-cs"/>
                        </a:rPr>
                        <a:t>92.1%</a:t>
                      </a:r>
                    </a:p>
                  </a:txBody>
                  <a:tcPr marL="9525" marR="9525" marT="9525" marB="0" anchor="b">
                    <a:solidFill>
                      <a:schemeClr val="accent4">
                        <a:lumMod val="40000"/>
                        <a:lumOff val="60000"/>
                      </a:schemeClr>
                    </a:solidFill>
                  </a:tcPr>
                </a:tc>
                <a:tc>
                  <a:txBody>
                    <a:bodyPr/>
                    <a:lstStyle/>
                    <a:p>
                      <a:pPr algn="ctr" fontAlgn="b"/>
                      <a:r>
                        <a:rPr lang="en-US" sz="1100" u="none" strike="noStrike">
                          <a:effectLst/>
                        </a:rPr>
                        <a:t>88.6%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91.1%</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b="1" i="1" u="none" strike="noStrike" dirty="0">
                          <a:effectLst/>
                        </a:rPr>
                        <a:t>93.5%</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100" u="none" strike="noStrike">
                          <a:effectLst/>
                        </a:rPr>
                        <a:t>80.7%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90.8%</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86.3%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94474057"/>
                  </a:ext>
                </a:extLst>
              </a:tr>
              <a:tr h="303947">
                <a:tc>
                  <a:txBody>
                    <a:bodyPr/>
                    <a:lstStyle/>
                    <a:p>
                      <a:pPr algn="ctr" fontAlgn="b"/>
                      <a:r>
                        <a:rPr lang="en-US" sz="1100" u="none" strike="noStrike" dirty="0">
                          <a:effectLst/>
                        </a:rPr>
                        <a:t>DWT (Coiflet2, 3 levels, Hampel Filter)</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67.1%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89.7%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92.9%</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79.0%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7038853"/>
                  </a:ext>
                </a:extLst>
              </a:tr>
              <a:tr h="303947">
                <a:tc>
                  <a:txBody>
                    <a:bodyPr/>
                    <a:lstStyle/>
                    <a:p>
                      <a:pPr algn="ctr" fontAlgn="b"/>
                      <a:r>
                        <a:rPr lang="en-US" sz="1100" u="none" strike="noStrike" dirty="0">
                          <a:effectLst/>
                        </a:rPr>
                        <a:t>DWT (Debauchies4, 4 levels)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64.4%</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90.1%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86.0%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91.6%</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77.2%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66.1%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26901150"/>
                  </a:ext>
                </a:extLst>
              </a:tr>
              <a:tr h="303947">
                <a:tc>
                  <a:txBody>
                    <a:bodyPr/>
                    <a:lstStyle/>
                    <a:p>
                      <a:pPr algn="ctr" fontAlgn="b"/>
                      <a:r>
                        <a:rPr lang="en-US" sz="1100" u="none" strike="noStrike" dirty="0">
                          <a:effectLst/>
                        </a:rPr>
                        <a:t>DWT (</a:t>
                      </a:r>
                      <a:r>
                        <a:rPr lang="en-US" sz="1100" u="none" strike="noStrike" dirty="0" err="1">
                          <a:effectLst/>
                        </a:rPr>
                        <a:t>Haar</a:t>
                      </a:r>
                      <a:r>
                        <a:rPr lang="en-US" sz="1100" u="none" strike="noStrike" dirty="0">
                          <a:effectLst/>
                        </a:rPr>
                        <a:t>, 4 levels)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53.8%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77.0%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68.7%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58.7%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67.1%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88042796"/>
                  </a:ext>
                </a:extLst>
              </a:tr>
              <a:tr h="303947">
                <a:tc>
                  <a:txBody>
                    <a:bodyPr/>
                    <a:lstStyle/>
                    <a:p>
                      <a:pPr algn="ctr" fontAlgn="b"/>
                      <a:r>
                        <a:rPr lang="pt-BR" sz="1100" u="none" strike="noStrike" dirty="0">
                          <a:effectLst/>
                        </a:rPr>
                        <a:t>DWT (Coiflet2, 4 levels, no entropy)</a:t>
                      </a:r>
                      <a:endParaRPr lang="pt-BR"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71.6%</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b="1" i="1" u="none" strike="noStrike" dirty="0">
                          <a:effectLst/>
                        </a:rPr>
                        <a:t>90.6%</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85.7%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92.1%</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79.2%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57.1%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49.9%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67.9%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54.1%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88986482"/>
                  </a:ext>
                </a:extLst>
              </a:tr>
              <a:tr h="303947">
                <a:tc>
                  <a:txBody>
                    <a:bodyPr/>
                    <a:lstStyle/>
                    <a:p>
                      <a:pPr algn="ctr" fontAlgn="b"/>
                      <a:r>
                        <a:rPr lang="en-US" sz="1100" u="none" strike="noStrike" dirty="0">
                          <a:effectLst/>
                        </a:rPr>
                        <a:t>DWT (Coiflet2, 2 levels)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dirty="0">
                          <a:effectLst/>
                        </a:rPr>
                        <a:t>70.1%</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dirty="0">
                          <a:effectLst/>
                        </a:rPr>
                        <a:t>89.0%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92.3%</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68.8%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74.0%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73.7%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52886158"/>
                  </a:ext>
                </a:extLst>
              </a:tr>
            </a:tbl>
          </a:graphicData>
        </a:graphic>
      </p:graphicFrame>
      <p:sp>
        <p:nvSpPr>
          <p:cNvPr id="27" name="TextBox 26">
            <a:extLst>
              <a:ext uri="{FF2B5EF4-FFF2-40B4-BE49-F238E27FC236}">
                <a16:creationId xmlns:a16="http://schemas.microsoft.com/office/drawing/2014/main" id="{4D175D9D-1009-468A-A739-F755DB191293}"/>
              </a:ext>
            </a:extLst>
          </p:cNvPr>
          <p:cNvSpPr txBox="1"/>
          <p:nvPr/>
        </p:nvSpPr>
        <p:spPr>
          <a:xfrm>
            <a:off x="16112854" y="14710629"/>
            <a:ext cx="15035740" cy="3170099"/>
          </a:xfrm>
          <a:prstGeom prst="rect">
            <a:avLst/>
          </a:prstGeom>
          <a:noFill/>
        </p:spPr>
        <p:txBody>
          <a:bodyPr wrap="squar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The three feature set, classifier pairs we selected from this investigation are as follows:</a:t>
            </a:r>
          </a:p>
          <a:p>
            <a:endParaRPr lang="en-US" sz="2800" dirty="0">
              <a:latin typeface="Open Sans" panose="020B0606030504020204" pitchFamily="34" charset="0"/>
              <a:ea typeface="Open Sans" panose="020B0606030504020204" pitchFamily="34" charset="0"/>
              <a:cs typeface="Open Sans" panose="020B0606030504020204" pitchFamily="34" charset="0"/>
            </a:endParaRPr>
          </a:p>
          <a:p>
            <a:pPr marL="342900" indent="-342900" fontAlgn="base">
              <a:buFont typeface="+mj-lt"/>
              <a:buAutoNum type="arabicPeriod"/>
            </a:pPr>
            <a:r>
              <a:rPr lang="en-US" sz="2400" dirty="0">
                <a:latin typeface="Open Sans" panose="020B0606030504020204" pitchFamily="34" charset="0"/>
                <a:ea typeface="Open Sans" panose="020B0606030504020204" pitchFamily="34" charset="0"/>
                <a:cs typeface="Open Sans" panose="020B0606030504020204" pitchFamily="34" charset="0"/>
              </a:rPr>
              <a:t>Wavelets (Coiflet2, 5 level, T=2s) - Bagged Trees</a:t>
            </a:r>
          </a:p>
          <a:p>
            <a:pPr marL="800100" lvl="1" indent="-342900" fontAlgn="base">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Best overall with accuracy of 94.2%</a:t>
            </a:r>
          </a:p>
          <a:p>
            <a:pPr marL="342900" indent="-342900" fontAlgn="base">
              <a:buFont typeface="+mj-lt"/>
              <a:buAutoNum type="arabicPeriod"/>
            </a:pPr>
            <a:r>
              <a:rPr lang="en-US" sz="2400" dirty="0">
                <a:latin typeface="Open Sans" panose="020B0606030504020204" pitchFamily="34" charset="0"/>
                <a:ea typeface="Open Sans" panose="020B0606030504020204" pitchFamily="34" charset="0"/>
                <a:cs typeface="Open Sans" panose="020B0606030504020204" pitchFamily="34" charset="0"/>
              </a:rPr>
              <a:t>Wavelets (Coiflet2, 4 level, T=2s) - Bagged Trees</a:t>
            </a:r>
          </a:p>
          <a:p>
            <a:pPr marL="914400" lvl="1" indent="-457200" fontAlgn="base">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Accuracy of 93.3% </a:t>
            </a:r>
          </a:p>
          <a:p>
            <a:pPr marL="514350" indent="-514350" fontAlgn="base">
              <a:buFont typeface="+mj-lt"/>
              <a:buAutoNum type="arabicPeriod"/>
            </a:pPr>
            <a:r>
              <a:rPr lang="en-US" sz="2400" dirty="0">
                <a:latin typeface="Open Sans" panose="020B0606030504020204" pitchFamily="34" charset="0"/>
                <a:ea typeface="Open Sans" panose="020B0606030504020204" pitchFamily="34" charset="0"/>
                <a:cs typeface="Open Sans" panose="020B0606030504020204" pitchFamily="34" charset="0"/>
              </a:rPr>
              <a:t>Cepstral (26 feature T=2s) - Cubic SVM</a:t>
            </a:r>
          </a:p>
          <a:p>
            <a:pPr marL="800100" lvl="1" indent="-342900" fontAlgn="base">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Best non-NN, non-wavelet performer with accuracy of 92.8%</a:t>
            </a:r>
          </a:p>
        </p:txBody>
      </p:sp>
      <p:pic>
        <p:nvPicPr>
          <p:cNvPr id="23" name="Picture 22">
            <a:extLst>
              <a:ext uri="{FF2B5EF4-FFF2-40B4-BE49-F238E27FC236}">
                <a16:creationId xmlns:a16="http://schemas.microsoft.com/office/drawing/2014/main" id="{D7ADD7D7-7D5A-4BEA-B2D8-41F60D0D5244}"/>
              </a:ext>
            </a:extLst>
          </p:cNvPr>
          <p:cNvPicPr>
            <a:picLocks noChangeAspect="1"/>
          </p:cNvPicPr>
          <p:nvPr/>
        </p:nvPicPr>
        <p:blipFill>
          <a:blip r:embed="rId4"/>
          <a:stretch>
            <a:fillRect/>
          </a:stretch>
        </p:blipFill>
        <p:spPr>
          <a:xfrm>
            <a:off x="11226018" y="13302216"/>
            <a:ext cx="3899682" cy="2944626"/>
          </a:xfrm>
          <a:prstGeom prst="rect">
            <a:avLst/>
          </a:prstGeom>
        </p:spPr>
      </p:pic>
      <p:sp>
        <p:nvSpPr>
          <p:cNvPr id="29" name="Rectangle 28">
            <a:extLst>
              <a:ext uri="{FF2B5EF4-FFF2-40B4-BE49-F238E27FC236}">
                <a16:creationId xmlns:a16="http://schemas.microsoft.com/office/drawing/2014/main" id="{B1079DF4-29B7-47A2-A6A1-6D09194CBD63}"/>
              </a:ext>
            </a:extLst>
          </p:cNvPr>
          <p:cNvSpPr/>
          <p:nvPr/>
        </p:nvSpPr>
        <p:spPr>
          <a:xfrm>
            <a:off x="11163300" y="16908649"/>
            <a:ext cx="4019550" cy="306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9081AA8E-A1DE-448E-AA5B-88D0E96AF688}"/>
              </a:ext>
            </a:extLst>
          </p:cNvPr>
          <p:cNvPicPr>
            <a:picLocks noChangeAspect="1"/>
          </p:cNvPicPr>
          <p:nvPr/>
        </p:nvPicPr>
        <p:blipFill>
          <a:blip r:embed="rId5"/>
          <a:stretch>
            <a:fillRect/>
          </a:stretch>
        </p:blipFill>
        <p:spPr>
          <a:xfrm>
            <a:off x="11226018" y="16965208"/>
            <a:ext cx="3900205" cy="2953002"/>
          </a:xfrm>
          <a:prstGeom prst="rect">
            <a:avLst/>
          </a:prstGeom>
        </p:spPr>
      </p:pic>
      <p:pic>
        <p:nvPicPr>
          <p:cNvPr id="32" name="Picture 31">
            <a:extLst>
              <a:ext uri="{FF2B5EF4-FFF2-40B4-BE49-F238E27FC236}">
                <a16:creationId xmlns:a16="http://schemas.microsoft.com/office/drawing/2014/main" id="{446E9D9D-CC6D-4A92-8219-C9E922EAC978}"/>
              </a:ext>
            </a:extLst>
          </p:cNvPr>
          <p:cNvPicPr>
            <a:picLocks noChangeAspect="1"/>
          </p:cNvPicPr>
          <p:nvPr/>
        </p:nvPicPr>
        <p:blipFill>
          <a:blip r:embed="rId6"/>
          <a:stretch>
            <a:fillRect/>
          </a:stretch>
        </p:blipFill>
        <p:spPr>
          <a:xfrm>
            <a:off x="28830689" y="19266857"/>
            <a:ext cx="5187657" cy="6933801"/>
          </a:xfrm>
          <a:prstGeom prst="rect">
            <a:avLst/>
          </a:prstGeom>
        </p:spPr>
      </p:pic>
      <p:pic>
        <p:nvPicPr>
          <p:cNvPr id="33" name="Picture 32">
            <a:extLst>
              <a:ext uri="{FF2B5EF4-FFF2-40B4-BE49-F238E27FC236}">
                <a16:creationId xmlns:a16="http://schemas.microsoft.com/office/drawing/2014/main" id="{F49EDAA7-C821-4F6A-A618-F1031A0094EE}"/>
              </a:ext>
            </a:extLst>
          </p:cNvPr>
          <p:cNvPicPr>
            <a:picLocks noChangeAspect="1"/>
          </p:cNvPicPr>
          <p:nvPr/>
        </p:nvPicPr>
        <p:blipFill>
          <a:blip r:embed="rId7"/>
          <a:stretch>
            <a:fillRect/>
          </a:stretch>
        </p:blipFill>
        <p:spPr>
          <a:xfrm>
            <a:off x="22473864" y="19217667"/>
            <a:ext cx="5187657" cy="6933801"/>
          </a:xfrm>
          <a:prstGeom prst="rect">
            <a:avLst/>
          </a:prstGeom>
        </p:spPr>
      </p:pic>
      <p:pic>
        <p:nvPicPr>
          <p:cNvPr id="34" name="Picture 33">
            <a:extLst>
              <a:ext uri="{FF2B5EF4-FFF2-40B4-BE49-F238E27FC236}">
                <a16:creationId xmlns:a16="http://schemas.microsoft.com/office/drawing/2014/main" id="{A9CA9739-9FB2-4DF3-83BD-C025B15454CC}"/>
              </a:ext>
            </a:extLst>
          </p:cNvPr>
          <p:cNvPicPr>
            <a:picLocks noChangeAspect="1"/>
          </p:cNvPicPr>
          <p:nvPr/>
        </p:nvPicPr>
        <p:blipFill>
          <a:blip r:embed="rId8"/>
          <a:stretch>
            <a:fillRect/>
          </a:stretch>
        </p:blipFill>
        <p:spPr>
          <a:xfrm>
            <a:off x="16352018" y="19266857"/>
            <a:ext cx="5187657" cy="6933801"/>
          </a:xfrm>
          <a:prstGeom prst="rect">
            <a:avLst/>
          </a:prstGeom>
        </p:spPr>
      </p:pic>
      <p:graphicFrame>
        <p:nvGraphicFramePr>
          <p:cNvPr id="30" name="Table 29">
            <a:extLst>
              <a:ext uri="{FF2B5EF4-FFF2-40B4-BE49-F238E27FC236}">
                <a16:creationId xmlns:a16="http://schemas.microsoft.com/office/drawing/2014/main" id="{FB78FF56-7E8A-4A1F-A449-ED5CD5B41494}"/>
              </a:ext>
            </a:extLst>
          </p:cNvPr>
          <p:cNvGraphicFramePr>
            <a:graphicFrameLocks noGrp="1"/>
          </p:cNvGraphicFramePr>
          <p:nvPr>
            <p:extLst>
              <p:ext uri="{D42A27DB-BD31-4B8C-83A1-F6EECF244321}">
                <p14:modId xmlns:p14="http://schemas.microsoft.com/office/powerpoint/2010/main" val="2303041550"/>
              </p:ext>
            </p:extLst>
          </p:nvPr>
        </p:nvGraphicFramePr>
        <p:xfrm>
          <a:off x="16393441" y="27992205"/>
          <a:ext cx="17666330" cy="2934212"/>
        </p:xfrm>
        <a:graphic>
          <a:graphicData uri="http://schemas.openxmlformats.org/drawingml/2006/table">
            <a:tbl>
              <a:tblPr firstRow="1" firstCol="1" bandRow="1">
                <a:tableStyleId>{5C22544A-7EE6-4342-B048-85BDC9FD1C3A}</a:tableStyleId>
              </a:tblPr>
              <a:tblGrid>
                <a:gridCol w="4416582">
                  <a:extLst>
                    <a:ext uri="{9D8B030D-6E8A-4147-A177-3AD203B41FA5}">
                      <a16:colId xmlns:a16="http://schemas.microsoft.com/office/drawing/2014/main" val="3495438486"/>
                    </a:ext>
                  </a:extLst>
                </a:gridCol>
                <a:gridCol w="3312437">
                  <a:extLst>
                    <a:ext uri="{9D8B030D-6E8A-4147-A177-3AD203B41FA5}">
                      <a16:colId xmlns:a16="http://schemas.microsoft.com/office/drawing/2014/main" val="3237417203"/>
                    </a:ext>
                  </a:extLst>
                </a:gridCol>
                <a:gridCol w="3312437">
                  <a:extLst>
                    <a:ext uri="{9D8B030D-6E8A-4147-A177-3AD203B41FA5}">
                      <a16:colId xmlns:a16="http://schemas.microsoft.com/office/drawing/2014/main" val="2252925742"/>
                    </a:ext>
                  </a:extLst>
                </a:gridCol>
                <a:gridCol w="3312437">
                  <a:extLst>
                    <a:ext uri="{9D8B030D-6E8A-4147-A177-3AD203B41FA5}">
                      <a16:colId xmlns:a16="http://schemas.microsoft.com/office/drawing/2014/main" val="2336466154"/>
                    </a:ext>
                  </a:extLst>
                </a:gridCol>
                <a:gridCol w="3312437">
                  <a:extLst>
                    <a:ext uri="{9D8B030D-6E8A-4147-A177-3AD203B41FA5}">
                      <a16:colId xmlns:a16="http://schemas.microsoft.com/office/drawing/2014/main" val="3985040155"/>
                    </a:ext>
                  </a:extLst>
                </a:gridCol>
              </a:tblGrid>
              <a:tr h="733553">
                <a:tc>
                  <a:txBody>
                    <a:bodyPr/>
                    <a:lstStyle/>
                    <a:p>
                      <a:pPr marL="0" marR="0" algn="just">
                        <a:spcBef>
                          <a:spcPts val="0"/>
                        </a:spcBef>
                        <a:spcAft>
                          <a:spcPts val="0"/>
                        </a:spcAft>
                      </a:pPr>
                      <a:r>
                        <a:rPr lang="en-US" sz="4800" cap="all" dirty="0">
                          <a:effectLst/>
                        </a:rPr>
                        <a:t> </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4800" cap="all">
                          <a:effectLst/>
                        </a:rPr>
                        <a:t>F1 score</a:t>
                      </a:r>
                      <a:endParaRPr lang="en-US"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4800" cap="all">
                          <a:effectLst/>
                        </a:rPr>
                        <a:t>Accuracy</a:t>
                      </a:r>
                      <a:endParaRPr lang="en-US"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4800" cap="all">
                          <a:effectLst/>
                        </a:rPr>
                        <a:t>FNR</a:t>
                      </a:r>
                      <a:endParaRPr lang="en-US"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4800" cap="all">
                          <a:effectLst/>
                        </a:rPr>
                        <a:t>FPR</a:t>
                      </a:r>
                      <a:endParaRPr lang="en-US"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73218506"/>
                  </a:ext>
                </a:extLst>
              </a:tr>
              <a:tr h="733553">
                <a:tc>
                  <a:txBody>
                    <a:bodyPr/>
                    <a:lstStyle/>
                    <a:p>
                      <a:pPr marL="0" marR="0" algn="r">
                        <a:spcBef>
                          <a:spcPts val="0"/>
                        </a:spcBef>
                        <a:spcAft>
                          <a:spcPts val="0"/>
                        </a:spcAft>
                      </a:pPr>
                      <a:r>
                        <a:rPr lang="en-US" sz="4800" cap="all" dirty="0">
                          <a:effectLst/>
                        </a:rPr>
                        <a:t>DWT5</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4000" dirty="0">
                          <a:effectLst/>
                        </a:rPr>
                        <a:t>93.4%</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4000" dirty="0">
                          <a:effectLst/>
                        </a:rPr>
                        <a:t>93.6%</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4000">
                          <a:effectLst/>
                        </a:rPr>
                        <a:t>10.4%</a:t>
                      </a:r>
                      <a:endParaRPr lang="en-US"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4000">
                          <a:effectLst/>
                        </a:rPr>
                        <a:t>2.4%</a:t>
                      </a:r>
                      <a:endParaRPr lang="en-US"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67892452"/>
                  </a:ext>
                </a:extLst>
              </a:tr>
              <a:tr h="733553">
                <a:tc>
                  <a:txBody>
                    <a:bodyPr/>
                    <a:lstStyle/>
                    <a:p>
                      <a:pPr marL="0" marR="0" algn="r">
                        <a:spcBef>
                          <a:spcPts val="0"/>
                        </a:spcBef>
                        <a:spcAft>
                          <a:spcPts val="0"/>
                        </a:spcAft>
                      </a:pPr>
                      <a:r>
                        <a:rPr lang="en-US" sz="4800" cap="all" dirty="0">
                          <a:effectLst/>
                        </a:rPr>
                        <a:t>DWT4</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4000">
                          <a:effectLst/>
                        </a:rPr>
                        <a:t>93.6%</a:t>
                      </a:r>
                      <a:endParaRPr lang="en-US"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4000" dirty="0">
                          <a:effectLst/>
                        </a:rPr>
                        <a:t>93.8%</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4000" dirty="0">
                          <a:effectLst/>
                        </a:rPr>
                        <a:t>10.1%</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4000">
                          <a:effectLst/>
                        </a:rPr>
                        <a:t>2.2%</a:t>
                      </a:r>
                      <a:endParaRPr lang="en-US"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24458760"/>
                  </a:ext>
                </a:extLst>
              </a:tr>
              <a:tr h="733553">
                <a:tc>
                  <a:txBody>
                    <a:bodyPr/>
                    <a:lstStyle/>
                    <a:p>
                      <a:pPr marL="0" marR="0" algn="r">
                        <a:spcBef>
                          <a:spcPts val="0"/>
                        </a:spcBef>
                        <a:spcAft>
                          <a:spcPts val="0"/>
                        </a:spcAft>
                      </a:pPr>
                      <a:r>
                        <a:rPr lang="en-US" sz="4800" cap="all">
                          <a:effectLst/>
                        </a:rPr>
                        <a:t>CEP26</a:t>
                      </a:r>
                      <a:endParaRPr lang="en-US"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4000">
                          <a:effectLst/>
                        </a:rPr>
                        <a:t>93.6%</a:t>
                      </a:r>
                      <a:endParaRPr lang="en-US"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4000">
                          <a:effectLst/>
                        </a:rPr>
                        <a:t>93.9%</a:t>
                      </a:r>
                      <a:endParaRPr lang="en-US"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4000" dirty="0">
                          <a:effectLst/>
                        </a:rPr>
                        <a:t>10.3%</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4000" dirty="0">
                          <a:effectLst/>
                        </a:rPr>
                        <a:t>1.9%</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44850892"/>
                  </a:ext>
                </a:extLst>
              </a:tr>
            </a:tbl>
          </a:graphicData>
        </a:graphic>
      </p:graphicFrame>
      <p:sp>
        <p:nvSpPr>
          <p:cNvPr id="35" name="TextBox 34">
            <a:extLst>
              <a:ext uri="{FF2B5EF4-FFF2-40B4-BE49-F238E27FC236}">
                <a16:creationId xmlns:a16="http://schemas.microsoft.com/office/drawing/2014/main" id="{D661B552-E9B7-4995-A5A5-635F2BECC199}"/>
              </a:ext>
            </a:extLst>
          </p:cNvPr>
          <p:cNvSpPr txBox="1"/>
          <p:nvPr/>
        </p:nvSpPr>
        <p:spPr>
          <a:xfrm>
            <a:off x="16393441" y="26949610"/>
            <a:ext cx="17624905" cy="954107"/>
          </a:xfrm>
          <a:prstGeom prst="rect">
            <a:avLst/>
          </a:prstGeom>
          <a:noFill/>
        </p:spPr>
        <p:txBody>
          <a:bodyPr wrap="squar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Performance summary of optimized feature set and classifier pairs for detailed study subjected to the randomized signal blocks contaminated</a:t>
            </a:r>
          </a:p>
        </p:txBody>
      </p:sp>
    </p:spTree>
    <p:extLst>
      <p:ext uri="{BB962C8B-B14F-4D97-AF65-F5344CB8AC3E}">
        <p14:creationId xmlns:p14="http://schemas.microsoft.com/office/powerpoint/2010/main" val="27022754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485</TotalTime>
  <Words>1555</Words>
  <Application>Microsoft Office PowerPoint</Application>
  <PresentationFormat>Custom</PresentationFormat>
  <Paragraphs>455</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Encode Sans Condensed Black</vt:lpstr>
      <vt:lpstr>Encode Sans Condensed ExtraBold</vt:lpstr>
      <vt:lpstr>Open Sans</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dc:creator>
  <cp:lastModifiedBy>Todd Schultz</cp:lastModifiedBy>
  <cp:revision>38</cp:revision>
  <cp:lastPrinted>2019-02-26T02:43:06Z</cp:lastPrinted>
  <dcterms:created xsi:type="dcterms:W3CDTF">2019-02-24T02:01:07Z</dcterms:created>
  <dcterms:modified xsi:type="dcterms:W3CDTF">2019-03-03T03:38:16Z</dcterms:modified>
</cp:coreProperties>
</file>