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EC"/>
    <a:srgbClr val="E9E9FF"/>
    <a:srgbClr val="33016F"/>
    <a:srgbClr val="CDF9C3"/>
    <a:srgbClr val="F4B184"/>
    <a:srgbClr val="191E28"/>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926" y="300"/>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5BB63033-66C0-43C8-90EA-7E660E972B43}"/>
    <pc:docChg chg="modSld">
      <pc:chgData name="Todd Schultz" userId="ba2af144d448b369" providerId="LiveId" clId="{5BB63033-66C0-43C8-90EA-7E660E972B43}" dt="2019-02-28T02:06:17.850" v="12" actId="20577"/>
      <pc:docMkLst>
        <pc:docMk/>
      </pc:docMkLst>
      <pc:sldChg chg="modSp">
        <pc:chgData name="Todd Schultz" userId="ba2af144d448b369" providerId="LiveId" clId="{5BB63033-66C0-43C8-90EA-7E660E972B43}" dt="2019-02-28T02:06:17.850" v="12" actId="20577"/>
        <pc:sldMkLst>
          <pc:docMk/>
          <pc:sldMk cId="2702275411" sldId="256"/>
        </pc:sldMkLst>
        <pc:spChg chg="mod">
          <ac:chgData name="Todd Schultz" userId="ba2af144d448b369" providerId="LiveId" clId="{5BB63033-66C0-43C8-90EA-7E660E972B43}" dt="2019-02-28T02:06:17.850" v="12" actId="20577"/>
          <ac:spMkLst>
            <pc:docMk/>
            <pc:sldMk cId="2702275411" sldId="256"/>
            <ac:spMk id="27" creationId="{4D175D9D-1009-468A-A739-F755DB1912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3/2/2019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E28"/>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686800" cy="6555641"/>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Background</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Regulatory agencies of aviation are looking to reduce the amount of noise generated by aircraft while the number of flights worldwide continues to increase. The noise certification process for aircraft is expensive and requires monitoring personnel. Due to the remote location of these tests, contamination of the audio data is possible from birds, insects, various wildlife, and road traffic.</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contamination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2357598"/>
            <a:ext cx="14608468"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4" y="13213344"/>
            <a:ext cx="10054713" cy="6555641"/>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project leveraged 66 audio files that were provided by Boeing Test and Evaluation and 6 audio files from the US National Parks Service. Altogether we have 49 recordings of aircraft and 10 ambient recordings to make up our clean signal data. We have 13 different files to use as contamination. The data provided by Boeing have been anonymized through normalization.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generate the data set a clean signal file is first split into blocks of length </a:t>
            </a:r>
            <a:r>
              <a:rPr lang="en-US" sz="2800" i="1" dirty="0">
                <a:solidFill>
                  <a:schemeClr val="bg1"/>
                </a:solidFill>
                <a:latin typeface="Open Sans" panose="020B0606030504020204" pitchFamily="34" charset="0"/>
                <a:ea typeface="Open Sans" panose="020B0606030504020204" pitchFamily="34" charset="0"/>
                <a:cs typeface="Open Sans" panose="020B0606030504020204" pitchFamily="34" charset="0"/>
              </a:rPr>
              <a:t>t</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If designated to be a file with contamination audio, an unclean signal is added at the desired signal-to-noise ratio to allow for finer-grained control. Features are then generated for each block and the resulting feature set can be handed to a model for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325731"/>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125831"/>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section is currently a work in progress as we have not finalized our Deep Investigation.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124754"/>
          </a:xfrm>
          <a:prstGeom prst="rect">
            <a:avLst/>
          </a:prstGeom>
          <a:noFill/>
        </p:spPr>
        <p:txBody>
          <a:bodyPr wrap="square" rtlCol="0">
            <a:spAutoFit/>
          </a:bodyPr>
          <a:lstStyle/>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080463"/>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3970318"/>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0687715"/>
            <a:ext cx="14643381"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726908"/>
            <a:ext cx="14643381" cy="10002738"/>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To get a general idea of how different feature sets and models perform on this classification task, our initial broad investigation’s goal was to enumerate as many feature set, model pairings as possible while limiting the block size and holding the signal-to-noise ratio constant.</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For this investigation, models were trained with their default hyperparameters and settings.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a:t>
            </a:r>
          </a:p>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After selecting three of the best performing feature set, model pairs, our more thorough investigation includes each of the following steps to understand how they might behave in a more real-world scenario.</a:t>
            </a:r>
          </a:p>
          <a:p>
            <a:pPr marL="971550" lvl="1" indent="-514350">
              <a:buFont typeface="+mj-lt"/>
              <a:buAutoNum type="arabicPeriod"/>
            </a:pP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12357598"/>
            <a:ext cx="17889767"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166924"/>
            <a:ext cx="8277225" cy="584775"/>
          </a:xfrm>
          <a:prstGeom prst="rect">
            <a:avLst/>
          </a:prstGeom>
          <a:solidFill>
            <a:srgbClr val="0070C0"/>
          </a:solidFill>
        </p:spPr>
        <p:txBody>
          <a:bodyPr wrap="square" rtlCol="0">
            <a:spAutoFit/>
          </a:bodyPr>
          <a:lstStyle/>
          <a:p>
            <a:pPr algn="ctr"/>
            <a:r>
              <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29913764"/>
            <a:ext cx="8277225" cy="1815882"/>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Dr. Megan Hazen</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2443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33E8D09-0C7F-4452-8588-6892C031B1AF}"/>
              </a:ext>
            </a:extLst>
          </p:cNvPr>
          <p:cNvGraphicFramePr>
            <a:graphicFrameLocks noGrp="1"/>
          </p:cNvGraphicFramePr>
          <p:nvPr>
            <p:extLst>
              <p:ext uri="{D42A27DB-BD31-4B8C-83A1-F6EECF244321}">
                <p14:modId xmlns:p14="http://schemas.microsoft.com/office/powerpoint/2010/main" val="3609564310"/>
              </p:ext>
            </p:extLst>
          </p:nvPr>
        </p:nvGraphicFramePr>
        <p:xfrm>
          <a:off x="16201258" y="4829083"/>
          <a:ext cx="12280672" cy="6775361"/>
        </p:xfrm>
        <a:graphic>
          <a:graphicData uri="http://schemas.openxmlformats.org/drawingml/2006/table">
            <a:tbl>
              <a:tblPr>
                <a:tableStyleId>{5C22544A-7EE6-4342-B048-85BDC9FD1C3A}</a:tableStyleId>
              </a:tblPr>
              <a:tblGrid>
                <a:gridCol w="2299564">
                  <a:extLst>
                    <a:ext uri="{9D8B030D-6E8A-4147-A177-3AD203B41FA5}">
                      <a16:colId xmlns:a16="http://schemas.microsoft.com/office/drawing/2014/main" val="1151871436"/>
                    </a:ext>
                  </a:extLst>
                </a:gridCol>
                <a:gridCol w="587124">
                  <a:extLst>
                    <a:ext uri="{9D8B030D-6E8A-4147-A177-3AD203B41FA5}">
                      <a16:colId xmlns:a16="http://schemas.microsoft.com/office/drawing/2014/main" val="2393237374"/>
                    </a:ext>
                  </a:extLst>
                </a:gridCol>
                <a:gridCol w="598600">
                  <a:extLst>
                    <a:ext uri="{9D8B030D-6E8A-4147-A177-3AD203B41FA5}">
                      <a16:colId xmlns:a16="http://schemas.microsoft.com/office/drawing/2014/main" val="335090396"/>
                    </a:ext>
                  </a:extLst>
                </a:gridCol>
                <a:gridCol w="575648">
                  <a:extLst>
                    <a:ext uri="{9D8B030D-6E8A-4147-A177-3AD203B41FA5}">
                      <a16:colId xmlns:a16="http://schemas.microsoft.com/office/drawing/2014/main" val="3717863262"/>
                    </a:ext>
                  </a:extLst>
                </a:gridCol>
                <a:gridCol w="587124">
                  <a:extLst>
                    <a:ext uri="{9D8B030D-6E8A-4147-A177-3AD203B41FA5}">
                      <a16:colId xmlns:a16="http://schemas.microsoft.com/office/drawing/2014/main" val="2897946089"/>
                    </a:ext>
                  </a:extLst>
                </a:gridCol>
                <a:gridCol w="587124">
                  <a:extLst>
                    <a:ext uri="{9D8B030D-6E8A-4147-A177-3AD203B41FA5}">
                      <a16:colId xmlns:a16="http://schemas.microsoft.com/office/drawing/2014/main" val="2621680780"/>
                    </a:ext>
                  </a:extLst>
                </a:gridCol>
                <a:gridCol w="587124">
                  <a:extLst>
                    <a:ext uri="{9D8B030D-6E8A-4147-A177-3AD203B41FA5}">
                      <a16:colId xmlns:a16="http://schemas.microsoft.com/office/drawing/2014/main" val="530238323"/>
                    </a:ext>
                  </a:extLst>
                </a:gridCol>
                <a:gridCol w="587124">
                  <a:extLst>
                    <a:ext uri="{9D8B030D-6E8A-4147-A177-3AD203B41FA5}">
                      <a16:colId xmlns:a16="http://schemas.microsoft.com/office/drawing/2014/main" val="3264923264"/>
                    </a:ext>
                  </a:extLst>
                </a:gridCol>
                <a:gridCol w="587124">
                  <a:extLst>
                    <a:ext uri="{9D8B030D-6E8A-4147-A177-3AD203B41FA5}">
                      <a16:colId xmlns:a16="http://schemas.microsoft.com/office/drawing/2014/main" val="3377233041"/>
                    </a:ext>
                  </a:extLst>
                </a:gridCol>
                <a:gridCol w="587124">
                  <a:extLst>
                    <a:ext uri="{9D8B030D-6E8A-4147-A177-3AD203B41FA5}">
                      <a16:colId xmlns:a16="http://schemas.microsoft.com/office/drawing/2014/main" val="514851023"/>
                    </a:ext>
                  </a:extLst>
                </a:gridCol>
                <a:gridCol w="587124">
                  <a:extLst>
                    <a:ext uri="{9D8B030D-6E8A-4147-A177-3AD203B41FA5}">
                      <a16:colId xmlns:a16="http://schemas.microsoft.com/office/drawing/2014/main" val="829764803"/>
                    </a:ext>
                  </a:extLst>
                </a:gridCol>
                <a:gridCol w="587124">
                  <a:extLst>
                    <a:ext uri="{9D8B030D-6E8A-4147-A177-3AD203B41FA5}">
                      <a16:colId xmlns:a16="http://schemas.microsoft.com/office/drawing/2014/main" val="1008829834"/>
                    </a:ext>
                  </a:extLst>
                </a:gridCol>
                <a:gridCol w="587124">
                  <a:extLst>
                    <a:ext uri="{9D8B030D-6E8A-4147-A177-3AD203B41FA5}">
                      <a16:colId xmlns:a16="http://schemas.microsoft.com/office/drawing/2014/main" val="950132651"/>
                    </a:ext>
                  </a:extLst>
                </a:gridCol>
                <a:gridCol w="587124">
                  <a:extLst>
                    <a:ext uri="{9D8B030D-6E8A-4147-A177-3AD203B41FA5}">
                      <a16:colId xmlns:a16="http://schemas.microsoft.com/office/drawing/2014/main" val="45596056"/>
                    </a:ext>
                  </a:extLst>
                </a:gridCol>
                <a:gridCol w="587124">
                  <a:extLst>
                    <a:ext uri="{9D8B030D-6E8A-4147-A177-3AD203B41FA5}">
                      <a16:colId xmlns:a16="http://schemas.microsoft.com/office/drawing/2014/main" val="2795060661"/>
                    </a:ext>
                  </a:extLst>
                </a:gridCol>
                <a:gridCol w="587124">
                  <a:extLst>
                    <a:ext uri="{9D8B030D-6E8A-4147-A177-3AD203B41FA5}">
                      <a16:colId xmlns:a16="http://schemas.microsoft.com/office/drawing/2014/main" val="558077079"/>
                    </a:ext>
                  </a:extLst>
                </a:gridCol>
                <a:gridCol w="587124">
                  <a:extLst>
                    <a:ext uri="{9D8B030D-6E8A-4147-A177-3AD203B41FA5}">
                      <a16:colId xmlns:a16="http://schemas.microsoft.com/office/drawing/2014/main" val="261827523"/>
                    </a:ext>
                  </a:extLst>
                </a:gridCol>
                <a:gridCol w="587124">
                  <a:extLst>
                    <a:ext uri="{9D8B030D-6E8A-4147-A177-3AD203B41FA5}">
                      <a16:colId xmlns:a16="http://schemas.microsoft.com/office/drawing/2014/main" val="805535808"/>
                    </a:ext>
                  </a:extLst>
                </a:gridCol>
              </a:tblGrid>
              <a:tr h="743626">
                <a:tc>
                  <a:txBody>
                    <a:bodyPr/>
                    <a:lstStyle/>
                    <a:p>
                      <a:pPr algn="ctr" fontAlgn="b"/>
                      <a:r>
                        <a:rPr lang="en-US" sz="1100" b="1" u="none" strike="noStrike" dirty="0">
                          <a:effectLst/>
                        </a:rPr>
                        <a:t>Feature Set</a:t>
                      </a:r>
                      <a:endParaRPr lang="en-US" sz="11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000" b="1" i="0" u="none" strike="noStrike" dirty="0">
                          <a:solidFill>
                            <a:schemeClr val="tx1"/>
                          </a:solidFill>
                          <a:effectLst/>
                          <a:latin typeface="Calibri" panose="020F0502020204030204" pitchFamily="34" charset="0"/>
                        </a:rPr>
                        <a:t>Block Length (s)</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Logistic Regression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Tree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Boosted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Bagged Trees Ensemble</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Linear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Quadratic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Cubic SVM</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Fine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Medium Gaussian SVM</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Coarse Gaussian SVM </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Subspace KNN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effectLst/>
                        </a:rPr>
                        <a:t>Neural Net</a:t>
                      </a:r>
                      <a:endParaRPr lang="en-US" sz="1000" b="1" i="0" u="none" strike="noStrike">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CNN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rPr>
                        <a:t>LSTM NN</a:t>
                      </a:r>
                      <a:endParaRPr lang="en-US" sz="1000" b="1" i="0" u="none" strike="noStrike" dirty="0">
                        <a:solidFill>
                          <a:srgbClr val="44546A"/>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126004"/>
                  </a:ext>
                </a:extLst>
              </a:tr>
              <a:tr h="215959">
                <a:tc>
                  <a:txBody>
                    <a:bodyPr/>
                    <a:lstStyle/>
                    <a:p>
                      <a:pPr algn="ctr" fontAlgn="b"/>
                      <a:r>
                        <a:rPr lang="en-US" sz="1100" u="none" strike="noStrike" dirty="0">
                          <a:effectLst/>
                        </a:rPr>
                        <a:t>Modified MFCC</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86.8%</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56501857"/>
                  </a:ext>
                </a:extLst>
              </a:tr>
              <a:tr h="215959">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5989946"/>
                  </a:ext>
                </a:extLst>
              </a:tr>
              <a:tr h="215959">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3398295"/>
                  </a:ext>
                </a:extLst>
              </a:tr>
              <a:tr h="215959">
                <a:tc>
                  <a:txBody>
                    <a:bodyPr/>
                    <a:lstStyle/>
                    <a:p>
                      <a:pPr algn="ctr" fontAlgn="b"/>
                      <a:r>
                        <a:rPr lang="en-US" sz="1100" u="none" strike="noStrike">
                          <a:effectLst/>
                        </a:rPr>
                        <a:t>Modified 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90.7%</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92.8%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960508"/>
                  </a:ext>
                </a:extLst>
              </a:tr>
              <a:tr h="215959">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964422"/>
                  </a:ext>
                </a:extLst>
              </a:tr>
              <a:tr h="215959">
                <a:tc>
                  <a:txBody>
                    <a:bodyPr/>
                    <a:lstStyle/>
                    <a:p>
                      <a:pPr algn="ctr" fontAlgn="b"/>
                      <a:r>
                        <a:rPr lang="en-US" sz="1100" u="none" strike="noStrike" dirty="0">
                          <a:effectLst/>
                        </a:rPr>
                        <a:t>1/3 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3657286"/>
                  </a:ext>
                </a:extLst>
              </a:tr>
              <a:tr h="215959">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588289"/>
                  </a:ext>
                </a:extLst>
              </a:tr>
              <a:tr h="215959">
                <a:tc>
                  <a:txBody>
                    <a:bodyPr/>
                    <a:lstStyle/>
                    <a:p>
                      <a:pPr algn="ctr" fontAlgn="b"/>
                      <a:r>
                        <a:rPr lang="en-US" sz="1100" u="none" strike="noStrike" dirty="0">
                          <a:effectLst/>
                        </a:rPr>
                        <a:t>Octaves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740380"/>
                  </a:ext>
                </a:extLst>
              </a:tr>
              <a:tr h="215959">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5232908"/>
                  </a:ext>
                </a:extLst>
              </a:tr>
              <a:tr h="215959">
                <a:tc>
                  <a:txBody>
                    <a:bodyPr/>
                    <a:lstStyle/>
                    <a:p>
                      <a:pPr algn="ctr" fontAlgn="b"/>
                      <a:r>
                        <a:rPr lang="en-US" sz="1100" u="none" strike="noStrike">
                          <a:effectLst/>
                        </a:rPr>
                        <a:t>MFCC</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819750"/>
                  </a:ext>
                </a:extLst>
              </a:tr>
              <a:tr h="215959">
                <a:tc>
                  <a:txBody>
                    <a:bodyPr/>
                    <a:lstStyle/>
                    <a:p>
                      <a:pPr algn="ctr" fontAlgn="b"/>
                      <a:r>
                        <a:rPr lang="en-US" sz="1100" u="none" strike="noStrike">
                          <a:effectLst/>
                        </a:rPr>
                        <a:t>FFT (25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0.041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237236"/>
                  </a:ext>
                </a:extLst>
              </a:tr>
              <a:tr h="215959">
                <a:tc>
                  <a:txBody>
                    <a:bodyPr/>
                    <a:lstStyle/>
                    <a:p>
                      <a:pPr algn="ctr" fontAlgn="b"/>
                      <a:r>
                        <a:rPr lang="en-US" sz="1100" u="none" strike="noStrike">
                          <a:effectLst/>
                        </a:rPr>
                        <a:t>FFT (100 Hz resolution)</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68.3%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659948"/>
                  </a:ext>
                </a:extLst>
              </a:tr>
              <a:tr h="215959">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317644"/>
                  </a:ext>
                </a:extLst>
              </a:tr>
              <a:tr h="215959">
                <a:tc>
                  <a:txBody>
                    <a:bodyPr/>
                    <a:lstStyle/>
                    <a:p>
                      <a:pPr algn="ctr" fontAlgn="b"/>
                      <a:r>
                        <a:rPr lang="en-US" sz="1100" u="none" strike="noStrike">
                          <a:effectLst/>
                        </a:rPr>
                        <a:t>CWT Scalogram</a:t>
                      </a:r>
                      <a:endParaRPr lang="en-US" sz="1100" b="1" i="0" u="none" strike="noStrike">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1901404"/>
                  </a:ext>
                </a:extLst>
              </a:tr>
              <a:tr h="200842">
                <a:tc>
                  <a:txBody>
                    <a:bodyPr/>
                    <a:lstStyle/>
                    <a:p>
                      <a:pPr algn="ctr" fontAlgn="b"/>
                      <a:r>
                        <a:rPr lang="en-US" sz="1100" u="none" strike="noStrike" dirty="0">
                          <a:effectLst/>
                        </a:rPr>
                        <a:t>CWT Scalogram</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377774"/>
                  </a:ext>
                </a:extLst>
              </a:tr>
              <a:tr h="215959">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205707"/>
                  </a:ext>
                </a:extLst>
              </a:tr>
              <a:tr h="215959">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59.1%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1442708"/>
                  </a:ext>
                </a:extLst>
              </a:tr>
              <a:tr h="215959">
                <a:tc>
                  <a:txBody>
                    <a:bodyPr/>
                    <a:lstStyle/>
                    <a:p>
                      <a:pPr algn="ctr" fontAlgn="b"/>
                      <a:r>
                        <a:rPr lang="en-US" sz="1100" u="none" strike="noStrike" dirty="0">
                          <a:effectLst/>
                        </a:rPr>
                        <a:t>CWT Scalogram Bag of Features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55.0%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724331"/>
                  </a:ext>
                </a:extLst>
              </a:tr>
              <a:tr h="215959">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90.4%</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91.2%</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253125"/>
                  </a:ext>
                </a:extLst>
              </a:tr>
              <a:tr h="215959">
                <a:tc>
                  <a:txBody>
                    <a:bodyPr/>
                    <a:lstStyle/>
                    <a:p>
                      <a:pPr algn="ctr" fontAlgn="b"/>
                      <a:r>
                        <a:rPr lang="en-US" sz="1100" u="none" strike="noStrike" dirty="0">
                          <a:effectLst/>
                        </a:rPr>
                        <a:t>DWT (Coiflet2,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75.4%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91.6%</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91.0%</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77.6%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8435814"/>
                  </a:ext>
                </a:extLst>
              </a:tr>
              <a:tr h="215959">
                <a:tc>
                  <a:txBody>
                    <a:bodyPr/>
                    <a:lstStyle/>
                    <a:p>
                      <a:pPr algn="ctr" fontAlgn="b"/>
                      <a:r>
                        <a:rPr lang="en-US" sz="1100" u="none" strike="noStrike" dirty="0">
                          <a:effectLst/>
                        </a:rPr>
                        <a:t>DWT (Coiflet2, 5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92.3%</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94.2%</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90.6%</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59434"/>
                  </a:ext>
                </a:extLst>
              </a:tr>
              <a:tr h="215959">
                <a:tc>
                  <a:txBody>
                    <a:bodyPr/>
                    <a:lstStyle/>
                    <a:p>
                      <a:pPr algn="ctr" fontAlgn="b"/>
                      <a:r>
                        <a:rPr lang="en-US" sz="1100" u="none" strike="noStrike" dirty="0">
                          <a:effectLst/>
                        </a:rPr>
                        <a:t>DWT (Coiflet2, 5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81.0%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a:solidFill>
                            <a:schemeClr val="dk1"/>
                          </a:solidFill>
                          <a:effectLst/>
                          <a:latin typeface="+mn-lt"/>
                          <a:ea typeface="+mn-ea"/>
                          <a:cs typeface="+mn-cs"/>
                        </a:rPr>
                        <a:t>91.7%</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92.1%</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94.0%</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a:effectLst/>
                        </a:rPr>
                        <a:t>91.5%</a:t>
                      </a:r>
                      <a:endParaRPr lang="en-US" sz="1100" b="1" i="1" u="none" strike="noStrike">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7843912"/>
                  </a:ext>
                </a:extLst>
              </a:tr>
              <a:tr h="215959">
                <a:tc>
                  <a:txBody>
                    <a:bodyPr/>
                    <a:lstStyle/>
                    <a:p>
                      <a:pPr algn="ctr" fontAlgn="b"/>
                      <a:r>
                        <a:rPr lang="en-US" sz="1100" u="none" strike="noStrike" dirty="0">
                          <a:effectLst/>
                        </a:rPr>
                        <a:t>DWT (Coiflet2, 4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marL="0" algn="ctr" defTabSz="4389120" rtl="0" eaLnBrk="1" fontAlgn="b" latinLnBrk="0" hangingPunct="1"/>
                      <a:r>
                        <a:rPr lang="en-US" sz="1100" b="1" i="1" u="none" strike="noStrike" kern="1200" dirty="0">
                          <a:solidFill>
                            <a:schemeClr val="dk1"/>
                          </a:solidFill>
                          <a:effectLst/>
                          <a:latin typeface="+mn-lt"/>
                          <a:ea typeface="+mn-ea"/>
                          <a:cs typeface="+mn-cs"/>
                        </a:rPr>
                        <a:t>92.1%</a:t>
                      </a:r>
                    </a:p>
                  </a:txBody>
                  <a:tcPr marL="9525" marR="9525" marT="9525" marB="0" anchor="b">
                    <a:solidFill>
                      <a:schemeClr val="accent4">
                        <a:lumMod val="40000"/>
                        <a:lumOff val="60000"/>
                      </a:schemeClr>
                    </a:solidFill>
                  </a:tcPr>
                </a:tc>
                <a:tc>
                  <a:txBody>
                    <a:bodyPr/>
                    <a:lstStyle/>
                    <a:p>
                      <a:pPr algn="ctr" fontAlgn="b"/>
                      <a:r>
                        <a:rPr lang="en-US" sz="1100" u="none" strike="noStrike">
                          <a:effectLst/>
                        </a:rPr>
                        <a:t>88.6%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b="1" i="1" u="none" strike="noStrike" dirty="0">
                          <a:effectLst/>
                        </a:rPr>
                        <a:t>93.5%</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60000"/>
                        <a:lumOff val="40000"/>
                      </a:schemeClr>
                    </a:solidFill>
                  </a:tcPr>
                </a:tc>
                <a:tc>
                  <a:txBody>
                    <a:bodyPr/>
                    <a:lstStyle/>
                    <a:p>
                      <a:pPr algn="ctr" fontAlgn="b"/>
                      <a:r>
                        <a:rPr lang="en-US" sz="1100" u="none" strike="noStrike">
                          <a:effectLst/>
                        </a:rPr>
                        <a:t>80.7%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90.8%</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474057"/>
                  </a:ext>
                </a:extLst>
              </a:tr>
              <a:tr h="215959">
                <a:tc>
                  <a:txBody>
                    <a:bodyPr/>
                    <a:lstStyle/>
                    <a:p>
                      <a:pPr algn="ctr" fontAlgn="b"/>
                      <a:r>
                        <a:rPr lang="en-US" sz="1100" u="none" strike="noStrike" dirty="0">
                          <a:effectLst/>
                        </a:rPr>
                        <a:t>DWT (Coiflet2, 3 levels, Hampel Filter)</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89.7%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92.9%</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7038853"/>
                  </a:ext>
                </a:extLst>
              </a:tr>
              <a:tr h="215959">
                <a:tc>
                  <a:txBody>
                    <a:bodyPr/>
                    <a:lstStyle/>
                    <a:p>
                      <a:pPr algn="ctr" fontAlgn="b"/>
                      <a:r>
                        <a:rPr lang="en-US" sz="1100" u="none" strike="noStrike" dirty="0">
                          <a:effectLst/>
                        </a:rPr>
                        <a:t>DWT (Debauchies4,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64.4%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90.1%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91.6%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01150"/>
                  </a:ext>
                </a:extLst>
              </a:tr>
              <a:tr h="215959">
                <a:tc>
                  <a:txBody>
                    <a:bodyPr/>
                    <a:lstStyle/>
                    <a:p>
                      <a:pPr algn="ctr" fontAlgn="b"/>
                      <a:r>
                        <a:rPr lang="en-US" sz="1100" u="none" strike="noStrike" dirty="0">
                          <a:effectLst/>
                        </a:rPr>
                        <a:t>DWT (</a:t>
                      </a:r>
                      <a:r>
                        <a:rPr lang="en-US" sz="1100" u="none" strike="noStrike" dirty="0" err="1">
                          <a:effectLst/>
                        </a:rPr>
                        <a:t>Haar</a:t>
                      </a:r>
                      <a:r>
                        <a:rPr lang="en-US" sz="1100" u="none" strike="noStrike" dirty="0">
                          <a:effectLst/>
                        </a:rPr>
                        <a:t>, 4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a:effectLst/>
                        </a:rPr>
                        <a:t>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8042796"/>
                  </a:ext>
                </a:extLst>
              </a:tr>
              <a:tr h="215959">
                <a:tc>
                  <a:txBody>
                    <a:bodyPr/>
                    <a:lstStyle/>
                    <a:p>
                      <a:pPr algn="ctr" fontAlgn="b"/>
                      <a:r>
                        <a:rPr lang="pt-BR" sz="1100" u="none" strike="noStrike" dirty="0">
                          <a:effectLst/>
                        </a:rPr>
                        <a:t>DWT (Coiflet2, 4 levels, no entropy)</a:t>
                      </a:r>
                      <a:endParaRPr lang="pt-BR"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71.6%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b="1" i="1" u="none" strike="noStrike" dirty="0">
                          <a:effectLst/>
                        </a:rPr>
                        <a:t>90.6%</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92.1%</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79.2%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986482"/>
                  </a:ext>
                </a:extLst>
              </a:tr>
              <a:tr h="215959">
                <a:tc>
                  <a:txBody>
                    <a:bodyPr/>
                    <a:lstStyle/>
                    <a:p>
                      <a:pPr algn="ctr" fontAlgn="b"/>
                      <a:r>
                        <a:rPr lang="en-US" sz="1100" u="none" strike="noStrike" dirty="0">
                          <a:effectLst/>
                        </a:rPr>
                        <a:t>DWT (Coiflet2, 2 levels)</a:t>
                      </a:r>
                      <a:endParaRPr lang="en-US" sz="1100" b="1" i="0" u="none" strike="noStrike" dirty="0">
                        <a:solidFill>
                          <a:srgbClr val="44546A"/>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100" u="none" strike="noStrike" dirty="0">
                          <a:effectLst/>
                        </a:rPr>
                        <a:t>70.1%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100" u="none" strike="noStrike" dirty="0">
                          <a:effectLst/>
                        </a:rPr>
                        <a:t>89.0%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i="1" u="none" strike="noStrike" dirty="0">
                          <a:effectLst/>
                        </a:rPr>
                        <a:t>92.3%</a:t>
                      </a:r>
                      <a:endParaRPr lang="en-US" sz="1100" b="1" i="1"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1100" u="none" strike="noStrike">
                          <a:effectLst/>
                        </a:rPr>
                        <a:t>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886158"/>
                  </a:ext>
                </a:extLst>
              </a:tr>
            </a:tbl>
          </a:graphicData>
        </a:graphic>
      </p:graphicFrame>
      <p:sp>
        <p:nvSpPr>
          <p:cNvPr id="27" name="TextBox 26">
            <a:extLst>
              <a:ext uri="{FF2B5EF4-FFF2-40B4-BE49-F238E27FC236}">
                <a16:creationId xmlns:a16="http://schemas.microsoft.com/office/drawing/2014/main" id="{4D175D9D-1009-468A-A739-F755DB191293}"/>
              </a:ext>
            </a:extLst>
          </p:cNvPr>
          <p:cNvSpPr txBox="1"/>
          <p:nvPr/>
        </p:nvSpPr>
        <p:spPr>
          <a:xfrm>
            <a:off x="28645942" y="4611832"/>
            <a:ext cx="5413829" cy="6247864"/>
          </a:xfrm>
          <a:prstGeom prst="rect">
            <a:avLst/>
          </a:prstGeom>
          <a:noFill/>
        </p:spPr>
        <p:txBody>
          <a:bodyPr wrap="square" rtlCol="0">
            <a:spAutoFit/>
          </a:bodyPr>
          <a:lstStyle/>
          <a:p>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three feature set, classifier pairs we selected from this investigation are as follows:</a:t>
            </a:r>
          </a:p>
          <a:p>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Wavelets (Coiflet2, 5 level, T=2s) - Bagged Trees</a:t>
            </a:r>
          </a:p>
          <a:p>
            <a:pPr marL="800100" lvl="1" indent="-3429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Best overall with accuracy of 94.2%</a:t>
            </a:r>
          </a:p>
          <a:p>
            <a:pPr marL="342900" indent="-34290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Wavelets (Coiflet2, 4 level, T=2s) - Bagged Trees</a:t>
            </a:r>
          </a:p>
          <a:p>
            <a:pPr marL="914400" lvl="1" indent="-4572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Accuracy of 93.3% </a:t>
            </a:r>
          </a:p>
          <a:p>
            <a:pPr marL="514350" indent="-514350" fontAlgn="base">
              <a:buFont typeface="+mj-lt"/>
              <a:buAutoNum type="arabicPeriod"/>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Cepstral (26 feature T=2s) - Cubic SVM</a:t>
            </a:r>
          </a:p>
          <a:p>
            <a:pPr marL="800100" lvl="1" indent="-342900" fontAlgn="base">
              <a:buFont typeface="Arial" panose="020B0604020202020204" pitchFamily="34" charset="0"/>
              <a:buChar char="•"/>
            </a:pPr>
            <a:r>
              <a:rPr lang="en-U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30221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69086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6965208"/>
            <a:ext cx="3900205" cy="2953002"/>
          </a:xfrm>
          <a:prstGeom prst="rect">
            <a:avLst/>
          </a:prstGeom>
        </p:spPr>
      </p:pic>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TotalTime>
  <Words>1504</Words>
  <Application>Microsoft Office PowerPoint</Application>
  <PresentationFormat>Custom</PresentationFormat>
  <Paragraphs>434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Condensed Black</vt:lpstr>
      <vt:lpstr>Encode Sans Condensed ExtraBold</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cp:lastModifiedBy>
  <cp:revision>38</cp:revision>
  <cp:lastPrinted>2019-02-26T02:43:06Z</cp:lastPrinted>
  <dcterms:created xsi:type="dcterms:W3CDTF">2019-02-24T02:01:07Z</dcterms:created>
  <dcterms:modified xsi:type="dcterms:W3CDTF">2019-03-02T22:34:41Z</dcterms:modified>
</cp:coreProperties>
</file>