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EC"/>
    <a:srgbClr val="E9E9FF"/>
    <a:srgbClr val="33016F"/>
    <a:srgbClr val="CDF9C3"/>
    <a:srgbClr val="F4B184"/>
    <a:srgbClr val="191E28"/>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0" d="100"/>
          <a:sy n="30" d="100"/>
        </p:scale>
        <p:origin x="955" y="-686"/>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Schultz" userId="ba2af144d448b369" providerId="LiveId" clId="{DCCFD9F7-8467-4B55-949C-D4DF018331E4}"/>
    <pc:docChg chg="undo custSel modSld">
      <pc:chgData name="Todd Schultz" userId="ba2af144d448b369" providerId="LiveId" clId="{DCCFD9F7-8467-4B55-949C-D4DF018331E4}" dt="2019-03-08T04:41:29.372" v="1630" actId="1036"/>
      <pc:docMkLst>
        <pc:docMk/>
      </pc:docMkLst>
      <pc:sldChg chg="modSp">
        <pc:chgData name="Todd Schultz" userId="ba2af144d448b369" providerId="LiveId" clId="{DCCFD9F7-8467-4B55-949C-D4DF018331E4}" dt="2019-03-08T04:41:29.372" v="1630" actId="1036"/>
        <pc:sldMkLst>
          <pc:docMk/>
          <pc:sldMk cId="2702275411" sldId="256"/>
        </pc:sldMkLst>
        <pc:spChg chg="mod">
          <ac:chgData name="Todd Schultz" userId="ba2af144d448b369" providerId="LiveId" clId="{DCCFD9F7-8467-4B55-949C-D4DF018331E4}" dt="2019-03-08T04:25:08.978" v="489" actId="6549"/>
          <ac:spMkLst>
            <pc:docMk/>
            <pc:sldMk cId="2702275411" sldId="256"/>
            <ac:spMk id="7" creationId="{51E8A9D9-AF04-4342-86DB-31AC1790BFA6}"/>
          </ac:spMkLst>
        </pc:spChg>
        <pc:spChg chg="mod">
          <ac:chgData name="Todd Schultz" userId="ba2af144d448b369" providerId="LiveId" clId="{DCCFD9F7-8467-4B55-949C-D4DF018331E4}" dt="2019-03-08T04:32:33.552" v="903" actId="14100"/>
          <ac:spMkLst>
            <pc:docMk/>
            <pc:sldMk cId="2702275411" sldId="256"/>
            <ac:spMk id="10" creationId="{73E8B18E-B3E7-4B27-91B2-ADF9300886BC}"/>
          </ac:spMkLst>
        </pc:spChg>
        <pc:spChg chg="mod">
          <ac:chgData name="Todd Schultz" userId="ba2af144d448b369" providerId="LiveId" clId="{DCCFD9F7-8467-4B55-949C-D4DF018331E4}" dt="2019-03-08T04:32:40.602" v="904" actId="14100"/>
          <ac:spMkLst>
            <pc:docMk/>
            <pc:sldMk cId="2702275411" sldId="256"/>
            <ac:spMk id="11" creationId="{799B69CE-233C-42AB-81A7-B99D6FBD52A1}"/>
          </ac:spMkLst>
        </pc:spChg>
        <pc:spChg chg="mod">
          <ac:chgData name="Todd Schultz" userId="ba2af144d448b369" providerId="LiveId" clId="{DCCFD9F7-8467-4B55-949C-D4DF018331E4}" dt="2019-03-08T04:41:06.154" v="1603" actId="255"/>
          <ac:spMkLst>
            <pc:docMk/>
            <pc:sldMk cId="2702275411" sldId="256"/>
            <ac:spMk id="13" creationId="{66802A07-8FC0-4428-85DD-AC54AA97936A}"/>
          </ac:spMkLst>
        </pc:spChg>
        <pc:spChg chg="mod">
          <ac:chgData name="Todd Schultz" userId="ba2af144d448b369" providerId="LiveId" clId="{DCCFD9F7-8467-4B55-949C-D4DF018331E4}" dt="2019-03-08T04:40:59.709" v="1602" actId="255"/>
          <ac:spMkLst>
            <pc:docMk/>
            <pc:sldMk cId="2702275411" sldId="256"/>
            <ac:spMk id="15" creationId="{C033A537-DA35-4C54-A541-47C00AD4203E}"/>
          </ac:spMkLst>
        </pc:spChg>
        <pc:spChg chg="mod">
          <ac:chgData name="Todd Schultz" userId="ba2af144d448b369" providerId="LiveId" clId="{DCCFD9F7-8467-4B55-949C-D4DF018331E4}" dt="2019-03-08T04:40:52.928" v="1601" actId="255"/>
          <ac:spMkLst>
            <pc:docMk/>
            <pc:sldMk cId="2702275411" sldId="256"/>
            <ac:spMk id="17" creationId="{33D93144-0C38-491B-BBDF-75B7D09210DE}"/>
          </ac:spMkLst>
        </pc:spChg>
        <pc:spChg chg="mod">
          <ac:chgData name="Todd Schultz" userId="ba2af144d448b369" providerId="LiveId" clId="{DCCFD9F7-8467-4B55-949C-D4DF018331E4}" dt="2019-03-08T04:40:21.333" v="1599" actId="20577"/>
          <ac:spMkLst>
            <pc:docMk/>
            <pc:sldMk cId="2702275411" sldId="256"/>
            <ac:spMk id="19" creationId="{EB8CCA73-A480-4AB6-8114-A25146FF7D0B}"/>
          </ac:spMkLst>
        </pc:spChg>
        <pc:spChg chg="mod">
          <ac:chgData name="Todd Schultz" userId="ba2af144d448b369" providerId="LiveId" clId="{DCCFD9F7-8467-4B55-949C-D4DF018331E4}" dt="2019-03-08T04:35:16.259" v="929" actId="20577"/>
          <ac:spMkLst>
            <pc:docMk/>
            <pc:sldMk cId="2702275411" sldId="256"/>
            <ac:spMk id="27" creationId="{4D175D9D-1009-468A-A739-F755DB191293}"/>
          </ac:spMkLst>
        </pc:spChg>
        <pc:spChg chg="mod">
          <ac:chgData name="Todd Schultz" userId="ba2af144d448b369" providerId="LiveId" clId="{DCCFD9F7-8467-4B55-949C-D4DF018331E4}" dt="2019-03-08T04:33:11.145" v="905" actId="403"/>
          <ac:spMkLst>
            <pc:docMk/>
            <pc:sldMk cId="2702275411" sldId="256"/>
            <ac:spMk id="31" creationId="{50BB62F4-1A4F-488D-BD88-677A7BE07198}"/>
          </ac:spMkLst>
        </pc:spChg>
        <pc:spChg chg="mod">
          <ac:chgData name="Todd Schultz" userId="ba2af144d448b369" providerId="LiveId" clId="{DCCFD9F7-8467-4B55-949C-D4DF018331E4}" dt="2019-03-08T04:34:17.101" v="909" actId="14100"/>
          <ac:spMkLst>
            <pc:docMk/>
            <pc:sldMk cId="2702275411" sldId="256"/>
            <ac:spMk id="36" creationId="{5EA8D1C3-E889-46A4-A3CC-BFEC0345F205}"/>
          </ac:spMkLst>
        </pc:spChg>
        <pc:spChg chg="mod">
          <ac:chgData name="Todd Schultz" userId="ba2af144d448b369" providerId="LiveId" clId="{DCCFD9F7-8467-4B55-949C-D4DF018331E4}" dt="2019-03-08T04:33:17.402" v="907" actId="403"/>
          <ac:spMkLst>
            <pc:docMk/>
            <pc:sldMk cId="2702275411" sldId="256"/>
            <ac:spMk id="37" creationId="{C02823B1-1604-45B3-81C3-523EB6306250}"/>
          </ac:spMkLst>
        </pc:spChg>
        <pc:spChg chg="mod">
          <ac:chgData name="Todd Schultz" userId="ba2af144d448b369" providerId="LiveId" clId="{DCCFD9F7-8467-4B55-949C-D4DF018331E4}" dt="2019-03-08T04:41:29.372" v="1630" actId="1036"/>
          <ac:spMkLst>
            <pc:docMk/>
            <pc:sldMk cId="2702275411" sldId="256"/>
            <ac:spMk id="43" creationId="{705A9662-156B-4643-BFA1-6792F4852C8C}"/>
          </ac:spMkLst>
        </pc:spChg>
        <pc:spChg chg="mod">
          <ac:chgData name="Todd Schultz" userId="ba2af144d448b369" providerId="LiveId" clId="{DCCFD9F7-8467-4B55-949C-D4DF018331E4}" dt="2019-03-08T04:41:26.158" v="1625" actId="1036"/>
          <ac:spMkLst>
            <pc:docMk/>
            <pc:sldMk cId="2702275411" sldId="256"/>
            <ac:spMk id="44" creationId="{A276ECBD-802E-4A0D-8AD5-6DD0E12515EB}"/>
          </ac:spMkLst>
        </pc:spChg>
        <pc:picChg chg="mod">
          <ac:chgData name="Todd Schultz" userId="ba2af144d448b369" providerId="LiveId" clId="{DCCFD9F7-8467-4B55-949C-D4DF018331E4}" dt="2019-03-08T04:32:33.552" v="903" actId="14100"/>
          <ac:picMkLst>
            <pc:docMk/>
            <pc:sldMk cId="2702275411" sldId="256"/>
            <ac:picMk id="23" creationId="{D7ADD7D7-7D5A-4BEA-B2D8-41F60D0D5244}"/>
          </ac:picMkLst>
        </pc:picChg>
        <pc:picChg chg="mod">
          <ac:chgData name="Todd Schultz" userId="ba2af144d448b369" providerId="LiveId" clId="{DCCFD9F7-8467-4B55-949C-D4DF018331E4}" dt="2019-03-08T04:32:33.552" v="903" actId="14100"/>
          <ac:picMkLst>
            <pc:docMk/>
            <pc:sldMk cId="2702275411" sldId="256"/>
            <ac:picMk id="24" creationId="{9081AA8E-A1DE-448E-AA5B-88D0E96AF68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22B7A-A7E0-428B-B58D-1FACBB86113F}" type="datetimeFigureOut">
              <a:rPr lang="en-US" smtClean="0"/>
              <a:t>3/7/2019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0023B-4FC4-446A-88D3-67DE13F7520E}" type="slidenum">
              <a:rPr lang="en-US" smtClean="0"/>
              <a:t>‹#›</a:t>
            </a:fld>
            <a:endParaRPr lang="en-US"/>
          </a:p>
        </p:txBody>
      </p:sp>
    </p:spTree>
    <p:extLst>
      <p:ext uri="{BB962C8B-B14F-4D97-AF65-F5344CB8AC3E}">
        <p14:creationId xmlns:p14="http://schemas.microsoft.com/office/powerpoint/2010/main" val="329671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3/7/2019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863566" cy="6555641"/>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Background</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Public demand for reduced noise population forcing regulatory agencies to reduce aircraft noise limits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Certification process is expensive</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Monitoring personal used to lower risk higher certified noise levels by noise contamination</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sources include birds, insects, livestock, and road traffic</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Objective</a:t>
            </a:r>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dirty="0">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1732758"/>
            <a:ext cx="14608468"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5" y="12588504"/>
            <a:ext cx="9822426" cy="7940635"/>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Audio Files</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66 Total</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Clean Signals</a:t>
            </a:r>
          </a:p>
          <a:p>
            <a:pPr marL="1371600" lvl="2"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49 Aircraft and Ambient Recordings</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Signals</a:t>
            </a:r>
          </a:p>
          <a:p>
            <a:pPr marL="1371600" lvl="2"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13 Animal Vocalizations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Process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Aircraft audio file split into blocks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Feature set generated</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audio file chosen and split into blocks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added to aircraft signal with desired signal-to-noise ratio</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Contaminated features generated</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Repeated for all aircraft audio files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All generated features combined into set for model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752979" y="16325731"/>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Results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66802A07-8FC0-4428-85DD-AC54AA97936A}"/>
              </a:ext>
            </a:extLst>
          </p:cNvPr>
          <p:cNvSpPr txBox="1"/>
          <p:nvPr/>
        </p:nvSpPr>
        <p:spPr>
          <a:xfrm>
            <a:off x="34749292" y="17125831"/>
            <a:ext cx="8277225" cy="6524863"/>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Wide variety of feature sets and classifiers show potential to achieve an accuracy &gt;90%</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Deep neural networks under performed as compared to more traditional classifiers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Computation time of the feature set required for the combination influenced the selection of 3 combinations to optimize </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3 optimized feature sets and classifiers achieve &gt;93% cross-validation accuracy </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Performance of all 3 degraded when tested against randomized scenarios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Increased fidelity of DWT5 did not out perform DWT4</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25D7FB95-EB7C-4E10-A082-8D29C7319D2E}"/>
              </a:ext>
            </a:extLst>
          </p:cNvPr>
          <p:cNvSpPr txBox="1"/>
          <p:nvPr/>
        </p:nvSpPr>
        <p:spPr>
          <a:xfrm>
            <a:off x="34709407" y="3650100"/>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C033A537-DA35-4C54-A541-47C00AD4203E}"/>
              </a:ext>
            </a:extLst>
          </p:cNvPr>
          <p:cNvSpPr txBox="1"/>
          <p:nvPr/>
        </p:nvSpPr>
        <p:spPr>
          <a:xfrm>
            <a:off x="34709407" y="4457700"/>
            <a:ext cx="8277225" cy="6555641"/>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3000" dirty="0">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3000" dirty="0">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13094" y="11080463"/>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33D93144-0C38-491B-BBDF-75B7D09210DE}"/>
              </a:ext>
            </a:extLst>
          </p:cNvPr>
          <p:cNvSpPr txBox="1"/>
          <p:nvPr/>
        </p:nvSpPr>
        <p:spPr>
          <a:xfrm>
            <a:off x="34709407" y="11880563"/>
            <a:ext cx="8277225" cy="4247317"/>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are not as accurate when classifying new sources of contamination.</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dirty="0">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we suggest that more data is provided to fully enumerate the possible contamination classes that would exist near the test site.</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0687715"/>
            <a:ext cx="14643381"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612608"/>
            <a:ext cx="14643381" cy="9325630"/>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Broad Investigation</a:t>
            </a:r>
          </a:p>
          <a:p>
            <a:r>
              <a:rPr lang="en-US" sz="3000" dirty="0">
                <a:latin typeface="Open Sans" panose="020B0606030504020204" pitchFamily="34" charset="0"/>
                <a:ea typeface="Open Sans" panose="020B0606030504020204" pitchFamily="34" charset="0"/>
                <a:cs typeface="Open Sans" panose="020B0606030504020204" pitchFamily="34" charset="0"/>
              </a:rPr>
              <a:t>Objective: To gain insight to which broad categories of feature sets and model combinations might provide the best prediction accuracy</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Signal-to-noise ratio held at 6 dB</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Block size limited to only 1 seconds or 2 seconds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Used default hyperparameters and settings when training models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Deep Investigation</a:t>
            </a:r>
          </a:p>
          <a:p>
            <a:r>
              <a:rPr lang="en-US" sz="3000" dirty="0">
                <a:latin typeface="Open Sans" panose="020B0606030504020204" pitchFamily="34" charset="0"/>
                <a:ea typeface="Open Sans" panose="020B0606030504020204" pitchFamily="34" charset="0"/>
                <a:cs typeface="Open Sans" panose="020B0606030504020204" pitchFamily="34" charset="0"/>
              </a:rPr>
              <a:t>Objective: To optimize a limited set of feature set and model combinations for their best performance and subject them to rigorous testing to understand real-world performance</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6170004" y="3657599"/>
            <a:ext cx="17889767"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6170004" y="17995702"/>
            <a:ext cx="17889767"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41864" y="29166924"/>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28324B0C-9E92-4C41-9EC7-EB50467241E7}"/>
              </a:ext>
            </a:extLst>
          </p:cNvPr>
          <p:cNvSpPr txBox="1"/>
          <p:nvPr/>
        </p:nvSpPr>
        <p:spPr>
          <a:xfrm>
            <a:off x="34749292" y="29913764"/>
            <a:ext cx="8277225" cy="1815882"/>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latin typeface="Open Sans" panose="020B0606030504020204" pitchFamily="34" charset="0"/>
                <a:ea typeface="Open Sans" panose="020B0606030504020204" pitchFamily="34" charset="0"/>
                <a:cs typeface="Open Sans" panose="020B0606030504020204" pitchFamily="34" charset="0"/>
              </a:rPr>
              <a:t>Dr. Megan Hazen</a:t>
            </a:r>
            <a:r>
              <a:rPr lang="en-US" sz="2800" dirty="0">
                <a:latin typeface="Open Sans" panose="020B0606030504020204" pitchFamily="34" charset="0"/>
                <a:ea typeface="Open Sans" panose="020B0606030504020204" pitchFamily="34" charset="0"/>
                <a:cs typeface="Open Sans" panose="020B0606030504020204" pitchFamily="34" charset="0"/>
              </a:rPr>
              <a:t>, University of Washington.</a:t>
            </a:r>
          </a:p>
        </p:txBody>
      </p:sp>
      <p:sp>
        <p:nvSpPr>
          <p:cNvPr id="26" name="Rectangle 25">
            <a:extLst>
              <a:ext uri="{FF2B5EF4-FFF2-40B4-BE49-F238E27FC236}">
                <a16:creationId xmlns:a16="http://schemas.microsoft.com/office/drawing/2014/main" id="{69F36744-24FB-424F-A588-8892B27873B5}"/>
              </a:ext>
            </a:extLst>
          </p:cNvPr>
          <p:cNvSpPr/>
          <p:nvPr/>
        </p:nvSpPr>
        <p:spPr>
          <a:xfrm>
            <a:off x="9753599" y="4829082"/>
            <a:ext cx="5577841" cy="581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831429" y="4888587"/>
            <a:ext cx="5432961" cy="5693865"/>
          </a:xfrm>
          <a:prstGeom prst="rect">
            <a:avLst/>
          </a:prstGeom>
        </p:spPr>
      </p:pic>
      <p:sp>
        <p:nvSpPr>
          <p:cNvPr id="28" name="Rectangle 27">
            <a:extLst>
              <a:ext uri="{FF2B5EF4-FFF2-40B4-BE49-F238E27FC236}">
                <a16:creationId xmlns:a16="http://schemas.microsoft.com/office/drawing/2014/main" id="{19257221-7E83-44D5-BC01-74782253CBDE}"/>
              </a:ext>
            </a:extLst>
          </p:cNvPr>
          <p:cNvSpPr/>
          <p:nvPr/>
        </p:nvSpPr>
        <p:spPr>
          <a:xfrm>
            <a:off x="11163300" y="13244360"/>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33E8D09-0C7F-4452-8588-6892C031B1AF}"/>
              </a:ext>
            </a:extLst>
          </p:cNvPr>
          <p:cNvGraphicFramePr>
            <a:graphicFrameLocks noGrp="1"/>
          </p:cNvGraphicFramePr>
          <p:nvPr>
            <p:extLst>
              <p:ext uri="{D42A27DB-BD31-4B8C-83A1-F6EECF244321}">
                <p14:modId xmlns:p14="http://schemas.microsoft.com/office/powerpoint/2010/main" val="2475101932"/>
              </p:ext>
            </p:extLst>
          </p:nvPr>
        </p:nvGraphicFramePr>
        <p:xfrm>
          <a:off x="16201257" y="4829083"/>
          <a:ext cx="17858515" cy="9535842"/>
        </p:xfrm>
        <a:graphic>
          <a:graphicData uri="http://schemas.openxmlformats.org/drawingml/2006/table">
            <a:tbl>
              <a:tblPr>
                <a:tableStyleId>{5C22544A-7EE6-4342-B048-85BDC9FD1C3A}</a:tableStyleId>
              </a:tblPr>
              <a:tblGrid>
                <a:gridCol w="3344018">
                  <a:extLst>
                    <a:ext uri="{9D8B030D-6E8A-4147-A177-3AD203B41FA5}">
                      <a16:colId xmlns:a16="http://schemas.microsoft.com/office/drawing/2014/main" val="1151871436"/>
                    </a:ext>
                  </a:extLst>
                </a:gridCol>
                <a:gridCol w="853794">
                  <a:extLst>
                    <a:ext uri="{9D8B030D-6E8A-4147-A177-3AD203B41FA5}">
                      <a16:colId xmlns:a16="http://schemas.microsoft.com/office/drawing/2014/main" val="2393237374"/>
                    </a:ext>
                  </a:extLst>
                </a:gridCol>
                <a:gridCol w="870482">
                  <a:extLst>
                    <a:ext uri="{9D8B030D-6E8A-4147-A177-3AD203B41FA5}">
                      <a16:colId xmlns:a16="http://schemas.microsoft.com/office/drawing/2014/main" val="335090396"/>
                    </a:ext>
                  </a:extLst>
                </a:gridCol>
                <a:gridCol w="837105">
                  <a:extLst>
                    <a:ext uri="{9D8B030D-6E8A-4147-A177-3AD203B41FA5}">
                      <a16:colId xmlns:a16="http://schemas.microsoft.com/office/drawing/2014/main" val="3717863262"/>
                    </a:ext>
                  </a:extLst>
                </a:gridCol>
                <a:gridCol w="853794">
                  <a:extLst>
                    <a:ext uri="{9D8B030D-6E8A-4147-A177-3AD203B41FA5}">
                      <a16:colId xmlns:a16="http://schemas.microsoft.com/office/drawing/2014/main" val="2897946089"/>
                    </a:ext>
                  </a:extLst>
                </a:gridCol>
                <a:gridCol w="853794">
                  <a:extLst>
                    <a:ext uri="{9D8B030D-6E8A-4147-A177-3AD203B41FA5}">
                      <a16:colId xmlns:a16="http://schemas.microsoft.com/office/drawing/2014/main" val="2621680780"/>
                    </a:ext>
                  </a:extLst>
                </a:gridCol>
                <a:gridCol w="853794">
                  <a:extLst>
                    <a:ext uri="{9D8B030D-6E8A-4147-A177-3AD203B41FA5}">
                      <a16:colId xmlns:a16="http://schemas.microsoft.com/office/drawing/2014/main" val="530238323"/>
                    </a:ext>
                  </a:extLst>
                </a:gridCol>
                <a:gridCol w="853794">
                  <a:extLst>
                    <a:ext uri="{9D8B030D-6E8A-4147-A177-3AD203B41FA5}">
                      <a16:colId xmlns:a16="http://schemas.microsoft.com/office/drawing/2014/main" val="3264923264"/>
                    </a:ext>
                  </a:extLst>
                </a:gridCol>
                <a:gridCol w="853794">
                  <a:extLst>
                    <a:ext uri="{9D8B030D-6E8A-4147-A177-3AD203B41FA5}">
                      <a16:colId xmlns:a16="http://schemas.microsoft.com/office/drawing/2014/main" val="3377233041"/>
                    </a:ext>
                  </a:extLst>
                </a:gridCol>
                <a:gridCol w="853794">
                  <a:extLst>
                    <a:ext uri="{9D8B030D-6E8A-4147-A177-3AD203B41FA5}">
                      <a16:colId xmlns:a16="http://schemas.microsoft.com/office/drawing/2014/main" val="514851023"/>
                    </a:ext>
                  </a:extLst>
                </a:gridCol>
                <a:gridCol w="853794">
                  <a:extLst>
                    <a:ext uri="{9D8B030D-6E8A-4147-A177-3AD203B41FA5}">
                      <a16:colId xmlns:a16="http://schemas.microsoft.com/office/drawing/2014/main" val="829764803"/>
                    </a:ext>
                  </a:extLst>
                </a:gridCol>
                <a:gridCol w="853794">
                  <a:extLst>
                    <a:ext uri="{9D8B030D-6E8A-4147-A177-3AD203B41FA5}">
                      <a16:colId xmlns:a16="http://schemas.microsoft.com/office/drawing/2014/main" val="1008829834"/>
                    </a:ext>
                  </a:extLst>
                </a:gridCol>
                <a:gridCol w="853794">
                  <a:extLst>
                    <a:ext uri="{9D8B030D-6E8A-4147-A177-3AD203B41FA5}">
                      <a16:colId xmlns:a16="http://schemas.microsoft.com/office/drawing/2014/main" val="950132651"/>
                    </a:ext>
                  </a:extLst>
                </a:gridCol>
                <a:gridCol w="853794">
                  <a:extLst>
                    <a:ext uri="{9D8B030D-6E8A-4147-A177-3AD203B41FA5}">
                      <a16:colId xmlns:a16="http://schemas.microsoft.com/office/drawing/2014/main" val="45596056"/>
                    </a:ext>
                  </a:extLst>
                </a:gridCol>
                <a:gridCol w="853794">
                  <a:extLst>
                    <a:ext uri="{9D8B030D-6E8A-4147-A177-3AD203B41FA5}">
                      <a16:colId xmlns:a16="http://schemas.microsoft.com/office/drawing/2014/main" val="2795060661"/>
                    </a:ext>
                  </a:extLst>
                </a:gridCol>
                <a:gridCol w="853794">
                  <a:extLst>
                    <a:ext uri="{9D8B030D-6E8A-4147-A177-3AD203B41FA5}">
                      <a16:colId xmlns:a16="http://schemas.microsoft.com/office/drawing/2014/main" val="558077079"/>
                    </a:ext>
                  </a:extLst>
                </a:gridCol>
                <a:gridCol w="853794">
                  <a:extLst>
                    <a:ext uri="{9D8B030D-6E8A-4147-A177-3AD203B41FA5}">
                      <a16:colId xmlns:a16="http://schemas.microsoft.com/office/drawing/2014/main" val="261827523"/>
                    </a:ext>
                  </a:extLst>
                </a:gridCol>
                <a:gridCol w="853794">
                  <a:extLst>
                    <a:ext uri="{9D8B030D-6E8A-4147-A177-3AD203B41FA5}">
                      <a16:colId xmlns:a16="http://schemas.microsoft.com/office/drawing/2014/main" val="805535808"/>
                    </a:ext>
                  </a:extLst>
                </a:gridCol>
              </a:tblGrid>
              <a:tr h="1046602">
                <a:tc>
                  <a:txBody>
                    <a:bodyPr/>
                    <a:lstStyle/>
                    <a:p>
                      <a:pPr algn="ctr" fontAlgn="b"/>
                      <a:r>
                        <a:rPr lang="en-US" sz="1200" b="1" u="none" strike="noStrike" dirty="0">
                          <a:effectLst/>
                        </a:rPr>
                        <a:t>Feature Set</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200" b="1" i="0" u="none" strike="noStrike" dirty="0">
                          <a:solidFill>
                            <a:schemeClr val="tx1"/>
                          </a:solidFill>
                          <a:effectLst/>
                          <a:latin typeface="Calibri" panose="020F0502020204030204" pitchFamily="34" charset="0"/>
                        </a:rPr>
                        <a:t>Block Length (s)</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Logistic Regression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Fine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Medium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Coarse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Boosted Trees Ensemble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Bagged Trees Ensemble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Linear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Quadratic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a:effectLst/>
                        </a:rPr>
                        <a:t>Cubic SVM</a:t>
                      </a:r>
                      <a:endParaRPr lang="en-US" sz="12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Fine Gaussian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Medium Gaussian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Coarse Gaussian SVM </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Subspace KNN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Neural Net</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LSTM 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126004"/>
                  </a:ext>
                </a:extLst>
              </a:tr>
              <a:tr h="303947">
                <a:tc>
                  <a:txBody>
                    <a:bodyPr/>
                    <a:lstStyle/>
                    <a:p>
                      <a:pPr algn="ctr" fontAlgn="b"/>
                      <a:r>
                        <a:rPr lang="en-US" sz="1200" u="none" strike="noStrike" dirty="0">
                          <a:effectLst/>
                        </a:rPr>
                        <a:t>Modified MFCC</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75.8%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75.6%</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85.0%</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86.8%</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77.2%</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87.3%</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89.1%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85.7%</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56501857"/>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78.3%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5989946"/>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78.0%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3398295"/>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80.2%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90.7%</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92.8%</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80.9%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7960508"/>
                  </a:ext>
                </a:extLst>
              </a:tr>
              <a:tr h="303947">
                <a:tc>
                  <a:txBody>
                    <a:bodyPr/>
                    <a:lstStyle/>
                    <a:p>
                      <a:pPr algn="ctr" fontAlgn="b"/>
                      <a:r>
                        <a:rPr lang="en-US" sz="1200" u="none" strike="noStrike" dirty="0">
                          <a:effectLst/>
                        </a:rPr>
                        <a:t>1/3 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1964422"/>
                  </a:ext>
                </a:extLst>
              </a:tr>
              <a:tr h="303947">
                <a:tc>
                  <a:txBody>
                    <a:bodyPr/>
                    <a:lstStyle/>
                    <a:p>
                      <a:pPr algn="ctr" fontAlgn="b"/>
                      <a:r>
                        <a:rPr lang="en-US" sz="1200" u="none" strike="noStrike" dirty="0">
                          <a:effectLst/>
                        </a:rPr>
                        <a:t>1/3 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72.8%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87.5%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3657286"/>
                  </a:ext>
                </a:extLst>
              </a:tr>
              <a:tr h="303947">
                <a:tc>
                  <a:txBody>
                    <a:bodyPr/>
                    <a:lstStyle/>
                    <a:p>
                      <a:pPr algn="ctr" fontAlgn="b"/>
                      <a:r>
                        <a:rPr lang="en-US" sz="1200" u="none" strike="noStrike" dirty="0">
                          <a:effectLst/>
                        </a:rPr>
                        <a:t>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76.4%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2588289"/>
                  </a:ext>
                </a:extLst>
              </a:tr>
              <a:tr h="303947">
                <a:tc>
                  <a:txBody>
                    <a:bodyPr/>
                    <a:lstStyle/>
                    <a:p>
                      <a:pPr algn="ctr" fontAlgn="b"/>
                      <a:r>
                        <a:rPr lang="en-US" sz="1200" u="none" strike="noStrike" dirty="0">
                          <a:effectLst/>
                        </a:rPr>
                        <a:t>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740380"/>
                  </a:ext>
                </a:extLst>
              </a:tr>
              <a:tr h="303947">
                <a:tc>
                  <a:txBody>
                    <a:bodyPr/>
                    <a:lstStyle/>
                    <a:p>
                      <a:pPr algn="ctr" fontAlgn="b"/>
                      <a:r>
                        <a:rPr lang="en-US" sz="1200" u="none" strike="noStrike">
                          <a:effectLst/>
                        </a:rPr>
                        <a:t>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72.1%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5232908"/>
                  </a:ext>
                </a:extLst>
              </a:tr>
              <a:tr h="303947">
                <a:tc>
                  <a:txBody>
                    <a:bodyPr/>
                    <a:lstStyle/>
                    <a:p>
                      <a:pPr algn="ctr" fontAlgn="b"/>
                      <a:r>
                        <a:rPr lang="en-US" sz="1200" u="none" strike="noStrike">
                          <a:effectLst/>
                        </a:rPr>
                        <a:t>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74.1%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9819750"/>
                  </a:ext>
                </a:extLst>
              </a:tr>
              <a:tr h="303947">
                <a:tc>
                  <a:txBody>
                    <a:bodyPr/>
                    <a:lstStyle/>
                    <a:p>
                      <a:pPr algn="ctr" fontAlgn="b"/>
                      <a:r>
                        <a:rPr lang="en-US" sz="1200" u="none" strike="noStrike">
                          <a:effectLst/>
                        </a:rPr>
                        <a:t>FFT (25 Hz resolution)</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61.3%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78.4%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7237236"/>
                  </a:ext>
                </a:extLst>
              </a:tr>
              <a:tr h="303947">
                <a:tc>
                  <a:txBody>
                    <a:bodyPr/>
                    <a:lstStyle/>
                    <a:p>
                      <a:pPr algn="ctr" fontAlgn="b"/>
                      <a:r>
                        <a:rPr lang="en-US" sz="1200" u="none" strike="noStrike">
                          <a:effectLst/>
                        </a:rPr>
                        <a:t>FFT (100 Hz resolution)</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68.3%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659948"/>
                  </a:ext>
                </a:extLst>
              </a:tr>
              <a:tr h="303947">
                <a:tc>
                  <a:txBody>
                    <a:bodyPr/>
                    <a:lstStyle/>
                    <a:p>
                      <a:pPr algn="ctr" fontAlgn="b"/>
                      <a:r>
                        <a:rPr lang="en-US" sz="1200" u="none" strike="noStrike" dirty="0">
                          <a:effectLst/>
                        </a:rPr>
                        <a:t>CWT Scalogram</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2317644"/>
                  </a:ext>
                </a:extLst>
              </a:tr>
              <a:tr h="303947">
                <a:tc>
                  <a:txBody>
                    <a:bodyPr/>
                    <a:lstStyle/>
                    <a:p>
                      <a:pPr algn="ctr" fontAlgn="b"/>
                      <a:r>
                        <a:rPr lang="en-US" sz="1200" u="none" strike="noStrike">
                          <a:effectLst/>
                        </a:rPr>
                        <a:t>CWT Scalogram</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1901404"/>
                  </a:ext>
                </a:extLst>
              </a:tr>
              <a:tr h="282671">
                <a:tc>
                  <a:txBody>
                    <a:bodyPr/>
                    <a:lstStyle/>
                    <a:p>
                      <a:pPr algn="ctr" fontAlgn="b"/>
                      <a:r>
                        <a:rPr lang="en-US" sz="1200" u="none" strike="noStrike" dirty="0">
                          <a:effectLst/>
                        </a:rPr>
                        <a:t>CWT Scalogram</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8377774"/>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82.0%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4205707"/>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80.7%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59.1%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87.9%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1442708"/>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55.0%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60.2%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81.6%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724331"/>
                  </a:ext>
                </a:extLst>
              </a:tr>
              <a:tr h="303947">
                <a:tc>
                  <a:txBody>
                    <a:bodyPr/>
                    <a:lstStyle/>
                    <a:p>
                      <a:pPr algn="ctr" fontAlgn="b"/>
                      <a:r>
                        <a:rPr lang="en-US" sz="1200" u="none" strike="noStrike" dirty="0">
                          <a:effectLst/>
                        </a:rPr>
                        <a:t>DWT (Coiflet2,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90.4%</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91.2%</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2253125"/>
                  </a:ext>
                </a:extLst>
              </a:tr>
              <a:tr h="303947">
                <a:tc>
                  <a:txBody>
                    <a:bodyPr/>
                    <a:lstStyle/>
                    <a:p>
                      <a:pPr algn="ctr" fontAlgn="b"/>
                      <a:r>
                        <a:rPr lang="en-US" sz="1200" u="none" strike="noStrike" dirty="0">
                          <a:effectLst/>
                        </a:rPr>
                        <a:t>DWT (Coiflet2,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75.4%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91.6%</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91.0%</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8435814"/>
                  </a:ext>
                </a:extLst>
              </a:tr>
              <a:tr h="303947">
                <a:tc>
                  <a:txBody>
                    <a:bodyPr/>
                    <a:lstStyle/>
                    <a:p>
                      <a:pPr algn="ctr" fontAlgn="b"/>
                      <a:r>
                        <a:rPr lang="en-US" sz="1200" u="none" strike="noStrike" dirty="0">
                          <a:effectLst/>
                        </a:rPr>
                        <a:t>DWT (Coiflet2, 5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89.1%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92.3%</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94.2%</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90.6%</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78.8%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059434"/>
                  </a:ext>
                </a:extLst>
              </a:tr>
              <a:tr h="303947">
                <a:tc>
                  <a:txBody>
                    <a:bodyPr/>
                    <a:lstStyle/>
                    <a:p>
                      <a:pPr algn="ctr" fontAlgn="b"/>
                      <a:r>
                        <a:rPr lang="en-US" sz="1200" u="none" strike="noStrike" dirty="0">
                          <a:effectLst/>
                        </a:rPr>
                        <a:t>DWT (Coiflet2, 5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92.1%</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94.0%</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91.5%</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7843912"/>
                  </a:ext>
                </a:extLst>
              </a:tr>
              <a:tr h="303947">
                <a:tc>
                  <a:txBody>
                    <a:bodyPr/>
                    <a:lstStyle/>
                    <a:p>
                      <a:pPr algn="ctr" fontAlgn="b"/>
                      <a:r>
                        <a:rPr lang="en-US" sz="1200" u="none" strike="noStrike" dirty="0">
                          <a:effectLst/>
                        </a:rPr>
                        <a:t>DWT (Coiflet2, 4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dirty="0">
                          <a:solidFill>
                            <a:schemeClr val="dk1"/>
                          </a:solidFill>
                          <a:effectLst/>
                          <a:latin typeface="+mn-lt"/>
                          <a:ea typeface="+mn-ea"/>
                          <a:cs typeface="+mn-cs"/>
                        </a:rPr>
                        <a:t>92.1%</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90.8%</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474057"/>
                  </a:ext>
                </a:extLst>
              </a:tr>
              <a:tr h="303947">
                <a:tc>
                  <a:txBody>
                    <a:bodyPr/>
                    <a:lstStyle/>
                    <a:p>
                      <a:pPr algn="ctr" fontAlgn="b"/>
                      <a:r>
                        <a:rPr lang="en-US" sz="1200" u="none" strike="noStrike" dirty="0">
                          <a:effectLst/>
                        </a:rPr>
                        <a:t>DWT (Coiflet2, 3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7038853"/>
                  </a:ext>
                </a:extLst>
              </a:tr>
              <a:tr h="303947">
                <a:tc>
                  <a:txBody>
                    <a:bodyPr/>
                    <a:lstStyle/>
                    <a:p>
                      <a:pPr algn="ctr" fontAlgn="b"/>
                      <a:r>
                        <a:rPr lang="en-US" sz="1200" u="none" strike="noStrike" dirty="0">
                          <a:effectLst/>
                        </a:rPr>
                        <a:t>DWT (Debauchies4,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64.4%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90.1%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86.0%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91.6%</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6901150"/>
                  </a:ext>
                </a:extLst>
              </a:tr>
              <a:tr h="303947">
                <a:tc>
                  <a:txBody>
                    <a:bodyPr/>
                    <a:lstStyle/>
                    <a:p>
                      <a:pPr algn="ctr" fontAlgn="b"/>
                      <a:r>
                        <a:rPr lang="en-US" sz="1200" u="none" strike="noStrike" dirty="0">
                          <a:effectLst/>
                        </a:rPr>
                        <a:t>DWT (</a:t>
                      </a:r>
                      <a:r>
                        <a:rPr lang="en-US" sz="1200" u="none" strike="noStrike" dirty="0" err="1">
                          <a:effectLst/>
                        </a:rPr>
                        <a:t>Haar</a:t>
                      </a:r>
                      <a:r>
                        <a:rPr lang="en-US" sz="1200" u="none" strike="noStrike" dirty="0">
                          <a:effectLst/>
                        </a:rPr>
                        <a:t>,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53.8%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67.1%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8042796"/>
                  </a:ext>
                </a:extLst>
              </a:tr>
              <a:tr h="303947">
                <a:tc>
                  <a:txBody>
                    <a:bodyPr/>
                    <a:lstStyle/>
                    <a:p>
                      <a:pPr algn="ctr" fontAlgn="b"/>
                      <a:r>
                        <a:rPr lang="pt-BR" sz="1200" u="none" strike="noStrike" dirty="0">
                          <a:effectLst/>
                        </a:rPr>
                        <a:t>DWT (Coiflet2, 4 levels, no entropy)</a:t>
                      </a:r>
                      <a:endParaRPr lang="pt-BR"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71.6%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b="1" i="1" u="none" strike="noStrike" dirty="0">
                          <a:effectLst/>
                        </a:rPr>
                        <a:t>90.6%</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85.7%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8986482"/>
                  </a:ext>
                </a:extLst>
              </a:tr>
              <a:tr h="303947">
                <a:tc>
                  <a:txBody>
                    <a:bodyPr/>
                    <a:lstStyle/>
                    <a:p>
                      <a:pPr algn="ctr" fontAlgn="b"/>
                      <a:r>
                        <a:rPr lang="en-US" sz="1200" u="none" strike="noStrike" dirty="0">
                          <a:effectLst/>
                        </a:rPr>
                        <a:t>DWT (Coiflet2, 2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70.1%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dirty="0">
                          <a:effectLst/>
                        </a:rPr>
                        <a:t>89.0%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68.8%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2886158"/>
                  </a:ext>
                </a:extLst>
              </a:tr>
            </a:tbl>
          </a:graphicData>
        </a:graphic>
      </p:graphicFrame>
      <p:sp>
        <p:nvSpPr>
          <p:cNvPr id="27" name="TextBox 26">
            <a:extLst>
              <a:ext uri="{FF2B5EF4-FFF2-40B4-BE49-F238E27FC236}">
                <a16:creationId xmlns:a16="http://schemas.microsoft.com/office/drawing/2014/main" id="{4D175D9D-1009-468A-A739-F755DB191293}"/>
              </a:ext>
            </a:extLst>
          </p:cNvPr>
          <p:cNvSpPr txBox="1"/>
          <p:nvPr/>
        </p:nvSpPr>
        <p:spPr>
          <a:xfrm>
            <a:off x="16112853" y="14710629"/>
            <a:ext cx="17946917" cy="584775"/>
          </a:xfrm>
          <a:prstGeom prst="rect">
            <a:avLst/>
          </a:prstGeom>
          <a:noFill/>
        </p:spPr>
        <p:txBody>
          <a:bodyPr wrap="square" rtlCol="0">
            <a:spAutoFit/>
          </a:bodyPr>
          <a:lstStyle/>
          <a:p>
            <a:pPr algn="ctr"/>
            <a:r>
              <a:rPr lang="en-US" sz="2800" dirty="0">
                <a:latin typeface="Open Sans" panose="020B0606030504020204" pitchFamily="34" charset="0"/>
                <a:ea typeface="Open Sans" panose="020B0606030504020204" pitchFamily="34" charset="0"/>
                <a:cs typeface="Open Sans" panose="020B0606030504020204" pitchFamily="34" charset="0"/>
              </a:rPr>
              <a:t>The three feature set, classifier </a:t>
            </a:r>
            <a:r>
              <a:rPr lang="en-US" sz="3200" dirty="0">
                <a:latin typeface="Open Sans" panose="020B0606030504020204" pitchFamily="34" charset="0"/>
                <a:ea typeface="Open Sans" panose="020B0606030504020204" pitchFamily="34" charset="0"/>
                <a:cs typeface="Open Sans" panose="020B0606030504020204" pitchFamily="34" charset="0"/>
              </a:rPr>
              <a:t>pairs</a:t>
            </a:r>
            <a:r>
              <a:rPr lang="en-US" sz="2800" dirty="0">
                <a:latin typeface="Open Sans" panose="020B0606030504020204" pitchFamily="34" charset="0"/>
                <a:ea typeface="Open Sans" panose="020B0606030504020204" pitchFamily="34" charset="0"/>
                <a:cs typeface="Open Sans" panose="020B0606030504020204" pitchFamily="34" charset="0"/>
              </a:rPr>
              <a:t> selected for detailed study are as follows:</a:t>
            </a:r>
          </a:p>
        </p:txBody>
      </p:sp>
      <p:pic>
        <p:nvPicPr>
          <p:cNvPr id="23" name="Picture 22">
            <a:extLst>
              <a:ext uri="{FF2B5EF4-FFF2-40B4-BE49-F238E27FC236}">
                <a16:creationId xmlns:a16="http://schemas.microsoft.com/office/drawing/2014/main" id="{D7ADD7D7-7D5A-4BEA-B2D8-41F60D0D5244}"/>
              </a:ext>
            </a:extLst>
          </p:cNvPr>
          <p:cNvPicPr>
            <a:picLocks noChangeAspect="1"/>
          </p:cNvPicPr>
          <p:nvPr/>
        </p:nvPicPr>
        <p:blipFill>
          <a:blip r:embed="rId4"/>
          <a:stretch>
            <a:fillRect/>
          </a:stretch>
        </p:blipFill>
        <p:spPr>
          <a:xfrm>
            <a:off x="11226018" y="12677376"/>
            <a:ext cx="3899682" cy="2944626"/>
          </a:xfrm>
          <a:prstGeom prst="rect">
            <a:avLst/>
          </a:prstGeom>
        </p:spPr>
      </p:pic>
      <p:sp>
        <p:nvSpPr>
          <p:cNvPr id="29" name="Rectangle 28">
            <a:extLst>
              <a:ext uri="{FF2B5EF4-FFF2-40B4-BE49-F238E27FC236}">
                <a16:creationId xmlns:a16="http://schemas.microsoft.com/office/drawing/2014/main" id="{B1079DF4-29B7-47A2-A6A1-6D09194CBD63}"/>
              </a:ext>
            </a:extLst>
          </p:cNvPr>
          <p:cNvSpPr/>
          <p:nvPr/>
        </p:nvSpPr>
        <p:spPr>
          <a:xfrm>
            <a:off x="11163300" y="16908649"/>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081AA8E-A1DE-448E-AA5B-88D0E96AF688}"/>
              </a:ext>
            </a:extLst>
          </p:cNvPr>
          <p:cNvPicPr>
            <a:picLocks noChangeAspect="1"/>
          </p:cNvPicPr>
          <p:nvPr/>
        </p:nvPicPr>
        <p:blipFill>
          <a:blip r:embed="rId5"/>
          <a:stretch>
            <a:fillRect/>
          </a:stretch>
        </p:blipFill>
        <p:spPr>
          <a:xfrm>
            <a:off x="11226018" y="16340368"/>
            <a:ext cx="3900205" cy="2953002"/>
          </a:xfrm>
          <a:prstGeom prst="rect">
            <a:avLst/>
          </a:prstGeom>
        </p:spPr>
      </p:pic>
      <p:graphicFrame>
        <p:nvGraphicFramePr>
          <p:cNvPr id="30" name="Table 29">
            <a:extLst>
              <a:ext uri="{FF2B5EF4-FFF2-40B4-BE49-F238E27FC236}">
                <a16:creationId xmlns:a16="http://schemas.microsoft.com/office/drawing/2014/main" id="{FB78FF56-7E8A-4A1F-A449-ED5CD5B41494}"/>
              </a:ext>
            </a:extLst>
          </p:cNvPr>
          <p:cNvGraphicFramePr>
            <a:graphicFrameLocks noGrp="1"/>
          </p:cNvGraphicFramePr>
          <p:nvPr>
            <p:extLst>
              <p:ext uri="{D42A27DB-BD31-4B8C-83A1-F6EECF244321}">
                <p14:modId xmlns:p14="http://schemas.microsoft.com/office/powerpoint/2010/main" val="896947648"/>
              </p:ext>
            </p:extLst>
          </p:nvPr>
        </p:nvGraphicFramePr>
        <p:xfrm>
          <a:off x="16201257" y="28224429"/>
          <a:ext cx="17817089" cy="2934212"/>
        </p:xfrm>
        <a:graphic>
          <a:graphicData uri="http://schemas.openxmlformats.org/drawingml/2006/table">
            <a:tbl>
              <a:tblPr firstRow="1" firstCol="1" bandRow="1">
                <a:tableStyleId>{C083E6E3-FA7D-4D7B-A595-EF9225AFEA82}</a:tableStyleId>
              </a:tblPr>
              <a:tblGrid>
                <a:gridCol w="2759737">
                  <a:extLst>
                    <a:ext uri="{9D8B030D-6E8A-4147-A177-3AD203B41FA5}">
                      <a16:colId xmlns:a16="http://schemas.microsoft.com/office/drawing/2014/main" val="3495438486"/>
                    </a:ext>
                  </a:extLst>
                </a:gridCol>
                <a:gridCol w="4581740">
                  <a:extLst>
                    <a:ext uri="{9D8B030D-6E8A-4147-A177-3AD203B41FA5}">
                      <a16:colId xmlns:a16="http://schemas.microsoft.com/office/drawing/2014/main" val="3237417203"/>
                    </a:ext>
                  </a:extLst>
                </a:gridCol>
                <a:gridCol w="3794202">
                  <a:extLst>
                    <a:ext uri="{9D8B030D-6E8A-4147-A177-3AD203B41FA5}">
                      <a16:colId xmlns:a16="http://schemas.microsoft.com/office/drawing/2014/main" val="2252925742"/>
                    </a:ext>
                  </a:extLst>
                </a:gridCol>
                <a:gridCol w="3340705">
                  <a:extLst>
                    <a:ext uri="{9D8B030D-6E8A-4147-A177-3AD203B41FA5}">
                      <a16:colId xmlns:a16="http://schemas.microsoft.com/office/drawing/2014/main" val="2336466154"/>
                    </a:ext>
                  </a:extLst>
                </a:gridCol>
                <a:gridCol w="3340705">
                  <a:extLst>
                    <a:ext uri="{9D8B030D-6E8A-4147-A177-3AD203B41FA5}">
                      <a16:colId xmlns:a16="http://schemas.microsoft.com/office/drawing/2014/main" val="3985040155"/>
                    </a:ext>
                  </a:extLst>
                </a:gridCol>
              </a:tblGrid>
              <a:tr h="733553">
                <a:tc>
                  <a:txBody>
                    <a:bodyPr/>
                    <a:lstStyle/>
                    <a:p>
                      <a:pPr marL="0" marR="0" algn="just">
                        <a:spcBef>
                          <a:spcPts val="0"/>
                        </a:spcBef>
                        <a:spcAft>
                          <a:spcPts val="0"/>
                        </a:spcAft>
                      </a:pPr>
                      <a:r>
                        <a:rPr lang="en-US" sz="4200" cap="all" dirty="0">
                          <a:effectLst/>
                        </a:rPr>
                        <a:t> </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cap="all" dirty="0">
                          <a:effectLst/>
                        </a:rPr>
                        <a:t>F1 score</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cap="all" dirty="0">
                          <a:effectLst/>
                        </a:rPr>
                        <a:t>Accuracy</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cap="all" dirty="0">
                          <a:effectLst/>
                        </a:rPr>
                        <a:t>FNR</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cap="all" dirty="0">
                          <a:effectLst/>
                        </a:rPr>
                        <a:t>FPR</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3218506"/>
                  </a:ext>
                </a:extLst>
              </a:tr>
              <a:tr h="733553">
                <a:tc>
                  <a:txBody>
                    <a:bodyPr/>
                    <a:lstStyle/>
                    <a:p>
                      <a:pPr marL="0" marR="0" algn="r">
                        <a:spcBef>
                          <a:spcPts val="0"/>
                        </a:spcBef>
                        <a:spcAft>
                          <a:spcPts val="0"/>
                        </a:spcAft>
                      </a:pPr>
                      <a:r>
                        <a:rPr lang="en-US" sz="4200" cap="all" dirty="0">
                          <a:effectLst/>
                        </a:rPr>
                        <a:t>DWT5</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dirty="0">
                          <a:effectLst/>
                        </a:rPr>
                        <a:t>93.4%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dirty="0">
                          <a:effectLst/>
                        </a:rPr>
                        <a:t>93.6%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2.4%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7892452"/>
                  </a:ext>
                </a:extLst>
              </a:tr>
              <a:tr h="733553">
                <a:tc>
                  <a:txBody>
                    <a:bodyPr/>
                    <a:lstStyle/>
                    <a:p>
                      <a:pPr marL="0" marR="0" algn="r">
                        <a:spcBef>
                          <a:spcPts val="0"/>
                        </a:spcBef>
                        <a:spcAft>
                          <a:spcPts val="0"/>
                        </a:spcAft>
                      </a:pPr>
                      <a:r>
                        <a:rPr lang="en-US" sz="4200" cap="all" dirty="0">
                          <a:effectLst/>
                        </a:rPr>
                        <a:t>DWT4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dirty="0">
                          <a:effectLst/>
                        </a:rPr>
                        <a:t>93.6%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dirty="0">
                          <a:effectLst/>
                        </a:rPr>
                        <a:t>93.8%</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10.1%</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2.2%</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4458760"/>
                  </a:ext>
                </a:extLst>
              </a:tr>
              <a:tr h="733553">
                <a:tc>
                  <a:txBody>
                    <a:bodyPr/>
                    <a:lstStyle/>
                    <a:p>
                      <a:pPr marL="0" marR="0" algn="r">
                        <a:spcBef>
                          <a:spcPts val="0"/>
                        </a:spcBef>
                        <a:spcAft>
                          <a:spcPts val="0"/>
                        </a:spcAft>
                      </a:pPr>
                      <a:r>
                        <a:rPr lang="en-US" sz="4200" cap="all" dirty="0">
                          <a:effectLst/>
                        </a:rPr>
                        <a:t>CEP26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a:effectLst/>
                        </a:rPr>
                        <a:t>93.6%</a:t>
                      </a:r>
                      <a:endParaRPr lang="en-US" sz="4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a:effectLst/>
                        </a:rPr>
                        <a:t>93.9%</a:t>
                      </a:r>
                      <a:endParaRPr lang="en-US" sz="4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10.3%</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1.9%</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4850892"/>
                  </a:ext>
                </a:extLst>
              </a:tr>
            </a:tbl>
          </a:graphicData>
        </a:graphic>
      </p:graphicFrame>
      <p:sp>
        <p:nvSpPr>
          <p:cNvPr id="35" name="TextBox 34">
            <a:extLst>
              <a:ext uri="{FF2B5EF4-FFF2-40B4-BE49-F238E27FC236}">
                <a16:creationId xmlns:a16="http://schemas.microsoft.com/office/drawing/2014/main" id="{D661B552-E9B7-4995-A5A5-635F2BECC199}"/>
              </a:ext>
            </a:extLst>
          </p:cNvPr>
          <p:cNvSpPr txBox="1"/>
          <p:nvPr/>
        </p:nvSpPr>
        <p:spPr>
          <a:xfrm>
            <a:off x="16320871" y="27181834"/>
            <a:ext cx="17624905" cy="954107"/>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Performance summary of optimized feature set and classifier pairs for detailed study subjected to the randomized signal blocks contaminated</a:t>
            </a:r>
          </a:p>
        </p:txBody>
      </p:sp>
      <p:sp>
        <p:nvSpPr>
          <p:cNvPr id="39" name="Rectangle 38">
            <a:extLst>
              <a:ext uri="{FF2B5EF4-FFF2-40B4-BE49-F238E27FC236}">
                <a16:creationId xmlns:a16="http://schemas.microsoft.com/office/drawing/2014/main" id="{B2EE5FFC-EF91-4BCF-B1E9-095F3BE464AF}"/>
              </a:ext>
            </a:extLst>
          </p:cNvPr>
          <p:cNvSpPr/>
          <p:nvPr/>
        </p:nvSpPr>
        <p:spPr>
          <a:xfrm>
            <a:off x="16170006" y="1937033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0BB62F4-1A4F-488D-BD88-677A7BE07198}"/>
              </a:ext>
            </a:extLst>
          </p:cNvPr>
          <p:cNvSpPr/>
          <p:nvPr/>
        </p:nvSpPr>
        <p:spPr>
          <a:xfrm>
            <a:off x="16324043" y="15764879"/>
            <a:ext cx="6075736" cy="1815882"/>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 Bagged Trees</a:t>
            </a:r>
          </a:p>
          <a:p>
            <a:pPr marL="342900" indent="-3429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Wavelets (Coiflet2, 5 level, T=2s)</a:t>
            </a:r>
          </a:p>
          <a:p>
            <a:pPr marL="800100" lvl="1" indent="-3429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Best overall with accuracy of 94.2%</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a:extLst>
              <a:ext uri="{FF2B5EF4-FFF2-40B4-BE49-F238E27FC236}">
                <a16:creationId xmlns:a16="http://schemas.microsoft.com/office/drawing/2014/main" id="{5EA8D1C3-E889-46A4-A3CC-BFEC0345F205}"/>
              </a:ext>
            </a:extLst>
          </p:cNvPr>
          <p:cNvSpPr/>
          <p:nvPr/>
        </p:nvSpPr>
        <p:spPr>
          <a:xfrm>
            <a:off x="22192900" y="15770230"/>
            <a:ext cx="5734507" cy="1384995"/>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a:t>
            </a:r>
            <a:r>
              <a:rPr lang="en-US" sz="2800" b="1" dirty="0">
                <a:latin typeface="Open Sans" panose="020B0606030504020204" pitchFamily="34" charset="0"/>
                <a:ea typeface="Open Sans" panose="020B0606030504020204" pitchFamily="34" charset="0"/>
                <a:cs typeface="Open Sans" panose="020B0606030504020204" pitchFamily="34" charset="0"/>
              </a:rPr>
              <a:t> </a:t>
            </a:r>
            <a:r>
              <a:rPr lang="en-US" sz="2800" dirty="0">
                <a:latin typeface="Open Sans" panose="020B0606030504020204" pitchFamily="34" charset="0"/>
                <a:ea typeface="Open Sans" panose="020B0606030504020204" pitchFamily="34" charset="0"/>
                <a:cs typeface="Open Sans" panose="020B0606030504020204" pitchFamily="34" charset="0"/>
              </a:rPr>
              <a:t>Bagged Trees</a:t>
            </a:r>
          </a:p>
          <a:p>
            <a:pPr marL="342900" indent="-3429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Wavelets (Coiflet2, 4 level, T=2s)</a:t>
            </a:r>
          </a:p>
          <a:p>
            <a:pPr marL="914400" lvl="1" indent="-4572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Accuracy of 93.3% </a:t>
            </a:r>
          </a:p>
        </p:txBody>
      </p:sp>
      <p:sp>
        <p:nvSpPr>
          <p:cNvPr id="37" name="Rectangle 36">
            <a:extLst>
              <a:ext uri="{FF2B5EF4-FFF2-40B4-BE49-F238E27FC236}">
                <a16:creationId xmlns:a16="http://schemas.microsoft.com/office/drawing/2014/main" id="{C02823B1-1604-45B3-81C3-523EB6306250}"/>
              </a:ext>
            </a:extLst>
          </p:cNvPr>
          <p:cNvSpPr/>
          <p:nvPr/>
        </p:nvSpPr>
        <p:spPr>
          <a:xfrm>
            <a:off x="27984034" y="15791521"/>
            <a:ext cx="6075736" cy="2246769"/>
          </a:xfrm>
          <a:prstGeom prst="rect">
            <a:avLst/>
          </a:prstGeom>
        </p:spPr>
        <p:txBody>
          <a:bodyPr wrap="square">
            <a:spAutoFit/>
          </a:bodyPr>
          <a:lstStyle/>
          <a:p>
            <a:pPr marL="514350" indent="-51435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 Cubic SVM</a:t>
            </a:r>
          </a:p>
          <a:p>
            <a:pPr marL="514350" indent="-51435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Cepstral (26 feature T=2s)</a:t>
            </a:r>
          </a:p>
          <a:p>
            <a:pPr marL="800100" lvl="1" indent="-3429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Best non-NN, non-wavelet performer with accuracy of 92.8%</a:t>
            </a:r>
          </a:p>
        </p:txBody>
      </p:sp>
      <p:pic>
        <p:nvPicPr>
          <p:cNvPr id="34" name="Picture 33">
            <a:extLst>
              <a:ext uri="{FF2B5EF4-FFF2-40B4-BE49-F238E27FC236}">
                <a16:creationId xmlns:a16="http://schemas.microsoft.com/office/drawing/2014/main" id="{A9CA9739-9FB2-4DF3-83BD-C025B15454CC}"/>
              </a:ext>
            </a:extLst>
          </p:cNvPr>
          <p:cNvPicPr>
            <a:picLocks noChangeAspect="1"/>
          </p:cNvPicPr>
          <p:nvPr/>
        </p:nvPicPr>
        <p:blipFill>
          <a:blip r:embed="rId6"/>
          <a:stretch>
            <a:fillRect/>
          </a:stretch>
        </p:blipFill>
        <p:spPr>
          <a:xfrm>
            <a:off x="16213525" y="19411858"/>
            <a:ext cx="5187657" cy="6933801"/>
          </a:xfrm>
          <a:prstGeom prst="rect">
            <a:avLst/>
          </a:prstGeom>
        </p:spPr>
      </p:pic>
      <p:sp>
        <p:nvSpPr>
          <p:cNvPr id="40" name="Rectangle 39">
            <a:extLst>
              <a:ext uri="{FF2B5EF4-FFF2-40B4-BE49-F238E27FC236}">
                <a16:creationId xmlns:a16="http://schemas.microsoft.com/office/drawing/2014/main" id="{4C5DA6E1-4BC4-4133-ABDA-7E81AFA26E6C}"/>
              </a:ext>
            </a:extLst>
          </p:cNvPr>
          <p:cNvSpPr/>
          <p:nvPr/>
        </p:nvSpPr>
        <p:spPr>
          <a:xfrm>
            <a:off x="28786620" y="19370336"/>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3CA4315-A95B-45A5-8C1F-06B7818B5C34}"/>
              </a:ext>
            </a:extLst>
          </p:cNvPr>
          <p:cNvSpPr/>
          <p:nvPr/>
        </p:nvSpPr>
        <p:spPr>
          <a:xfrm>
            <a:off x="22466092" y="1936371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F49EDAA7-C821-4F6A-A618-F1031A0094EE}"/>
              </a:ext>
            </a:extLst>
          </p:cNvPr>
          <p:cNvPicPr>
            <a:picLocks noChangeAspect="1"/>
          </p:cNvPicPr>
          <p:nvPr/>
        </p:nvPicPr>
        <p:blipFill>
          <a:blip r:embed="rId7"/>
          <a:stretch>
            <a:fillRect/>
          </a:stretch>
        </p:blipFill>
        <p:spPr>
          <a:xfrm>
            <a:off x="22509382" y="19411856"/>
            <a:ext cx="5187657" cy="6933801"/>
          </a:xfrm>
          <a:prstGeom prst="rect">
            <a:avLst/>
          </a:prstGeom>
        </p:spPr>
      </p:pic>
      <p:pic>
        <p:nvPicPr>
          <p:cNvPr id="32" name="Picture 31">
            <a:extLst>
              <a:ext uri="{FF2B5EF4-FFF2-40B4-BE49-F238E27FC236}">
                <a16:creationId xmlns:a16="http://schemas.microsoft.com/office/drawing/2014/main" id="{446E9D9D-CC6D-4A92-8219-C9E922EAC978}"/>
              </a:ext>
            </a:extLst>
          </p:cNvPr>
          <p:cNvPicPr>
            <a:picLocks noChangeAspect="1"/>
          </p:cNvPicPr>
          <p:nvPr/>
        </p:nvPicPr>
        <p:blipFill>
          <a:blip r:embed="rId8"/>
          <a:stretch>
            <a:fillRect/>
          </a:stretch>
        </p:blipFill>
        <p:spPr>
          <a:xfrm>
            <a:off x="28832011" y="19411856"/>
            <a:ext cx="5187657" cy="6933801"/>
          </a:xfrm>
          <a:prstGeom prst="rect">
            <a:avLst/>
          </a:prstGeom>
        </p:spPr>
      </p:pic>
      <p:sp>
        <p:nvSpPr>
          <p:cNvPr id="42" name="TextBox 41">
            <a:extLst>
              <a:ext uri="{FF2B5EF4-FFF2-40B4-BE49-F238E27FC236}">
                <a16:creationId xmlns:a16="http://schemas.microsoft.com/office/drawing/2014/main" id="{68EBF2DC-DB84-49AB-A7AB-CC6C1F1C672C}"/>
              </a:ext>
            </a:extLst>
          </p:cNvPr>
          <p:cNvSpPr txBox="1"/>
          <p:nvPr/>
        </p:nvSpPr>
        <p:spPr>
          <a:xfrm>
            <a:off x="16170004" y="18723429"/>
            <a:ext cx="17848341" cy="461665"/>
          </a:xfrm>
          <a:prstGeom prst="rect">
            <a:avLst/>
          </a:prstGeom>
          <a:noFill/>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Signal-To-Noise Ratio – Parameter Sweeps</a:t>
            </a:r>
          </a:p>
        </p:txBody>
      </p:sp>
      <p:sp>
        <p:nvSpPr>
          <p:cNvPr id="43" name="TextBox 42">
            <a:extLst>
              <a:ext uri="{FF2B5EF4-FFF2-40B4-BE49-F238E27FC236}">
                <a16:creationId xmlns:a16="http://schemas.microsoft.com/office/drawing/2014/main" id="{705A9662-156B-4643-BFA1-6792F4852C8C}"/>
              </a:ext>
            </a:extLst>
          </p:cNvPr>
          <p:cNvSpPr txBox="1"/>
          <p:nvPr/>
        </p:nvSpPr>
        <p:spPr>
          <a:xfrm>
            <a:off x="34749291" y="23496618"/>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A276ECBD-802E-4A0D-8AD5-6DD0E12515EB}"/>
              </a:ext>
            </a:extLst>
          </p:cNvPr>
          <p:cNvSpPr txBox="1"/>
          <p:nvPr/>
        </p:nvSpPr>
        <p:spPr>
          <a:xfrm>
            <a:off x="34742591" y="24445555"/>
            <a:ext cx="8277225" cy="4247317"/>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Continue with the DWT4 and CEP26 feature sets and classifiers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Expand the data sets with additional data, more constructed scenarios, and with variation in the signal-to-noise ratio</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Development method to compute the effective signal-to-noise ratio for the scenario with a reduction in the proportion of the signal block contaminated</a:t>
            </a:r>
          </a:p>
        </p:txBody>
      </p:sp>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627</TotalTime>
  <Words>1555</Words>
  <Application>Microsoft Office PowerPoint</Application>
  <PresentationFormat>Custom</PresentationFormat>
  <Paragraphs>481</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Encode Sans Condensed Black</vt:lpstr>
      <vt:lpstr>Encode Sans Condensed ExtraBold</vt:lpstr>
      <vt:lpstr>Open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Todd Schultz</cp:lastModifiedBy>
  <cp:revision>44</cp:revision>
  <cp:lastPrinted>2019-02-26T02:43:06Z</cp:lastPrinted>
  <dcterms:created xsi:type="dcterms:W3CDTF">2019-02-24T02:01:07Z</dcterms:created>
  <dcterms:modified xsi:type="dcterms:W3CDTF">2019-03-08T04:41:33Z</dcterms:modified>
</cp:coreProperties>
</file>