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4" d="100"/>
          <a:sy n="34" d="100"/>
        </p:scale>
        <p:origin x="1782" y="192"/>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3/7/2019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863566" cy="7017306"/>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Background</a:t>
            </a:r>
          </a:p>
          <a:p>
            <a:r>
              <a:rPr lang="en-US" sz="3000" dirty="0">
                <a:latin typeface="Open Sans" panose="020B0606030504020204" pitchFamily="34" charset="0"/>
                <a:ea typeface="Open Sans" panose="020B0606030504020204" pitchFamily="34" charset="0"/>
                <a:cs typeface="Open Sans" panose="020B0606030504020204" pitchFamily="34" charset="0"/>
              </a:rPr>
              <a:t>Regulatory agencies of aviation look to reduce the amount of noise generated by aircraft while the number of flights continuing to increase. The noise certification process for aircraft is expensive and requires monitoring personnel. Due to the remote location of these tests, contamination of the audio data is possible from birds, insects, various wildlife, and road traffic.</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Objective</a:t>
            </a:r>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357598"/>
            <a:ext cx="14608468"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213344"/>
            <a:ext cx="10054713" cy="7017306"/>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Audio Files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66 Total</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Clean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49 Aircraft and Ambient Recordings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13 Animal Vocalizations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Process</a:t>
            </a:r>
          </a:p>
          <a:p>
            <a:r>
              <a:rPr lang="en-US" sz="3000" dirty="0">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3000" i="1" dirty="0">
                <a:latin typeface="Open Sans" panose="020B0606030504020204" pitchFamily="34" charset="0"/>
                <a:ea typeface="Open Sans" panose="020B0606030504020204" pitchFamily="34" charset="0"/>
                <a:cs typeface="Open Sans" panose="020B0606030504020204" pitchFamily="34" charset="0"/>
              </a:rPr>
              <a:t>t</a:t>
            </a:r>
            <a:r>
              <a:rPr lang="en-US" sz="3000" dirty="0">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randomized scenarios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Increased fidelity of DWT5 did not out perform DWT4</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5262979"/>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353943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612608"/>
            <a:ext cx="14643381" cy="11172289"/>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Broad Investigation</a:t>
            </a:r>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For this investigation, models were trained with their default hyperparameters and settings.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3000" dirty="0">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7995702"/>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2475101932"/>
              </p:ext>
            </p:extLst>
          </p:nvPr>
        </p:nvGraphicFramePr>
        <p:xfrm>
          <a:off x="16201257" y="4829083"/>
          <a:ext cx="17858515" cy="9535842"/>
        </p:xfrm>
        <a:graphic>
          <a:graphicData uri="http://schemas.openxmlformats.org/drawingml/2006/table">
            <a:tbl>
              <a:tblPr>
                <a:tableStyleId>{5C22544A-7EE6-4342-B048-85BDC9FD1C3A}</a:tableStyleId>
              </a:tblPr>
              <a:tblGrid>
                <a:gridCol w="3344018">
                  <a:extLst>
                    <a:ext uri="{9D8B030D-6E8A-4147-A177-3AD203B41FA5}">
                      <a16:colId xmlns:a16="http://schemas.microsoft.com/office/drawing/2014/main" val="1151871436"/>
                    </a:ext>
                  </a:extLst>
                </a:gridCol>
                <a:gridCol w="853794">
                  <a:extLst>
                    <a:ext uri="{9D8B030D-6E8A-4147-A177-3AD203B41FA5}">
                      <a16:colId xmlns:a16="http://schemas.microsoft.com/office/drawing/2014/main" val="2393237374"/>
                    </a:ext>
                  </a:extLst>
                </a:gridCol>
                <a:gridCol w="870482">
                  <a:extLst>
                    <a:ext uri="{9D8B030D-6E8A-4147-A177-3AD203B41FA5}">
                      <a16:colId xmlns:a16="http://schemas.microsoft.com/office/drawing/2014/main" val="335090396"/>
                    </a:ext>
                  </a:extLst>
                </a:gridCol>
                <a:gridCol w="837105">
                  <a:extLst>
                    <a:ext uri="{9D8B030D-6E8A-4147-A177-3AD203B41FA5}">
                      <a16:colId xmlns:a16="http://schemas.microsoft.com/office/drawing/2014/main" val="3717863262"/>
                    </a:ext>
                  </a:extLst>
                </a:gridCol>
                <a:gridCol w="853794">
                  <a:extLst>
                    <a:ext uri="{9D8B030D-6E8A-4147-A177-3AD203B41FA5}">
                      <a16:colId xmlns:a16="http://schemas.microsoft.com/office/drawing/2014/main" val="2897946089"/>
                    </a:ext>
                  </a:extLst>
                </a:gridCol>
                <a:gridCol w="853794">
                  <a:extLst>
                    <a:ext uri="{9D8B030D-6E8A-4147-A177-3AD203B41FA5}">
                      <a16:colId xmlns:a16="http://schemas.microsoft.com/office/drawing/2014/main" val="2621680780"/>
                    </a:ext>
                  </a:extLst>
                </a:gridCol>
                <a:gridCol w="853794">
                  <a:extLst>
                    <a:ext uri="{9D8B030D-6E8A-4147-A177-3AD203B41FA5}">
                      <a16:colId xmlns:a16="http://schemas.microsoft.com/office/drawing/2014/main" val="530238323"/>
                    </a:ext>
                  </a:extLst>
                </a:gridCol>
                <a:gridCol w="853794">
                  <a:extLst>
                    <a:ext uri="{9D8B030D-6E8A-4147-A177-3AD203B41FA5}">
                      <a16:colId xmlns:a16="http://schemas.microsoft.com/office/drawing/2014/main" val="3264923264"/>
                    </a:ext>
                  </a:extLst>
                </a:gridCol>
                <a:gridCol w="853794">
                  <a:extLst>
                    <a:ext uri="{9D8B030D-6E8A-4147-A177-3AD203B41FA5}">
                      <a16:colId xmlns:a16="http://schemas.microsoft.com/office/drawing/2014/main" val="3377233041"/>
                    </a:ext>
                  </a:extLst>
                </a:gridCol>
                <a:gridCol w="853794">
                  <a:extLst>
                    <a:ext uri="{9D8B030D-6E8A-4147-A177-3AD203B41FA5}">
                      <a16:colId xmlns:a16="http://schemas.microsoft.com/office/drawing/2014/main" val="514851023"/>
                    </a:ext>
                  </a:extLst>
                </a:gridCol>
                <a:gridCol w="853794">
                  <a:extLst>
                    <a:ext uri="{9D8B030D-6E8A-4147-A177-3AD203B41FA5}">
                      <a16:colId xmlns:a16="http://schemas.microsoft.com/office/drawing/2014/main" val="829764803"/>
                    </a:ext>
                  </a:extLst>
                </a:gridCol>
                <a:gridCol w="853794">
                  <a:extLst>
                    <a:ext uri="{9D8B030D-6E8A-4147-A177-3AD203B41FA5}">
                      <a16:colId xmlns:a16="http://schemas.microsoft.com/office/drawing/2014/main" val="1008829834"/>
                    </a:ext>
                  </a:extLst>
                </a:gridCol>
                <a:gridCol w="853794">
                  <a:extLst>
                    <a:ext uri="{9D8B030D-6E8A-4147-A177-3AD203B41FA5}">
                      <a16:colId xmlns:a16="http://schemas.microsoft.com/office/drawing/2014/main" val="950132651"/>
                    </a:ext>
                  </a:extLst>
                </a:gridCol>
                <a:gridCol w="853794">
                  <a:extLst>
                    <a:ext uri="{9D8B030D-6E8A-4147-A177-3AD203B41FA5}">
                      <a16:colId xmlns:a16="http://schemas.microsoft.com/office/drawing/2014/main" val="45596056"/>
                    </a:ext>
                  </a:extLst>
                </a:gridCol>
                <a:gridCol w="853794">
                  <a:extLst>
                    <a:ext uri="{9D8B030D-6E8A-4147-A177-3AD203B41FA5}">
                      <a16:colId xmlns:a16="http://schemas.microsoft.com/office/drawing/2014/main" val="2795060661"/>
                    </a:ext>
                  </a:extLst>
                </a:gridCol>
                <a:gridCol w="853794">
                  <a:extLst>
                    <a:ext uri="{9D8B030D-6E8A-4147-A177-3AD203B41FA5}">
                      <a16:colId xmlns:a16="http://schemas.microsoft.com/office/drawing/2014/main" val="558077079"/>
                    </a:ext>
                  </a:extLst>
                </a:gridCol>
                <a:gridCol w="853794">
                  <a:extLst>
                    <a:ext uri="{9D8B030D-6E8A-4147-A177-3AD203B41FA5}">
                      <a16:colId xmlns:a16="http://schemas.microsoft.com/office/drawing/2014/main" val="261827523"/>
                    </a:ext>
                  </a:extLst>
                </a:gridCol>
                <a:gridCol w="853794">
                  <a:extLst>
                    <a:ext uri="{9D8B030D-6E8A-4147-A177-3AD203B41FA5}">
                      <a16:colId xmlns:a16="http://schemas.microsoft.com/office/drawing/2014/main" val="805535808"/>
                    </a:ext>
                  </a:extLst>
                </a:gridCol>
              </a:tblGrid>
              <a:tr h="1046602">
                <a:tc>
                  <a:txBody>
                    <a:bodyPr/>
                    <a:lstStyle/>
                    <a:p>
                      <a:pPr algn="ctr" fontAlgn="b"/>
                      <a:r>
                        <a:rPr lang="en-US" sz="1200" b="1" u="none" strike="noStrike" dirty="0">
                          <a:effectLst/>
                        </a:rPr>
                        <a:t>Feature Set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Logistic Regression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Boosted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Bagged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Linear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Quadratic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a:effectLst/>
                        </a:rPr>
                        <a:t>Cubic SVM</a:t>
                      </a:r>
                      <a:endParaRPr lang="en-US" sz="12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Gaussian SVM </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Subspace KNN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Neural Net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LSTM 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303947">
                <a:tc>
                  <a:txBody>
                    <a:bodyPr/>
                    <a:lstStyle/>
                    <a:p>
                      <a:pPr algn="ctr" fontAlgn="b"/>
                      <a:r>
                        <a:rPr lang="en-US" sz="1200" u="none" strike="noStrike" dirty="0">
                          <a:effectLst/>
                        </a:rPr>
                        <a:t>Modified MFCC</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75.6%</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78.3%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90.7%</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92.8%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80.9%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72.8%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76.4%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303947">
                <a:tc>
                  <a:txBody>
                    <a:bodyPr/>
                    <a:lstStyle/>
                    <a:p>
                      <a:pPr algn="ctr" fontAlgn="b"/>
                      <a:r>
                        <a:rPr lang="en-US" sz="1200" u="none" strike="noStrike">
                          <a:effectLst/>
                        </a:rPr>
                        <a:t>FFT (25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61.3%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303947">
                <a:tc>
                  <a:txBody>
                    <a:bodyPr/>
                    <a:lstStyle/>
                    <a:p>
                      <a:pPr algn="ctr" fontAlgn="b"/>
                      <a:r>
                        <a:rPr lang="en-US" sz="1200" u="none" strike="noStrike">
                          <a:effectLst/>
                        </a:rPr>
                        <a:t>FFT (100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68.3%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303947">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303947">
                <a:tc>
                  <a:txBody>
                    <a:bodyPr/>
                    <a:lstStyle/>
                    <a:p>
                      <a:pPr algn="ctr" fontAlgn="b"/>
                      <a:r>
                        <a:rPr lang="en-US" sz="1200" u="none" strike="noStrike">
                          <a:effectLst/>
                        </a:rPr>
                        <a:t>CWT Scalogram</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82671">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82.0%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59.1%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55.0%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91.2%</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91.0%</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303947">
                <a:tc>
                  <a:txBody>
                    <a:bodyPr/>
                    <a:lstStyle/>
                    <a:p>
                      <a:pPr algn="ctr" fontAlgn="b"/>
                      <a:r>
                        <a:rPr lang="en-US" sz="1200" u="none" strike="noStrike" dirty="0">
                          <a:effectLst/>
                        </a:rPr>
                        <a:t>DWT (Coiflet2, 5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92.3%</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94.2%</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90.6%</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78.8%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303947">
                <a:tc>
                  <a:txBody>
                    <a:bodyPr/>
                    <a:lstStyle/>
                    <a:p>
                      <a:pPr algn="ctr" fontAlgn="b"/>
                      <a:r>
                        <a:rPr lang="en-US" sz="1200" u="none" strike="noStrike" dirty="0">
                          <a:effectLst/>
                        </a:rPr>
                        <a:t>DWT (Coiflet2, 5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92.1%</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94.0%</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91.5%</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303947">
                <a:tc>
                  <a:txBody>
                    <a:bodyPr/>
                    <a:lstStyle/>
                    <a:p>
                      <a:pPr algn="ctr" fontAlgn="b"/>
                      <a:r>
                        <a:rPr lang="en-US" sz="1200" u="none" strike="noStrike" dirty="0">
                          <a:effectLst/>
                        </a:rPr>
                        <a:t>DWT (Coiflet2, 4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303947">
                <a:tc>
                  <a:txBody>
                    <a:bodyPr/>
                    <a:lstStyle/>
                    <a:p>
                      <a:pPr algn="ctr" fontAlgn="b"/>
                      <a:r>
                        <a:rPr lang="en-US" sz="1200" u="none" strike="noStrike" dirty="0">
                          <a:effectLst/>
                        </a:rPr>
                        <a:t>DWT (Coiflet2, 3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303947">
                <a:tc>
                  <a:txBody>
                    <a:bodyPr/>
                    <a:lstStyle/>
                    <a:p>
                      <a:pPr algn="ctr" fontAlgn="b"/>
                      <a:r>
                        <a:rPr lang="en-US" sz="1200" u="none" strike="noStrike" dirty="0">
                          <a:effectLst/>
                        </a:rPr>
                        <a:t>DWT (Debauchies4,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64.4%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90.1%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86.0%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303947">
                <a:tc>
                  <a:txBody>
                    <a:bodyPr/>
                    <a:lstStyle/>
                    <a:p>
                      <a:pPr algn="ctr" fontAlgn="b"/>
                      <a:r>
                        <a:rPr lang="en-US" sz="1200" u="none" strike="noStrike" dirty="0">
                          <a:effectLst/>
                        </a:rPr>
                        <a:t>DWT (</a:t>
                      </a:r>
                      <a:r>
                        <a:rPr lang="en-US" sz="1200" u="none" strike="noStrike" dirty="0" err="1">
                          <a:effectLst/>
                        </a:rPr>
                        <a:t>Haar</a:t>
                      </a:r>
                      <a:r>
                        <a:rPr lang="en-US" sz="1200" u="none" strike="noStrike" dirty="0">
                          <a:effectLst/>
                        </a:rPr>
                        <a:t>,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53.8%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67.1%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303947">
                <a:tc>
                  <a:txBody>
                    <a:bodyPr/>
                    <a:lstStyle/>
                    <a:p>
                      <a:pPr algn="ctr" fontAlgn="b"/>
                      <a:r>
                        <a:rPr lang="pt-BR" sz="1200" u="none" strike="noStrike" dirty="0">
                          <a:effectLst/>
                        </a:rPr>
                        <a:t>DWT (Coiflet2, 4 levels, no entropy)</a:t>
                      </a:r>
                      <a:endParaRPr lang="pt-BR"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71.6%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b="1" i="1" u="none" strike="noStrike" dirty="0">
                          <a:effectLst/>
                        </a:rPr>
                        <a:t>90.6%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303947">
                <a:tc>
                  <a:txBody>
                    <a:bodyPr/>
                    <a:lstStyle/>
                    <a:p>
                      <a:pPr algn="ctr" fontAlgn="b"/>
                      <a:r>
                        <a:rPr lang="en-US" sz="1200" u="none" strike="noStrike" dirty="0">
                          <a:effectLst/>
                        </a:rPr>
                        <a:t>DWT (Coiflet2, 2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89.0%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16112853" y="14710629"/>
            <a:ext cx="17946917" cy="523220"/>
          </a:xfrm>
          <a:prstGeom prst="rect">
            <a:avLst/>
          </a:prstGeom>
          <a:noFill/>
        </p:spPr>
        <p:txBody>
          <a:bodyPr wrap="square" rtlCol="0">
            <a:spAutoFit/>
          </a:bodyPr>
          <a:lstStyle/>
          <a:p>
            <a:pPr algn="ctr"/>
            <a:r>
              <a:rPr lang="en-US" sz="2800" dirty="0">
                <a:latin typeface="Open Sans" panose="020B0606030504020204" pitchFamily="34" charset="0"/>
                <a:ea typeface="Open Sans" panose="020B0606030504020204" pitchFamily="34" charset="0"/>
                <a:cs typeface="Open Sans" panose="020B0606030504020204" pitchFamily="34" charset="0"/>
              </a:rPr>
              <a:t>The three feature set, classifier pairs we selected from this investigation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30221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96520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896947648"/>
              </p:ext>
            </p:extLst>
          </p:nvPr>
        </p:nvGraphicFramePr>
        <p:xfrm>
          <a:off x="16201257" y="28224429"/>
          <a:ext cx="17817089" cy="2934212"/>
        </p:xfrm>
        <a:graphic>
          <a:graphicData uri="http://schemas.openxmlformats.org/drawingml/2006/table">
            <a:tbl>
              <a:tblPr firstRow="1" firstCol="1" bandRow="1">
                <a:tableStyleId>{C083E6E3-FA7D-4D7B-A595-EF9225AFEA82}</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200" cap="all" dirty="0">
                          <a:effectLst/>
                        </a:rPr>
                        <a:t> </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cap="all" dirty="0">
                          <a:effectLst/>
                        </a:rPr>
                        <a:t>F1 score</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cap="all" dirty="0">
                          <a:effectLst/>
                        </a:rPr>
                        <a:t>Accuracy</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FNR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FPR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200" cap="all" dirty="0">
                          <a:effectLst/>
                        </a:rPr>
                        <a:t>DWT5</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200" cap="all" dirty="0">
                          <a:effectLst/>
                        </a:rPr>
                        <a:t>DWT4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93.8%</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10.1%</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2.2%</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200" cap="all" dirty="0">
                          <a:effectLst/>
                        </a:rPr>
                        <a:t>CEP26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a:effectLst/>
                        </a:rPr>
                        <a:t>93.6%</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a:effectLst/>
                        </a:rPr>
                        <a:t>93.9%</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10.3%</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1.9%</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20871" y="27181834"/>
            <a:ext cx="17624905" cy="954107"/>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the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937033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15764879"/>
            <a:ext cx="6075736"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overall with accuracy of 94.2%</a:t>
            </a:r>
          </a:p>
        </p:txBody>
      </p:sp>
      <p:sp>
        <p:nvSpPr>
          <p:cNvPr id="36" name="Rectangle 35">
            <a:extLst>
              <a:ext uri="{FF2B5EF4-FFF2-40B4-BE49-F238E27FC236}">
                <a16:creationId xmlns:a16="http://schemas.microsoft.com/office/drawing/2014/main" id="{5EA8D1C3-E889-46A4-A3CC-BFEC0345F205}"/>
              </a:ext>
            </a:extLst>
          </p:cNvPr>
          <p:cNvSpPr/>
          <p:nvPr/>
        </p:nvSpPr>
        <p:spPr>
          <a:xfrm>
            <a:off x="22522564" y="15770230"/>
            <a:ext cx="5174475"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b="1" dirty="0">
                <a:latin typeface="Open Sans" panose="020B0606030504020204" pitchFamily="34" charset="0"/>
                <a:ea typeface="Open Sans" panose="020B0606030504020204" pitchFamily="34" charset="0"/>
                <a:cs typeface="Open Sans" panose="020B0606030504020204" pitchFamily="34" charset="0"/>
              </a:rPr>
              <a:t> </a:t>
            </a:r>
            <a:r>
              <a:rPr lang="en-US" sz="24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914400" lvl="1" indent="-4572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7984034" y="15791521"/>
            <a:ext cx="6075736" cy="1569660"/>
          </a:xfrm>
          <a:prstGeom prst="rect">
            <a:avLst/>
          </a:prstGeom>
        </p:spPr>
        <p:txBody>
          <a:bodyPr wrap="square">
            <a:spAutoFit/>
          </a:bodyPr>
          <a:lstStyle/>
          <a:p>
            <a:pPr marL="514350" indent="-51435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Cubic SVM</a:t>
            </a:r>
          </a:p>
          <a:p>
            <a:pPr marL="514350" indent="-51435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941185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937033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936371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941185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941185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8723429"/>
            <a:ext cx="17848341"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3141018"/>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4140755"/>
            <a:ext cx="827722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605</TotalTime>
  <Words>1622</Words>
  <Application>Microsoft Office PowerPoint</Application>
  <PresentationFormat>Custom</PresentationFormat>
  <Paragraphs>472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cp:lastModifiedBy>
  <cp:revision>44</cp:revision>
  <cp:lastPrinted>2019-02-26T02:43:06Z</cp:lastPrinted>
  <dcterms:created xsi:type="dcterms:W3CDTF">2019-02-24T02:01:07Z</dcterms:created>
  <dcterms:modified xsi:type="dcterms:W3CDTF">2019-03-08T02:26:53Z</dcterms:modified>
</cp:coreProperties>
</file>