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4" r:id="rId4"/>
    <p:sldId id="257" r:id="rId5"/>
    <p:sldId id="258" r:id="rId6"/>
    <p:sldId id="263" r:id="rId7"/>
    <p:sldId id="259" r:id="rId8"/>
    <p:sldId id="260" r:id="rId9"/>
    <p:sldId id="264" r:id="rId10"/>
    <p:sldId id="262" r:id="rId11"/>
    <p:sldId id="266" r:id="rId12"/>
    <p:sldId id="268" r:id="rId13"/>
    <p:sldId id="267" r:id="rId14"/>
    <p:sldId id="270" r:id="rId15"/>
    <p:sldId id="271" r:id="rId16"/>
    <p:sldId id="272" r:id="rId17"/>
    <p:sldId id="277" r:id="rId18"/>
    <p:sldId id="278" r:id="rId19"/>
    <p:sldId id="280" r:id="rId20"/>
    <p:sldId id="27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11979-323A-4294-B43F-DC0773C89E67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AE482-92E3-4AD2-AF38-541BAFED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E482-92E3-4AD2-AF38-541BAFED59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E482-92E3-4AD2-AF38-541BAFED59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9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D099-A4D6-4D8A-8EF1-1832B91B72F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45E6-C86F-43AD-B3EB-688F1895E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vazu-ctr-prediction/leader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3 Trees</a:t>
            </a:r>
          </a:p>
          <a:p>
            <a:endParaRPr lang="en-US" dirty="0" smtClean="0"/>
          </a:p>
          <a:p>
            <a:r>
              <a:rPr lang="en-US" dirty="0" smtClean="0"/>
              <a:t>Chung Lau, Anita Miller, Steve Nelson, Todd Schultz, Paul </a:t>
            </a:r>
            <a:r>
              <a:rPr lang="en-US" dirty="0" err="1" smtClean="0"/>
              <a:t>Scarpa</a:t>
            </a:r>
            <a:r>
              <a:rPr lang="en-US" dirty="0" smtClean="0"/>
              <a:t>, </a:t>
            </a:r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r>
              <a:rPr lang="en-US" dirty="0" smtClean="0"/>
              <a:t>, </a:t>
            </a:r>
            <a:r>
              <a:rPr lang="en-US" dirty="0" err="1" smtClean="0"/>
              <a:t>Naresh</a:t>
            </a:r>
            <a:r>
              <a:rPr lang="en-US" dirty="0" smtClean="0"/>
              <a:t> </a:t>
            </a:r>
            <a:r>
              <a:rPr lang="en-US" dirty="0" err="1" smtClean="0"/>
              <a:t>Jarugala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12614" cy="1325563"/>
          </a:xfrm>
        </p:spPr>
        <p:txBody>
          <a:bodyPr/>
          <a:lstStyle/>
          <a:p>
            <a:r>
              <a:rPr lang="en-US" dirty="0" smtClean="0"/>
              <a:t>The final countdown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2614" cy="4351338"/>
          </a:xfrm>
        </p:spPr>
        <p:txBody>
          <a:bodyPr/>
          <a:lstStyle/>
          <a:p>
            <a:r>
              <a:rPr lang="en-US" dirty="0" smtClean="0"/>
              <a:t>Only 6,865,066 or 16.98% clicked the ad</a:t>
            </a:r>
          </a:p>
          <a:p>
            <a:r>
              <a:rPr lang="en-US" dirty="0" smtClean="0"/>
              <a:t>240 unique hour long segments</a:t>
            </a:r>
          </a:p>
          <a:p>
            <a:r>
              <a:rPr lang="en-US" dirty="0" smtClean="0"/>
              <a:t>Many variables with large number of categories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075602"/>
              </p:ext>
            </p:extLst>
          </p:nvPr>
        </p:nvGraphicFramePr>
        <p:xfrm>
          <a:off x="4578035" y="213666"/>
          <a:ext cx="7613965" cy="6644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532"/>
                <a:gridCol w="2654002"/>
                <a:gridCol w="2991431"/>
              </a:tblGrid>
              <a:tr h="3822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unique categories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Correlation Coefficient with click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'id'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'click'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'hour'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-0.00778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'C1'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-0.03525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banner_pos</a:t>
                      </a:r>
                      <a:r>
                        <a:rPr lang="en-US" sz="1600" dirty="0">
                          <a:effectLst/>
                        </a:rPr>
                        <a:t>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0.025535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site_id</a:t>
                      </a:r>
                      <a:r>
                        <a:rPr lang="en-US" sz="1600" dirty="0">
                          <a:effectLst/>
                        </a:rPr>
                        <a:t>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4,737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-0.01604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site_domain</a:t>
                      </a:r>
                      <a:r>
                        <a:rPr lang="en-US" sz="1600" dirty="0">
                          <a:effectLst/>
                        </a:rPr>
                        <a:t>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7,745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-0.02951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site_category</a:t>
                      </a:r>
                      <a:r>
                        <a:rPr lang="en-US" sz="1600" dirty="0">
                          <a:effectLst/>
                        </a:rPr>
                        <a:t>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-0.01854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app_id</a:t>
                      </a:r>
                      <a:r>
                        <a:rPr lang="en-US" sz="1600" dirty="0">
                          <a:effectLst/>
                        </a:rPr>
                        <a:t>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8,552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-0.04409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app_domain</a:t>
                      </a:r>
                      <a:r>
                        <a:rPr lang="en-US" sz="1600" dirty="0">
                          <a:effectLst/>
                        </a:rPr>
                        <a:t>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app_category</a:t>
                      </a:r>
                      <a:r>
                        <a:rPr lang="en-US" sz="1600" dirty="0">
                          <a:effectLst/>
                        </a:rPr>
                        <a:t>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-0.04555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'device_id'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2,686,408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'device_ip'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6,729,486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'device_model'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8,251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-0.00359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'device_type'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-0.03776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4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'</a:t>
                      </a:r>
                      <a:r>
                        <a:rPr lang="en-US" sz="1600" dirty="0" err="1">
                          <a:effectLst/>
                        </a:rPr>
                        <a:t>device_conn_type</a:t>
                      </a:r>
                      <a:r>
                        <a:rPr lang="en-US" sz="1600" dirty="0">
                          <a:effectLst/>
                        </a:rPr>
                        <a:t>'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-0.08636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'C14'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2,626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-0.06113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'C15'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-0.0946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'C16'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-0.13744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'C17'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-0.06197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'C18'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0.021634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'C19'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-0.03157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'C20'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-0.07076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  <a:tr h="202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'C21'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-0.07104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4" marR="5852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0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chip off the old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sampling strategies </a:t>
            </a:r>
          </a:p>
          <a:p>
            <a:pPr lvl="1"/>
            <a:r>
              <a:rPr lang="en-US" dirty="0" smtClean="0"/>
              <a:t>Stratified sampling to preserve the click ratio</a:t>
            </a:r>
          </a:p>
          <a:p>
            <a:pPr lvl="1"/>
            <a:r>
              <a:rPr lang="en-US" dirty="0" smtClean="0"/>
              <a:t>Stratified to preserve proportion from each hour long segment</a:t>
            </a:r>
          </a:p>
          <a:p>
            <a:pPr lvl="1"/>
            <a:r>
              <a:rPr lang="en-US" dirty="0" smtClean="0"/>
              <a:t>Multiple independent samples</a:t>
            </a:r>
          </a:p>
          <a:p>
            <a:r>
              <a:rPr lang="en-US" dirty="0" smtClean="0"/>
              <a:t>Code example-MATLAB</a:t>
            </a:r>
            <a:endParaRPr lang="en-US" dirty="0"/>
          </a:p>
          <a:p>
            <a:r>
              <a:rPr lang="en-US" dirty="0" smtClean="0"/>
              <a:t>Random observation</a:t>
            </a:r>
          </a:p>
          <a:p>
            <a:pPr lvl="1"/>
            <a:r>
              <a:rPr lang="en-US" dirty="0" smtClean="0"/>
              <a:t>“Sampling </a:t>
            </a:r>
            <a:r>
              <a:rPr lang="en-US" dirty="0"/>
              <a:t>50/50 or 83/17? When using 50/50 sample with WEKA-classify-cross validation, I was not able to get ‘correctly classified instances rate’ above 65%. So decided to use the sample with 83/17 split which gets 80%+. I don’t really understanding why</a:t>
            </a:r>
            <a:r>
              <a:rPr lang="en-US" dirty="0" smtClean="0"/>
              <a:t>.“ Anita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Eliminated suspected proxy variables</a:t>
            </a:r>
          </a:p>
          <a:p>
            <a:r>
              <a:rPr lang="en-US" dirty="0" smtClean="0"/>
              <a:t>Broke up the data/time variable to day of week and hour of day</a:t>
            </a:r>
          </a:p>
          <a:p>
            <a:r>
              <a:rPr lang="en-US" dirty="0" smtClean="0"/>
              <a:t>Binning or removal of some of the high categorical count variables </a:t>
            </a:r>
          </a:p>
          <a:p>
            <a:r>
              <a:rPr lang="en-US" dirty="0" smtClean="0"/>
              <a:t>Null values-to be or not to be?</a:t>
            </a:r>
          </a:p>
          <a:p>
            <a:pPr lvl="1"/>
            <a:r>
              <a:rPr lang="en-US" dirty="0" smtClean="0"/>
              <a:t>Actually tells us something</a:t>
            </a:r>
          </a:p>
          <a:p>
            <a:pPr lvl="1"/>
            <a:r>
              <a:rPr lang="en-US" dirty="0" smtClean="0"/>
              <a:t>Need to make predictions where there are missing values</a:t>
            </a:r>
          </a:p>
          <a:p>
            <a:r>
              <a:rPr lang="en-US" dirty="0" smtClean="0"/>
              <a:t>Attribute scaling?</a:t>
            </a:r>
          </a:p>
          <a:p>
            <a:pPr lvl="1"/>
            <a:r>
              <a:rPr lang="en-US" dirty="0" smtClean="0"/>
              <a:t>Unsure, technically everything is categorical but…</a:t>
            </a:r>
          </a:p>
          <a:p>
            <a:r>
              <a:rPr lang="en-US" dirty="0" smtClean="0"/>
              <a:t>Can some variables be treated at numerical values instead of categorical?</a:t>
            </a:r>
          </a:p>
          <a:p>
            <a:pPr lvl="1"/>
            <a:r>
              <a:rPr lang="en-US" dirty="0" smtClean="0"/>
              <a:t>C15 and C16 are believed to be the dimensions of the ad in pixels</a:t>
            </a:r>
          </a:p>
        </p:txBody>
      </p:sp>
    </p:spTree>
    <p:extLst>
      <p:ext uri="{BB962C8B-B14F-4D97-AF65-F5344CB8AC3E}">
        <p14:creationId xmlns:p14="http://schemas.microsoft.com/office/powerpoint/2010/main" val="188404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Feature selection using many methods</a:t>
            </a:r>
          </a:p>
          <a:p>
            <a:r>
              <a:rPr lang="en-US" dirty="0" smtClean="0"/>
              <a:t>Group plot matrix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Information gain (via decision trees)</a:t>
            </a:r>
          </a:p>
          <a:p>
            <a:r>
              <a:rPr lang="en-US" dirty="0" smtClean="0"/>
              <a:t>Wrapper methods</a:t>
            </a:r>
          </a:p>
          <a:p>
            <a:pPr lvl="1"/>
            <a:r>
              <a:rPr lang="en-US" dirty="0" err="1" smtClean="0"/>
              <a:t>ReliefF</a:t>
            </a:r>
            <a:endParaRPr lang="en-US" dirty="0" smtClean="0"/>
          </a:p>
          <a:p>
            <a:pPr lvl="1"/>
            <a:r>
              <a:rPr lang="en-US" dirty="0" err="1" smtClean="0"/>
              <a:t>SequentialFS</a:t>
            </a:r>
            <a:r>
              <a:rPr lang="en-US" dirty="0" smtClean="0"/>
              <a:t> (linear classifier + bagged decision trees)</a:t>
            </a:r>
          </a:p>
          <a:p>
            <a:pPr lvl="1"/>
            <a:r>
              <a:rPr lang="en-US" dirty="0" err="1" smtClean="0"/>
              <a:t>CfsSubsetEval</a:t>
            </a:r>
            <a:r>
              <a:rPr lang="en-US" dirty="0" smtClean="0"/>
              <a:t> + </a:t>
            </a:r>
            <a:r>
              <a:rPr lang="en-US" dirty="0" err="1" smtClean="0"/>
              <a:t>BestFirst</a:t>
            </a:r>
            <a:endParaRPr lang="en-US" dirty="0" smtClean="0"/>
          </a:p>
          <a:p>
            <a:pPr lvl="1"/>
            <a:r>
              <a:rPr lang="en-US" dirty="0" err="1" smtClean="0"/>
              <a:t>CfsSubsetEval</a:t>
            </a:r>
            <a:r>
              <a:rPr lang="en-US" dirty="0" smtClean="0"/>
              <a:t> + Random Search</a:t>
            </a:r>
          </a:p>
          <a:p>
            <a:pPr lvl="1"/>
            <a:r>
              <a:rPr lang="en-US" dirty="0" err="1" smtClean="0"/>
              <a:t>Infogain</a:t>
            </a:r>
            <a:r>
              <a:rPr lang="en-US" dirty="0" smtClean="0"/>
              <a:t> + Ranker</a:t>
            </a:r>
          </a:p>
          <a:p>
            <a:pPr lvl="1"/>
            <a:r>
              <a:rPr lang="en-US" dirty="0" err="1" smtClean="0"/>
              <a:t>Chisquared</a:t>
            </a:r>
            <a:r>
              <a:rPr lang="en-US" dirty="0" smtClean="0"/>
              <a:t> +Ranker</a:t>
            </a:r>
          </a:p>
          <a:p>
            <a:pPr lvl="1"/>
            <a:r>
              <a:rPr lang="en-US" dirty="0" err="1" smtClean="0"/>
              <a:t>Gainratio</a:t>
            </a:r>
            <a:r>
              <a:rPr lang="en-US" dirty="0" smtClean="0"/>
              <a:t> + Ranker</a:t>
            </a:r>
          </a:p>
          <a:p>
            <a:pPr lvl="1"/>
            <a:r>
              <a:rPr lang="en-US" dirty="0" smtClean="0"/>
              <a:t>Classifier + Ranker</a:t>
            </a:r>
          </a:p>
          <a:p>
            <a:r>
              <a:rPr lang="en-US" dirty="0" smtClean="0"/>
              <a:t>Tallied votes and picked top performers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1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2" r="81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935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finalists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9901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Banner position</a:t>
            </a:r>
          </a:p>
          <a:p>
            <a:r>
              <a:rPr lang="en-US" dirty="0" smtClean="0"/>
              <a:t>Site domain</a:t>
            </a:r>
          </a:p>
          <a:p>
            <a:r>
              <a:rPr lang="en-US" dirty="0" smtClean="0"/>
              <a:t>Site category</a:t>
            </a:r>
          </a:p>
          <a:p>
            <a:r>
              <a:rPr lang="en-US" dirty="0" smtClean="0"/>
              <a:t>App domain</a:t>
            </a:r>
          </a:p>
          <a:p>
            <a:r>
              <a:rPr lang="en-US" dirty="0" smtClean="0"/>
              <a:t>App category</a:t>
            </a:r>
          </a:p>
          <a:p>
            <a:r>
              <a:rPr lang="en-US" dirty="0" smtClean="0"/>
              <a:t>Device </a:t>
            </a:r>
            <a:r>
              <a:rPr lang="en-US" dirty="0"/>
              <a:t>conn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C14</a:t>
            </a:r>
          </a:p>
          <a:p>
            <a:r>
              <a:rPr lang="en-US" dirty="0" smtClean="0"/>
              <a:t>C16</a:t>
            </a:r>
          </a:p>
          <a:p>
            <a:r>
              <a:rPr lang="en-US" dirty="0" smtClean="0"/>
              <a:t>Hour </a:t>
            </a:r>
            <a:r>
              <a:rPr lang="en-US" dirty="0"/>
              <a:t>of the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Day </a:t>
            </a:r>
            <a:r>
              <a:rPr lang="en-US" dirty="0"/>
              <a:t>of the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3756" y="1825625"/>
            <a:ext cx="25200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Site domain</a:t>
            </a:r>
          </a:p>
          <a:p>
            <a:r>
              <a:rPr lang="en-US" dirty="0" smtClean="0"/>
              <a:t>App domain</a:t>
            </a:r>
          </a:p>
          <a:p>
            <a:r>
              <a:rPr lang="en-US" dirty="0" smtClean="0"/>
              <a:t>C14</a:t>
            </a:r>
          </a:p>
          <a:p>
            <a:r>
              <a:rPr lang="en-US" dirty="0" smtClean="0"/>
              <a:t>C16</a:t>
            </a:r>
          </a:p>
          <a:p>
            <a:r>
              <a:rPr lang="en-US" dirty="0" smtClean="0"/>
              <a:t>C18</a:t>
            </a:r>
          </a:p>
          <a:p>
            <a:r>
              <a:rPr lang="en-US" dirty="0" smtClean="0"/>
              <a:t>C21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75463" y="1825625"/>
            <a:ext cx="25200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Site id</a:t>
            </a:r>
          </a:p>
          <a:p>
            <a:r>
              <a:rPr lang="en-US" dirty="0" smtClean="0"/>
              <a:t>Site domain</a:t>
            </a:r>
          </a:p>
          <a:p>
            <a:r>
              <a:rPr lang="en-US" dirty="0" smtClean="0"/>
              <a:t>Site category</a:t>
            </a:r>
          </a:p>
          <a:p>
            <a:r>
              <a:rPr lang="en-US" dirty="0" smtClean="0"/>
              <a:t>App id</a:t>
            </a:r>
          </a:p>
          <a:p>
            <a:r>
              <a:rPr lang="en-US" dirty="0" smtClean="0"/>
              <a:t>App domain</a:t>
            </a:r>
          </a:p>
          <a:p>
            <a:r>
              <a:rPr lang="en-US" dirty="0" smtClean="0"/>
              <a:t>App category</a:t>
            </a:r>
          </a:p>
          <a:p>
            <a:r>
              <a:rPr lang="en-US" dirty="0" smtClean="0"/>
              <a:t>Device model</a:t>
            </a:r>
          </a:p>
          <a:p>
            <a:r>
              <a:rPr lang="en-US" dirty="0" smtClean="0"/>
              <a:t>Device conn type</a:t>
            </a:r>
          </a:p>
          <a:p>
            <a:r>
              <a:rPr lang="en-US" dirty="0" smtClean="0"/>
              <a:t>C14</a:t>
            </a:r>
          </a:p>
          <a:p>
            <a:r>
              <a:rPr lang="en-US" dirty="0" smtClean="0"/>
              <a:t>C16</a:t>
            </a:r>
          </a:p>
          <a:p>
            <a:r>
              <a:rPr lang="en-US" dirty="0" smtClean="0"/>
              <a:t>C18</a:t>
            </a:r>
          </a:p>
          <a:p>
            <a:r>
              <a:rPr lang="en-US" dirty="0" smtClean="0"/>
              <a:t>C21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54786" cy="4351338"/>
          </a:xfrm>
        </p:spPr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Bagged decision trees/Random forests</a:t>
            </a:r>
          </a:p>
          <a:p>
            <a:r>
              <a:rPr lang="en-US" dirty="0" smtClean="0"/>
              <a:t>Boosted decision trees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And more to come…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5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484042"/>
              </p:ext>
            </p:extLst>
          </p:nvPr>
        </p:nvGraphicFramePr>
        <p:xfrm>
          <a:off x="304801" y="-1"/>
          <a:ext cx="11646567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2568"/>
                <a:gridCol w="5041414"/>
                <a:gridCol w="2430536"/>
                <a:gridCol w="1672049"/>
              </a:tblGrid>
              <a:tr h="483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Feature Engineering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1210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Random guess benchmark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Random guessing with all predictions set to a probability of 0.5 of clicking the ad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0.6931472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1934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Boosted Tree-10% data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Boosted decision tree from Azure ML with a maximum of 20 leaves per a tree, minimum of 10 samples per leaf, a learning rate of 0.2, the number of trees set to 100, and trained at the entire dataset.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0.3993284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807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SVM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SVM from Azure ML with only 10% of training data.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0.4352991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24216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Boosted Tree-all data Model 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Boosted decision tree from Azure ML with a maximum of 20 leaves per a tree, minimum of 10 samples per leaf, a learning rate of 0.2, the number of trees set to 100, and trained on the entire dataset.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0.3990766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8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968231"/>
              </p:ext>
            </p:extLst>
          </p:nvPr>
        </p:nvGraphicFramePr>
        <p:xfrm>
          <a:off x="385010" y="-1"/>
          <a:ext cx="11566357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358"/>
                <a:gridCol w="5041414"/>
                <a:gridCol w="2430536"/>
                <a:gridCol w="1672049"/>
              </a:tblGrid>
              <a:tr h="41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Feature Engineering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20999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Boosted Tree-all data Model 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Boosted decision tree from Azure ML with a maximum of 40 leaves per a tree, minimum of 100,000 samples per leaf, a learning rate of 0.2, the number of trees set to 100, and trained on the entire dataset.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0.4049064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244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Random 17% Benchmark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Matching population distribution in sample data, 17% of the test data was randomly selected with a uniform probability and given a 100% probably of clicking the ad, the remaining test data was given a 0% probability of clicking the ad.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9.5526002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8388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Baseline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Azure ML default parameters neural network with entire Kaggle dataset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0.4678139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10499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Logistic Regression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Linear logistic regression from R, single predictor </a:t>
                      </a:r>
                      <a:r>
                        <a:rPr lang="en-US" sz="2000" dirty="0" err="1">
                          <a:effectLst/>
                        </a:rPr>
                        <a:t>banner_pos</a:t>
                      </a:r>
                      <a:r>
                        <a:rPr lang="en-US" sz="2000" dirty="0">
                          <a:effectLst/>
                        </a:rPr>
                        <a:t>, 500k sample set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Categorical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0.4411265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9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80466"/>
              </p:ext>
            </p:extLst>
          </p:nvPr>
        </p:nvGraphicFramePr>
        <p:xfrm>
          <a:off x="385010" y="-1"/>
          <a:ext cx="11566357" cy="2776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358"/>
                <a:gridCol w="5041414"/>
                <a:gridCol w="2430536"/>
                <a:gridCol w="1672049"/>
              </a:tblGrid>
              <a:tr h="2490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Feature Engineering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1010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logistic regression from R, C14 and C16 with interactions only, 500k sample set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0.4361704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  <a:tr h="1454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logistic regression from R, C14 only, 500k sample set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0.4413473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09" marR="462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2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Avazu</a:t>
            </a:r>
            <a:r>
              <a:rPr lang="en-US" dirty="0" smtClean="0"/>
              <a:t> CTR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Predict whether a mobile ad will be clicked</a:t>
            </a:r>
          </a:p>
          <a:p>
            <a:r>
              <a:rPr lang="en-US" b="1" dirty="0" smtClean="0"/>
              <a:t>Scored using a log loss metric</a:t>
            </a:r>
          </a:p>
          <a:p>
            <a:r>
              <a:rPr lang="en-US" b="1" dirty="0" smtClean="0"/>
              <a:t>Provided 10 days worth of data for training</a:t>
            </a:r>
          </a:p>
          <a:p>
            <a:r>
              <a:rPr lang="en-US" b="1" dirty="0" smtClean="0"/>
              <a:t>Provided 1 days worth of data for testing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Garage in equals garage out</a:t>
            </a:r>
          </a:p>
          <a:p>
            <a:pPr lvl="1"/>
            <a:r>
              <a:rPr lang="en-US" dirty="0" smtClean="0"/>
              <a:t>‘Curated’ data files</a:t>
            </a:r>
          </a:p>
          <a:p>
            <a:pPr lvl="1"/>
            <a:r>
              <a:rPr lang="en-US" dirty="0" smtClean="0"/>
              <a:t>Lacking variable descriptions</a:t>
            </a:r>
            <a:endParaRPr lang="en-US" dirty="0"/>
          </a:p>
          <a:p>
            <a:r>
              <a:rPr lang="en-US" dirty="0" smtClean="0"/>
              <a:t>What’s big?</a:t>
            </a:r>
          </a:p>
          <a:p>
            <a:pPr lvl="1"/>
            <a:r>
              <a:rPr lang="en-US" dirty="0" smtClean="0"/>
              <a:t>There are a lot of numbers but it’s really not scary</a:t>
            </a:r>
          </a:p>
          <a:p>
            <a:pPr lvl="1"/>
            <a:r>
              <a:rPr lang="en-US" dirty="0" smtClean="0"/>
              <a:t>Just need a little more memory than found in standard consumer computers</a:t>
            </a:r>
            <a:endParaRPr lang="en-US" dirty="0"/>
          </a:p>
          <a:p>
            <a:r>
              <a:rPr lang="en-US" dirty="0" smtClean="0"/>
              <a:t>Try, try, and try again</a:t>
            </a:r>
          </a:p>
          <a:p>
            <a:pPr lvl="1"/>
            <a:r>
              <a:rPr lang="en-US" dirty="0" smtClean="0"/>
              <a:t>Our best score, so far, found out </a:t>
            </a:r>
            <a:r>
              <a:rPr lang="en-US" dirty="0"/>
              <a:t>of </a:t>
            </a:r>
            <a:r>
              <a:rPr lang="en-US" dirty="0" smtClean="0"/>
              <a:t>naïveté</a:t>
            </a:r>
          </a:p>
          <a:p>
            <a:pPr lvl="1"/>
            <a:r>
              <a:rPr lang="en-US" dirty="0" smtClean="0"/>
              <a:t>New submissions lead to new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</a:p>
          <a:p>
            <a:r>
              <a:rPr lang="en-US" dirty="0" smtClean="0"/>
              <a:t>R</a:t>
            </a:r>
          </a:p>
          <a:p>
            <a:r>
              <a:rPr lang="en-US" dirty="0" err="1" smtClean="0"/>
              <a:t>Weka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Alteryx</a:t>
            </a:r>
            <a:endParaRPr lang="en-US" dirty="0" smtClean="0"/>
          </a:p>
          <a:p>
            <a:r>
              <a:rPr lang="en-US" dirty="0" smtClean="0"/>
              <a:t>Azure ML</a:t>
            </a:r>
          </a:p>
          <a:p>
            <a:r>
              <a:rPr lang="en-US" dirty="0" smtClean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loss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2529"/>
            <a:ext cx="10515600" cy="2274434"/>
          </a:xfrm>
        </p:spPr>
        <p:txBody>
          <a:bodyPr/>
          <a:lstStyle/>
          <a:p>
            <a:r>
              <a:rPr lang="en-US" dirty="0" smtClean="0"/>
              <a:t>Brutal for extreme wrong predictions</a:t>
            </a:r>
          </a:p>
          <a:p>
            <a:r>
              <a:rPr lang="en-US" dirty="0" smtClean="0"/>
              <a:t>Defines critical performance indicator</a:t>
            </a:r>
          </a:p>
          <a:p>
            <a:r>
              <a:rPr lang="en-US" dirty="0" smtClean="0"/>
              <a:t>Can the score be increased without accuracy improvements?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11729" y="2246329"/>
                <a:ext cx="8191500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𝐿𝑜𝑔𝐿𝑜𝑠𝑠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29" y="2246329"/>
                <a:ext cx="8191500" cy="11005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8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Score = 0.3990766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Platform = Azure ML</a:t>
            </a:r>
          </a:p>
          <a:p>
            <a:r>
              <a:rPr lang="en-US" dirty="0" smtClean="0"/>
              <a:t>Algorithm = Boosted decision tree</a:t>
            </a:r>
          </a:p>
          <a:p>
            <a:r>
              <a:rPr lang="en-US" dirty="0" smtClean="0"/>
              <a:t>Maximum leaves per tree = 20</a:t>
            </a:r>
          </a:p>
          <a:p>
            <a:r>
              <a:rPr lang="en-US" dirty="0" smtClean="0"/>
              <a:t>Minimum samples per leaf = 10</a:t>
            </a:r>
          </a:p>
          <a:p>
            <a:r>
              <a:rPr lang="en-US" dirty="0" smtClean="0"/>
              <a:t>Learning rate = 0.2</a:t>
            </a:r>
          </a:p>
          <a:p>
            <a:r>
              <a:rPr lang="en-US" dirty="0" smtClean="0"/>
              <a:t>Number of trees = 100</a:t>
            </a:r>
          </a:p>
          <a:p>
            <a:r>
              <a:rPr lang="en-US" dirty="0" smtClean="0"/>
              <a:t>Entire training set</a:t>
            </a:r>
          </a:p>
          <a:p>
            <a:endParaRPr lang="en-US" dirty="0"/>
          </a:p>
          <a:p>
            <a:r>
              <a:rPr lang="en-US" dirty="0" smtClean="0"/>
              <a:t>Random guessing benchmark score = 0.6931472</a:t>
            </a:r>
          </a:p>
          <a:p>
            <a:r>
              <a:rPr lang="en-US" dirty="0" smtClean="0">
                <a:hlinkClick r:id="rId2"/>
              </a:rPr>
              <a:t>https://www.kaggle.com/c/avazu-ctr-prediction/leaderboard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Divide, conquer, and ensemble!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separately but share results as you go</a:t>
            </a:r>
          </a:p>
          <a:p>
            <a:r>
              <a:rPr lang="en-US" dirty="0" smtClean="0"/>
              <a:t>Each create our own unique models</a:t>
            </a:r>
          </a:p>
          <a:p>
            <a:r>
              <a:rPr lang="en-US" dirty="0" smtClean="0"/>
              <a:t>Ensemble together at the end with a simple average of the probabilities</a:t>
            </a:r>
          </a:p>
          <a:p>
            <a:endParaRPr lang="en-US" dirty="0"/>
          </a:p>
          <a:p>
            <a:r>
              <a:rPr lang="en-US" dirty="0" smtClean="0"/>
              <a:t>Strategy determined by demonstrated power of ensembles and the reality of the logistics of organizing the team</a:t>
            </a:r>
          </a:p>
        </p:txBody>
      </p:sp>
    </p:spTree>
    <p:extLst>
      <p:ext uri="{BB962C8B-B14F-4D97-AF65-F5344CB8AC3E}">
        <p14:creationId xmlns:p14="http://schemas.microsoft.com/office/powerpoint/2010/main" val="205023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210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or small computers?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set = 10 days of data</a:t>
            </a:r>
          </a:p>
          <a:p>
            <a:r>
              <a:rPr lang="en-US" dirty="0" smtClean="0"/>
              <a:t>5.87 GB comma separated values file (aka a text file)</a:t>
            </a:r>
          </a:p>
          <a:p>
            <a:r>
              <a:rPr lang="en-US" dirty="0" smtClean="0"/>
              <a:t>40,428,967 observations with 24 columns!</a:t>
            </a:r>
          </a:p>
          <a:p>
            <a:r>
              <a:rPr lang="en-US" dirty="0" smtClean="0"/>
              <a:t>All variables are categorical</a:t>
            </a:r>
          </a:p>
          <a:p>
            <a:r>
              <a:rPr lang="en-US" dirty="0" smtClean="0"/>
              <a:t>Test set = 1 day of data</a:t>
            </a:r>
          </a:p>
          <a:p>
            <a:r>
              <a:rPr lang="en-US" dirty="0"/>
              <a:t>4,577,464 </a:t>
            </a:r>
            <a:r>
              <a:rPr lang="en-US" dirty="0" smtClean="0"/>
              <a:t>observations</a:t>
            </a:r>
            <a:endParaRPr lang="en-US" dirty="0"/>
          </a:p>
          <a:p>
            <a:r>
              <a:rPr lang="en-US" dirty="0" smtClean="0"/>
              <a:t>Personal computers faltered with the data</a:t>
            </a:r>
          </a:p>
          <a:p>
            <a:r>
              <a:rPr lang="en-US" dirty="0" smtClean="0"/>
              <a:t>Dual Xeon processors and 48 GB of RAM or Azure didn’t</a:t>
            </a:r>
          </a:p>
          <a:p>
            <a:r>
              <a:rPr lang="en-US" dirty="0" smtClean="0"/>
              <a:t>Down sampled for practicality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#@&amp;%?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variables were obfuscated</a:t>
            </a:r>
          </a:p>
          <a:p>
            <a:r>
              <a:rPr lang="en-US" dirty="0" smtClean="0"/>
              <a:t>Even missing values were obfuscated</a:t>
            </a:r>
          </a:p>
          <a:p>
            <a:r>
              <a:rPr lang="en-US" dirty="0" smtClean="0"/>
              <a:t>Sample values such as f3845767</a:t>
            </a:r>
          </a:p>
          <a:p>
            <a:r>
              <a:rPr lang="en-US" dirty="0" smtClean="0"/>
              <a:t>No units or descriptions on other values</a:t>
            </a:r>
          </a:p>
          <a:p>
            <a:r>
              <a:rPr lang="en-US" dirty="0" smtClean="0"/>
              <a:t>No information on bounds</a:t>
            </a:r>
            <a:endParaRPr lang="en-US" dirty="0"/>
          </a:p>
          <a:p>
            <a:r>
              <a:rPr lang="en-US" dirty="0" smtClean="0"/>
              <a:t>Are there proxies such as device </a:t>
            </a:r>
            <a:r>
              <a:rPr lang="en-US" dirty="0" err="1" smtClean="0"/>
              <a:t>ip</a:t>
            </a:r>
            <a:r>
              <a:rPr lang="en-US" dirty="0" smtClean="0"/>
              <a:t> and device id?</a:t>
            </a:r>
          </a:p>
          <a:p>
            <a:r>
              <a:rPr lang="en-US" dirty="0" smtClean="0"/>
              <a:t>Portion of data that clicked is constant for each hour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23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99" y="512535"/>
            <a:ext cx="11283043" cy="614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630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1144</Words>
  <Application>Microsoft Office PowerPoint</Application>
  <PresentationFormat>Widescreen</PresentationFormat>
  <Paragraphs>273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Click it!</vt:lpstr>
      <vt:lpstr>Avazu CTR Kaggle competition</vt:lpstr>
      <vt:lpstr>Log loss scoring</vt:lpstr>
      <vt:lpstr>Best Score = 0.3990766</vt:lpstr>
      <vt:lpstr>Divide, conquer, and ensemble!</vt:lpstr>
      <vt:lpstr>The data</vt:lpstr>
      <vt:lpstr>Big data or small computers?</vt:lpstr>
      <vt:lpstr>What the #@&amp;%?</vt:lpstr>
      <vt:lpstr>PowerPoint Presentation</vt:lpstr>
      <vt:lpstr>The final countdown</vt:lpstr>
      <vt:lpstr>A chip off the old block</vt:lpstr>
      <vt:lpstr>Feature transformations</vt:lpstr>
      <vt:lpstr>Feature selection</vt:lpstr>
      <vt:lpstr>PowerPoint Presentation</vt:lpstr>
      <vt:lpstr>And the finalists are…</vt:lpstr>
      <vt:lpstr>Models tried</vt:lpstr>
      <vt:lpstr>PowerPoint Presentation</vt:lpstr>
      <vt:lpstr>PowerPoint Presentation</vt:lpstr>
      <vt:lpstr>PowerPoint Presentation</vt:lpstr>
      <vt:lpstr>Conclusions</vt:lpstr>
      <vt:lpstr>Tools of the trade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it!</dc:title>
  <dc:creator>Todd Schultz</dc:creator>
  <cp:lastModifiedBy>Todd Schultz</cp:lastModifiedBy>
  <cp:revision>44</cp:revision>
  <dcterms:created xsi:type="dcterms:W3CDTF">2014-12-07T04:45:11Z</dcterms:created>
  <dcterms:modified xsi:type="dcterms:W3CDTF">2014-12-08T23:26:36Z</dcterms:modified>
</cp:coreProperties>
</file>