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mention libsass, a version of the sass compiler written in C which is gaining popularity due to speed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rephrase 3rd bullet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mention Sass in VS2015, that is the preferred method now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start out, show variables created but how CSS output is BLANK. Variables are not valid CSS.</a:t>
            </a:r>
            <a:endParaRPr sz="2200"/>
          </a:p>
          <a:p>
            <a:pPr lvl="0">
              <a:defRPr sz="1800"/>
            </a:pPr>
            <a:r>
              <a:rPr sz="2200"/>
              <a:t>CP1 - uses the font-stack, background color and text color</a:t>
            </a:r>
            <a:endParaRPr sz="2200"/>
          </a:p>
          <a:p>
            <a:pPr lvl="0">
              <a:defRPr sz="1800"/>
            </a:pPr>
            <a:r>
              <a:rPr sz="2200"/>
              <a:t>CP2 - uses dark-background-color, uses dark-text-color (which we set to the same as the light value)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- css starts out with a typical nav element…show it in HTML (making it out of UL…fairly common) and what the CSS looks like. LOT of repetition. Let’s do this a different way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CP1, giving it some basic styling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CP2, styling the list elements (nest the LI right in the UL)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CP3, the a tags in the links make sure to point out “&amp;” selector used (compiler replaces it with the current selector “a”)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CP4 you can even nest media queries right inline for elements!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CP1 - simple border-radius mixin…will take the 10px as a parameter and compile it in.</a:t>
            </a:r>
            <a:endParaRPr sz="2200"/>
          </a:p>
          <a:p>
            <a:pPr lvl="0">
              <a:defRPr sz="1800"/>
            </a:pPr>
            <a:r>
              <a:rPr sz="2200"/>
              <a:t>CP2 - 	now we’ll actually use it (note, no quotes on the param)</a:t>
            </a:r>
            <a:endParaRPr sz="2200"/>
          </a:p>
          <a:p>
            <a:pPr lvl="0">
              <a:defRPr sz="1800"/>
            </a:pPr>
            <a:r>
              <a:rPr sz="2200"/>
              <a:t>CP3 - handy mixin for button gradients…just pass in the start/stop color</a:t>
            </a:r>
            <a:endParaRPr sz="2200"/>
          </a:p>
          <a:p>
            <a:pPr lvl="0">
              <a:defRPr sz="1800"/>
            </a:pPr>
            <a:r>
              <a:rPr sz="2200"/>
              <a:t>CP4 - put it in the button…look at the blue gradient</a:t>
            </a:r>
            <a:endParaRPr sz="2200"/>
          </a:p>
          <a:p>
            <a:pPr lvl="0">
              <a:defRPr sz="1800"/>
            </a:pPr>
            <a:r>
              <a:rPr sz="2200"/>
              <a:t>CP5 - now we want to make a green button that looks exactly the same, just green. First, let’s just extend our regular button instead of repeating all the styles.</a:t>
            </a:r>
            <a:endParaRPr sz="2200"/>
          </a:p>
          <a:p>
            <a:pPr lvl="0">
              <a:defRPr sz="1800"/>
            </a:pPr>
            <a:r>
              <a:rPr sz="2200"/>
              <a:t>CP6 - let’s give green button its own background gradient</a:t>
            </a:r>
            <a:endParaRPr sz="2200"/>
          </a:p>
          <a:p>
            <a:pPr lvl="0">
              <a:defRPr sz="1800"/>
            </a:pPr>
            <a:r>
              <a:rPr sz="2200"/>
              <a:t>First @extend the button to give it all the regular button styles. Now, give it it’s own background. Why does this work? (check output CSS) .button, .greenbutton, but .green-button has its own styles (more specific)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show NULL values to be used for optional arguments.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CP1 - put function in, notice Sass doesn’t change. Functions don’t get output</a:t>
            </a:r>
            <a:endParaRPr sz="2200"/>
          </a:p>
          <a:p>
            <a:pPr lvl="0">
              <a:defRPr sz="1800"/>
            </a:pPr>
            <a:r>
              <a:rPr sz="2200"/>
              <a:t>CP2 - reference the function so Sass will calculate the width. This is the basis for responsive design, making containers fluid as the viewport gets resized</a:t>
            </a:r>
            <a:endParaRPr sz="2200"/>
          </a:p>
          <a:p>
            <a:pPr lvl="0">
              <a:defRPr sz="1800"/>
            </a:pPr>
            <a:r>
              <a:rPr sz="2200"/>
              <a:t>CP3 - px to em conversion function</a:t>
            </a:r>
            <a:endParaRPr sz="2200"/>
          </a:p>
          <a:p>
            <a:pPr lvl="0">
              <a:defRPr sz="1800"/>
            </a:pPr>
            <a:r>
              <a:rPr sz="2200"/>
              <a:t>CP4 - use the function</a:t>
            </a:r>
            <a:endParaRPr sz="2200"/>
          </a:p>
          <a:p>
            <a:pPr lvl="0">
              <a:defRPr sz="1800"/>
            </a:pPr>
            <a:r>
              <a:rPr sz="2200"/>
              <a:t>- point out built-in function in .sidebar (darken)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what are the Sass data types? numbers, strings, colors, booleans or lists (will get to lists in the example)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we have an “import” directory which contains our partials</a:t>
            </a:r>
            <a:endParaRPr sz="2200"/>
          </a:p>
          <a:p>
            <a:pPr lvl="0">
              <a:defRPr sz="1800"/>
            </a:pPr>
            <a:r>
              <a:rPr sz="2200"/>
              <a:t>CP1: @import the partial into the main .scss file. Compile it, still blank</a:t>
            </a:r>
            <a:endParaRPr sz="2200"/>
          </a:p>
          <a:p>
            <a:pPr lvl="0">
              <a:defRPr sz="1800"/>
            </a:pPr>
            <a:r>
              <a:rPr sz="2200"/>
              <a:t>CP2: you can actually USE the variables from the partial file 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-will show article on how to organize a project in the “Resources” section</a:t>
            </a:r>
            <a:endParaRPr sz="2200"/>
          </a:p>
          <a:p>
            <a:pPr lvl="0">
              <a:defRPr sz="1800"/>
            </a:pPr>
            <a:endParaRPr sz="2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Ken Wheeler of media hive</a:t>
            </a:r>
            <a:endParaRPr sz="2200"/>
          </a:p>
          <a:p>
            <a:pPr lvl="0">
              <a:defRPr sz="1800"/>
            </a:pPr>
            <a:r>
              <a:rPr sz="2200"/>
              <a:t>point out grid partial where we have the settings map (like an object)</a:t>
            </a:r>
            <a:endParaRPr sz="2200"/>
          </a:p>
          <a:p>
            <a:pPr lvl="0">
              <a:defRPr sz="1800"/>
            </a:pPr>
            <a:r>
              <a:rPr sz="2200"/>
              <a:t>- CP renderGridStyles - looks like we’re referencing 2 other mixins here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 media - media query string will get passed in but not actually processed, but just printed out “#”</a:t>
            </a:r>
            <a:endParaRPr sz="2200"/>
          </a:p>
          <a:p>
            <a:pPr lvl="0" marL="264694" indent="-264694">
              <a:buSzPct val="75000"/>
              <a:buChar char="-"/>
              <a:defRPr sz="1800"/>
            </a:pPr>
            <a:r>
              <a:rPr sz="2200"/>
              <a:t>CP renderGridColumns - using loops and map-get function (will retrieve the value from the settings map)</a:t>
            </a:r>
            <a:endParaRPr sz="2200"/>
          </a:p>
          <a:p>
            <a:pPr lvl="0">
              <a:defRPr sz="1800"/>
            </a:pPr>
            <a:r>
              <a:rPr sz="2200"/>
              <a:t>- you can change breakpoints in one place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ass-lang.com/documentation/file.SASS_REFERENCE.html" TargetMode="External"/><Relationship Id="rId3" Type="http://schemas.openxmlformats.org/officeDocument/2006/relationships/hyperlink" Target="http://compass-style.org" TargetMode="External"/><Relationship Id="rId4" Type="http://schemas.openxmlformats.org/officeDocument/2006/relationships/hyperlink" Target="http://thesassway.com)" TargetMode="External"/><Relationship Id="rId5" Type="http://schemas.openxmlformats.org/officeDocument/2006/relationships/hyperlink" Target="http://www.sassnews.com" TargetMode="External"/><Relationship Id="rId6" Type="http://schemas.openxmlformats.org/officeDocument/2006/relationships/hyperlink" Target="http://www.gibedigital.com/blog/2015/may/28/compiling-sass-in-visual-studio-2015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ubyInstaller.org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952500" y="2590800"/>
            <a:ext cx="11099800" cy="3329715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denoted by a “$”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variables are evaluated at compile time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Nesting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952500" y="2590800"/>
            <a:ext cx="11099800" cy="5832650"/>
          </a:xfrm>
          <a:prstGeom prst="rect">
            <a:avLst/>
          </a:prstGeom>
        </p:spPr>
        <p:txBody>
          <a:bodyPr anchor="t"/>
          <a:lstStyle/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In regular CSS, every rule must be listed sequentially and must include all the elements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Nesting allows you to DRY out your CSS with less repetition and can also help make it more semantic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NOTE: General rule of thumb, no more than 4 levels deep (Sass shouldn’t mimic our markup…you can run into a specificity nightmare)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Mixins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Lets you declare a group of CSS declarations that you can reuse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Can take arguments to change the output.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Good thing to use for vendor prefixes and other repetitive things.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Can include entire sets of nested rules</a:t>
            </a:r>
            <a:endParaRPr sz="3724">
              <a:solidFill>
                <a:srgbClr val="FFFFFF"/>
              </a:solidFill>
            </a:endParaRPr>
          </a:p>
          <a:p>
            <a:pPr lvl="0" marL="448055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The output of a mixin is valid CSS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99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99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Operate similar to mixins, but with one key difference: </a:t>
            </a:r>
            <a:endParaRPr sz="3609">
              <a:solidFill>
                <a:srgbClr val="FFFFFF"/>
              </a:solidFill>
            </a:endParaRPr>
          </a:p>
          <a:p>
            <a:pPr lvl="1" marL="86868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Functions return a single VALUE (any Sass data type), </a:t>
            </a:r>
            <a:endParaRPr sz="3609">
              <a:solidFill>
                <a:srgbClr val="FFFFFF"/>
              </a:solidFill>
            </a:endParaRPr>
          </a:p>
          <a:p>
            <a:pPr lvl="1" marL="86868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Mixins return CSS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SassScript (the scripting language in Sass) has a number of built-in functions you can use for things like color, string manipulation, etc. Check the docs.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Partials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Allow you to break up your SCSS files </a:t>
            </a:r>
            <a:endParaRPr sz="3382">
              <a:solidFill>
                <a:srgbClr val="FFFFFF"/>
              </a:solidFill>
            </a:endParaRPr>
          </a:p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Different than CSS’s @import directive in that no additional trip to the server is needed. The compiler will combine the files and output a single CSS file.</a:t>
            </a:r>
            <a:endParaRPr sz="3382">
              <a:solidFill>
                <a:srgbClr val="FFFFFF"/>
              </a:solidFill>
            </a:endParaRPr>
          </a:p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Useful for modularizing your SCSS and making it easier to maintain. Use multiple files and just compile it to a single CSS file to get included in your HTML</a:t>
            </a:r>
            <a:endParaRPr sz="3382">
              <a:solidFill>
                <a:srgbClr val="FFFFFF"/>
              </a:solidFill>
            </a:endParaRPr>
          </a:p>
          <a:p>
            <a:pPr lvl="0" marL="406908" indent="-406908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NOT meant to be used as standalone CSS files. To use code in here it has to be @import-ed into something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99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Let’s do this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We’re going to be building a grid system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be using all of the features we just touched on, plus a couple of other Sass features.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 summary…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Sass is a great tool to help CSS be easier to maintain, less redundant and all around more awesome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Key features: Variables, Mixins, Function, Partials, Nesting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Mixins return CSS, Functions return values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Like any tool, you can misuse it (nesting)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The Sass docs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Compass</a:t>
            </a:r>
            <a:r>
              <a:rPr sz="3230">
                <a:solidFill>
                  <a:srgbClr val="FFFFFF"/>
                </a:solidFill>
              </a:rPr>
              <a:t>. Framework for Sass authoring and has lots of utilities/mixins to help.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The Sass Way</a:t>
            </a:r>
            <a:r>
              <a:rPr sz="3230">
                <a:solidFill>
                  <a:srgbClr val="FFFFFF"/>
                </a:solidFill>
              </a:rPr>
              <a:t>. Articles and tutorials. John Long is one of the authors who lives here in Raleigh.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Sass News</a:t>
            </a:r>
            <a:r>
              <a:rPr sz="3230">
                <a:solidFill>
                  <a:srgbClr val="FFFFFF"/>
                </a:solidFill>
              </a:rPr>
              <a:t>. Weekly news with articles/tutorials.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Pluralsight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Compiling Sass with Visual Studio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804614"/>
            <a:ext cx="10464800" cy="1290886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Sass</a:t>
            </a:r>
          </a:p>
        </p:txBody>
      </p:sp>
      <p:pic>
        <p:nvPicPr>
          <p:cNvPr id="36" name="21286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657" y="2666771"/>
            <a:ext cx="9425486" cy="5297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Who is this guy?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 am not Bermon Painter, our resident expert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(I could never grow that mustache anyway)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I’m a front-end developer who likes talking all things Javascript/CSS/HTML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Started out in HTML/CSS and Actionscript building Flash/Flex application. Moved to JS about 5 years ago and never looked back.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99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Sass?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Syntactically Awesome Stylesheets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CSS preprocessor written in Ruby (with ports to other languages)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Compiles to standard CSS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Gives you new options such as variables, mixins, nesting to make your CSS cleaner, DRYer, and easier to maintain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89737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Why should I (or anyone besides Scott) care?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You may be responsible for writing/maintaining CSS on a project and Sass would be a great way to help you maintain it.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You may be handed a project already using Sass</a:t>
            </a: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99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A few quick examples…</a:t>
            </a:r>
          </a:p>
        </p:txBody>
      </p:sp>
      <p:sp>
        <p:nvSpPr>
          <p:cNvPr id="52" name="Shape 52"/>
          <p:cNvSpPr/>
          <p:nvPr/>
        </p:nvSpPr>
        <p:spPr>
          <a:xfrm>
            <a:off x="772159" y="4870449"/>
            <a:ext cx="521208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&lt;div class=“container”&gt;</a:t>
            </a:r>
            <a:endParaRPr sz="3600">
              <a:solidFill>
                <a:srgbClr val="FFFFFF"/>
              </a:solidFill>
            </a:endParaRP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&lt;h1&gt;Headline&lt;/h1&gt;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&lt;/div&gt;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6591300" y="2705100"/>
            <a:ext cx="6155184" cy="6636941"/>
            <a:chOff x="0" y="0"/>
            <a:chExt cx="6155183" cy="663694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6155184" cy="6636941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668985" y="1447800"/>
              <a:ext cx="5423044" cy="4787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.container {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background-color:blue;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border:1px solid #CCC;</a:t>
              </a:r>
              <a:endParaRPr sz="34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}</a:t>
              </a:r>
              <a:endParaRPr sz="34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endParaRPr sz="34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.container h1 {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font-size:1.2rem;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font-weight:bold;</a:t>
              </a:r>
              <a:endParaRPr sz="34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}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2474011" y="50800"/>
              <a:ext cx="15462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800">
                  <a:solidFill>
                    <a:srgbClr val="FFFFFF"/>
                  </a:solidFill>
                </a:rPr>
                <a:t>CSS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6591300" y="2705100"/>
            <a:ext cx="6155184" cy="6636941"/>
            <a:chOff x="0" y="0"/>
            <a:chExt cx="6155183" cy="6636940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6155184" cy="6636941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668985" y="1447800"/>
              <a:ext cx="5423044" cy="4787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.container {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background-color:blue;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border:1px solid #CCC;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h1 {</a:t>
              </a:r>
              <a:endParaRPr sz="34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font-size:1.2rem;</a:t>
              </a:r>
              <a:endParaRPr sz="34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font-weight:bold;</a:t>
              </a:r>
              <a:endParaRPr sz="34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}</a:t>
              </a:r>
              <a:endParaRPr sz="34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}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2474011" y="50800"/>
              <a:ext cx="171051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800">
                  <a:solidFill>
                    <a:srgbClr val="FFFFFF"/>
                  </a:solidFill>
                </a:rPr>
                <a:t>Sass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499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  <p:bldP build="whole" bldLvl="1" animBg="1" rev="0" advAuto="0" spid="56" grpId="2"/>
      <p:bldP build="whole" bldLvl="1" animBg="1" rev="0" advAuto="0" spid="6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A few quick examples…</a:t>
            </a:r>
          </a:p>
        </p:txBody>
      </p:sp>
      <p:sp>
        <p:nvSpPr>
          <p:cNvPr id="63" name="Shape 63"/>
          <p:cNvSpPr/>
          <p:nvPr/>
        </p:nvSpPr>
        <p:spPr>
          <a:xfrm>
            <a:off x="772159" y="4597400"/>
            <a:ext cx="521208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&lt;div class=“container”&gt;</a:t>
            </a:r>
            <a:endParaRPr sz="3600">
              <a:solidFill>
                <a:srgbClr val="FFFFFF"/>
              </a:solidFill>
            </a:endParaRP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&lt;h1&gt;Headline&lt;/h1&gt;</a:t>
            </a:r>
            <a:endParaRPr sz="3600">
              <a:solidFill>
                <a:srgbClr val="FFFFFF"/>
              </a:solidFill>
            </a:endParaRP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&lt;p&gt;Some text&lt;/p&gt;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&lt;/div&gt;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6591300" y="2705100"/>
            <a:ext cx="6155184" cy="6636941"/>
            <a:chOff x="0" y="0"/>
            <a:chExt cx="6155183" cy="663694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6155184" cy="6636941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668985" y="1035050"/>
              <a:ext cx="5423044" cy="538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.container {</a:t>
              </a:r>
              <a:endParaRPr sz="27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border-color:blue;</a:t>
              </a: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}</a:t>
              </a: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.container h1 {</a:t>
              </a:r>
              <a:endParaRPr sz="27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font-size:1.2rem;</a:t>
              </a:r>
              <a:endParaRPr sz="27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font-weight:bold;</a:t>
              </a:r>
              <a:endParaRPr sz="27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color:blue;</a:t>
              </a: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}</a:t>
              </a: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.container p {</a:t>
              </a:r>
              <a:endParaRPr sz="27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color:blue;</a:t>
              </a:r>
              <a:endParaRPr sz="27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700">
                  <a:solidFill>
                    <a:srgbClr val="FFFFFF"/>
                  </a:solidFill>
                </a:rPr>
                <a:t>}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474011" y="50800"/>
              <a:ext cx="15462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800">
                  <a:solidFill>
                    <a:srgbClr val="FFFFFF"/>
                  </a:solidFill>
                </a:rPr>
                <a:t>CSS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6591300" y="2705100"/>
            <a:ext cx="6155184" cy="6838957"/>
            <a:chOff x="0" y="0"/>
            <a:chExt cx="6155183" cy="683895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6155184" cy="6636941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2474011" y="50800"/>
              <a:ext cx="171051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800">
                  <a:solidFill>
                    <a:srgbClr val="FFFFFF"/>
                  </a:solidFill>
                </a:rPr>
                <a:t>Sass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366070" y="1123943"/>
              <a:ext cx="5423044" cy="5715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$myBlueColor = #3717FF;</a:t>
              </a:r>
              <a:endParaRPr sz="22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.container {</a:t>
              </a: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border-color: </a:t>
              </a:r>
              <a:r>
                <a:rPr b="1" sz="2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$myBlueColor</a:t>
              </a:r>
              <a:r>
                <a:rPr sz="2200">
                  <a:solidFill>
                    <a:srgbClr val="FFFFFF"/>
                  </a:solidFill>
                </a:rPr>
                <a:t>;</a:t>
              </a: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h1 {</a:t>
              </a:r>
              <a:endParaRPr sz="22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font-size:1.2rem;</a:t>
              </a:r>
              <a:endParaRPr sz="22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font-weight: bold;</a:t>
              </a:r>
              <a:endParaRPr sz="22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color: </a:t>
              </a:r>
              <a:r>
                <a:rPr b="1" sz="2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$myBlueColor</a:t>
              </a:r>
              <a:r>
                <a:rPr sz="2200">
                  <a:solidFill>
                    <a:srgbClr val="FFFFFF"/>
                  </a:solidFill>
                </a:rPr>
                <a:t>;</a:t>
              </a: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}</a:t>
              </a: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p {</a:t>
              </a:r>
              <a:endParaRPr sz="2200">
                <a:solidFill>
                  <a:srgbClr val="FFFFFF"/>
                </a:solidFill>
              </a:endParaRPr>
            </a:p>
            <a:p>
              <a:pPr lvl="3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color: </a:t>
              </a:r>
              <a:r>
                <a:rPr b="1" sz="2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$myBlueColor</a:t>
              </a:r>
              <a:r>
                <a:rPr sz="2200">
                  <a:solidFill>
                    <a:srgbClr val="FFFFFF"/>
                  </a:solidFill>
                </a:rPr>
                <a:t>;</a:t>
              </a:r>
              <a:endParaRPr sz="2200">
                <a:solidFill>
                  <a:srgbClr val="FFFFFF"/>
                </a:solidFill>
              </a:endParaRPr>
            </a:p>
            <a:p>
              <a:pPr lvl="2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}</a:t>
              </a:r>
              <a:endParaRPr sz="22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}</a:t>
              </a:r>
              <a:endParaRPr sz="2200">
                <a:solidFill>
                  <a:srgbClr val="FFFFFF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3"/>
      <p:bldP build="whole" bldLvl="1" animBg="1" rev="0" advAuto="0" spid="67" grpId="2"/>
      <p:bldP build="whole" bldLvl="1" animBg="1" rev="0" advAuto="0" spid="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do I get started?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70331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Sass is written as a Ruby gem, so need to have Ruby installed</a:t>
            </a:r>
            <a:endParaRPr sz="3078">
              <a:solidFill>
                <a:srgbClr val="FFFFFF"/>
              </a:solidFill>
            </a:endParaRPr>
          </a:p>
          <a:p>
            <a:pPr lvl="0" marL="370331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For Windows go to </a:t>
            </a:r>
            <a:r>
              <a:rPr sz="3078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RubyInstaller.org</a:t>
            </a:r>
            <a:r>
              <a:rPr sz="3078">
                <a:solidFill>
                  <a:srgbClr val="FFFFFF"/>
                </a:solidFill>
              </a:rPr>
              <a:t> to download installer</a:t>
            </a:r>
            <a:endParaRPr sz="3078">
              <a:solidFill>
                <a:srgbClr val="FFFFFF"/>
              </a:solidFill>
            </a:endParaRPr>
          </a:p>
          <a:p>
            <a:pPr lvl="0" marL="370331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Once Ruby is installed, just type:</a:t>
            </a:r>
            <a:br>
              <a:rPr sz="3078">
                <a:solidFill>
                  <a:srgbClr val="FFFFFF"/>
                </a:solidFill>
              </a:rPr>
            </a:br>
            <a:r>
              <a:rPr sz="3078">
                <a:solidFill>
                  <a:srgbClr val="FFFFFF"/>
                </a:solidFill>
              </a:rPr>
              <a:t>“sudo gem install sass” on command line</a:t>
            </a:r>
            <a:endParaRPr sz="3078">
              <a:solidFill>
                <a:srgbClr val="FFFFFF"/>
              </a:solidFill>
            </a:endParaRPr>
          </a:p>
          <a:p>
            <a:pPr lvl="0" marL="370331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You’re not done! Need to set up your Sass to be compiled. </a:t>
            </a:r>
            <a:endParaRPr sz="3078">
              <a:solidFill>
                <a:srgbClr val="FFFFFF"/>
              </a:solidFill>
            </a:endParaRPr>
          </a:p>
          <a:p>
            <a:pPr lvl="1" marL="740663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“--sass watch” command (comes with Sass, but is limited)</a:t>
            </a:r>
            <a:endParaRPr sz="3078">
              <a:solidFill>
                <a:srgbClr val="FFFFFF"/>
              </a:solidFill>
            </a:endParaRPr>
          </a:p>
          <a:p>
            <a:pPr lvl="1" marL="740663" indent="-370331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078">
                <a:solidFill>
                  <a:srgbClr val="FFFFFF"/>
                </a:solidFill>
              </a:rPr>
              <a:t>Grunt/Gulp (preferred, much more flexibility)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99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99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99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499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1270000" y="-108234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Sass Features</a:t>
            </a:r>
          </a:p>
        </p:txBody>
      </p:sp>
      <p:pic>
        <p:nvPicPr>
          <p:cNvPr id="79" name="6127612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364" y="2539590"/>
            <a:ext cx="6586072" cy="6586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