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4FC11-BC21-2648-9088-091386CBCBCE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09051-0D49-7848-BF9A-E19D5C75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on: https://</a:t>
            </a:r>
            <a:r>
              <a:rPr lang="en-US" dirty="0" err="1" smtClean="0"/>
              <a:t>www.projecttier.org</a:t>
            </a:r>
            <a:r>
              <a:rPr lang="en-US" dirty="0" smtClean="0"/>
              <a:t>/tier-protocol/process/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09051-0D49-7848-BF9A-E19D5C750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on: https://</a:t>
            </a:r>
            <a:r>
              <a:rPr lang="en-US" dirty="0" err="1" smtClean="0"/>
              <a:t>www.projecttier.org</a:t>
            </a:r>
            <a:r>
              <a:rPr lang="en-US" dirty="0" smtClean="0"/>
              <a:t>/tier-protocol/process/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09051-0D49-7848-BF9A-E19D5C750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on: https://</a:t>
            </a:r>
            <a:r>
              <a:rPr lang="en-US" dirty="0" err="1" smtClean="0"/>
              <a:t>www.projecttier.org</a:t>
            </a:r>
            <a:r>
              <a:rPr lang="en-US" dirty="0" smtClean="0"/>
              <a:t>/tier-protocol/process/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09051-0D49-7848-BF9A-E19D5C750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on: https://</a:t>
            </a:r>
            <a:r>
              <a:rPr lang="en-US" dirty="0" err="1" smtClean="0"/>
              <a:t>www.projecttier.org</a:t>
            </a:r>
            <a:r>
              <a:rPr lang="en-US" dirty="0" smtClean="0"/>
              <a:t>/tier-protocol/process/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09051-0D49-7848-BF9A-E19D5C750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on: https://</a:t>
            </a:r>
            <a:r>
              <a:rPr lang="en-US" dirty="0" err="1" smtClean="0"/>
              <a:t>www.projecttier.org</a:t>
            </a:r>
            <a:r>
              <a:rPr lang="en-US" dirty="0" smtClean="0"/>
              <a:t>/tier-protocol/process/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09051-0D49-7848-BF9A-E19D5C750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on: https://</a:t>
            </a:r>
            <a:r>
              <a:rPr lang="en-US" dirty="0" err="1" smtClean="0"/>
              <a:t>www.projecttier.org</a:t>
            </a:r>
            <a:r>
              <a:rPr lang="en-US" dirty="0" smtClean="0"/>
              <a:t>/tier-protocol/process/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09051-0D49-7848-BF9A-E19D5C750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C3FD-CDF0-A646-A640-3BA96C571621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F876E-2D5B-1149-9788-189B9627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376"/>
            <a:ext cx="6400800" cy="7754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TIER_OPENAUTISM Protocol Documentation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176" y="702234"/>
            <a:ext cx="8561295" cy="61557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576" y="1123572"/>
            <a:ext cx="4315012" cy="3194425"/>
          </a:xfrm>
          <a:prstGeom prst="rect">
            <a:avLst/>
          </a:prstGeom>
          <a:solidFill>
            <a:schemeClr val="accent4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566" y="4903679"/>
            <a:ext cx="4315012" cy="1769272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H="1">
            <a:off x="5172631" y="1111622"/>
            <a:ext cx="3403604" cy="1518026"/>
          </a:xfrm>
          <a:prstGeom prst="rect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 flipV="1">
            <a:off x="5178611" y="3230266"/>
            <a:ext cx="3403604" cy="3179493"/>
          </a:xfrm>
          <a:prstGeom prst="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66" y="805876"/>
            <a:ext cx="1532965" cy="307793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o</a:t>
            </a:r>
            <a:r>
              <a:rPr lang="en-US" b="1" dirty="0" err="1" smtClean="0">
                <a:solidFill>
                  <a:schemeClr val="bg1"/>
                </a:solidFill>
              </a:rPr>
              <a:t>riginal_data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1576" y="4595887"/>
            <a:ext cx="1532965" cy="307793"/>
          </a:xfrm>
          <a:prstGeom prst="rect">
            <a:avLst/>
          </a:prstGeom>
          <a:solidFill>
            <a:schemeClr val="accent6"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</a:t>
            </a:r>
            <a:r>
              <a:rPr lang="en-US" b="1" dirty="0" err="1" smtClean="0">
                <a:solidFill>
                  <a:schemeClr val="tx1"/>
                </a:solidFill>
              </a:rPr>
              <a:t>nalysis_data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75621" y="2904555"/>
            <a:ext cx="1655487" cy="307793"/>
          </a:xfrm>
          <a:prstGeom prst="rect">
            <a:avLst/>
          </a:prstGeom>
          <a:solidFill>
            <a:schemeClr val="accent2">
              <a:lumMod val="75000"/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FF"/>
                </a:solidFill>
              </a:rPr>
              <a:t>c</a:t>
            </a:r>
            <a:r>
              <a:rPr lang="en-US" b="1" dirty="0" err="1" smtClean="0">
                <a:solidFill>
                  <a:srgbClr val="FFFFFF"/>
                </a:solidFill>
              </a:rPr>
              <a:t>ommand_files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2631" y="803828"/>
            <a:ext cx="1532965" cy="307793"/>
          </a:xfrm>
          <a:prstGeom prst="rect">
            <a:avLst/>
          </a:prstGeom>
          <a:solidFill>
            <a:schemeClr val="accent3">
              <a:lumMod val="75000"/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</a:t>
            </a:r>
            <a:r>
              <a:rPr lang="en-US" b="1" dirty="0" smtClean="0">
                <a:solidFill>
                  <a:srgbClr val="FFFFFF"/>
                </a:solidFill>
              </a:rPr>
              <a:t>ocuments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566" y="1225179"/>
            <a:ext cx="4004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Experiments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Raw Data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Dicoms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Derivatives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Freesurfer</a:t>
            </a:r>
            <a:r>
              <a:rPr lang="en-US" dirty="0" smtClean="0"/>
              <a:t> output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First level analysis output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Quality Assurance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MRIQC output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202513" y="1141506"/>
            <a:ext cx="300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final paper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Preliminary Reports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Read Me file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Full_appendix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78611" y="3242019"/>
            <a:ext cx="32586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Preprocessing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First-level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Second-level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Dynamic document generator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/>
              <a:t>Latex/R-</a:t>
            </a:r>
            <a:r>
              <a:rPr lang="en-US" dirty="0" smtClean="0"/>
              <a:t>markdown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/>
              <a:t>Command_files_appendix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1576" y="4918624"/>
            <a:ext cx="32752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Open Autism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SUBJECTS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SUMMARY_STATS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SUMMRY_DEMOG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MASKS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err="1" smtClean="0"/>
              <a:t>Analysis_data_appendix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224931" y="5943568"/>
            <a:ext cx="321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*Code in anaconda-projects?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566" y="3371180"/>
            <a:ext cx="416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b="1" dirty="0" err="1" smtClean="0"/>
              <a:t>Original_data_appendix</a:t>
            </a:r>
            <a:endParaRPr lang="en-US" b="1" dirty="0" smtClean="0"/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Info about meta-data and experiments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1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43" y="31376"/>
            <a:ext cx="7025341" cy="10294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TIER_OPENAUTISM Protocol Documentation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Subfolder: </a:t>
            </a:r>
            <a:r>
              <a:rPr lang="en-US" b="1" dirty="0" err="1">
                <a:solidFill>
                  <a:schemeClr val="tx1"/>
                </a:solidFill>
              </a:rPr>
              <a:t>a</a:t>
            </a:r>
            <a:r>
              <a:rPr lang="en-US" b="1" dirty="0" err="1" smtClean="0">
                <a:solidFill>
                  <a:schemeClr val="tx1"/>
                </a:solidFill>
              </a:rPr>
              <a:t>nalysis_data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176" y="1048676"/>
            <a:ext cx="8561295" cy="5809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575" y="1437328"/>
            <a:ext cx="8214660" cy="5383345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66" y="1104693"/>
            <a:ext cx="1532965" cy="307793"/>
          </a:xfrm>
          <a:prstGeom prst="rect">
            <a:avLst/>
          </a:prstGeom>
          <a:solidFill>
            <a:schemeClr val="accent6"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nalysis_data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01" y="1188362"/>
            <a:ext cx="617259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 err="1" smtClean="0"/>
              <a:t>Analysis_Data_Appendix</a:t>
            </a:r>
            <a:endParaRPr lang="en-US" b="1" dirty="0" smtClean="0"/>
          </a:p>
          <a:p>
            <a:pPr marL="1200150" lvl="2" indent="-285750">
              <a:buFont typeface="Arial"/>
              <a:buChar char="•"/>
            </a:pPr>
            <a:r>
              <a:rPr lang="en-US" b="1" dirty="0"/>
              <a:t>D</a:t>
            </a:r>
            <a:r>
              <a:rPr lang="en-US" b="1" dirty="0" smtClean="0"/>
              <a:t>irectory</a:t>
            </a:r>
          </a:p>
          <a:p>
            <a:pPr marL="1200150" lvl="2" indent="-285750">
              <a:buFont typeface="Arial"/>
              <a:buChar char="•"/>
            </a:pPr>
            <a:r>
              <a:rPr lang="en-US" b="1" dirty="0" err="1" smtClean="0"/>
              <a:t>Data_library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(more details on last slide)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SUBJECTS </a:t>
            </a:r>
          </a:p>
          <a:p>
            <a:pPr lvl="1"/>
            <a:r>
              <a:rPr lang="en-US" b="1" dirty="0" smtClean="0"/>
              <a:t>        &gt;&gt; SAX_OA_ID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Standard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 smtClean="0"/>
              <a:t>Gorgolewski</a:t>
            </a:r>
            <a:endParaRPr lang="en-US" dirty="0" smtClean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ICA aroma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 err="1" smtClean="0"/>
              <a:t>First_level_analyses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BOLD_data</a:t>
            </a:r>
            <a:endParaRPr lang="en-US" dirty="0" smtClean="0"/>
          </a:p>
          <a:p>
            <a:pPr marL="3028950" lvl="6" indent="-285750">
              <a:buFont typeface="Arial"/>
              <a:buChar char="•"/>
            </a:pPr>
            <a:r>
              <a:rPr lang="en-US" dirty="0"/>
              <a:t>Temporaldata_task_run</a:t>
            </a:r>
            <a:r>
              <a:rPr lang="en-US" dirty="0" smtClean="0"/>
              <a:t>-1.</a:t>
            </a:r>
            <a:r>
              <a:rPr lang="en-US" dirty="0"/>
              <a:t>nii.gz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Temporaldata_task_run-2.nii.gz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Design_task_run-1.tsv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/>
              <a:t>Design_task_run</a:t>
            </a:r>
            <a:r>
              <a:rPr lang="en-US" dirty="0" smtClean="0"/>
              <a:t>-2.</a:t>
            </a:r>
            <a:r>
              <a:rPr lang="en-US" dirty="0"/>
              <a:t>tsv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Cope1_task_run_1.nii.gz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Tstat1_task_run_1.nii.gz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Zstat1_task_run_1.nii.gz</a:t>
            </a:r>
          </a:p>
          <a:p>
            <a:pPr lvl="4"/>
            <a:r>
              <a:rPr lang="en-US" b="1" dirty="0" smtClean="0">
                <a:solidFill>
                  <a:srgbClr val="FF0000"/>
                </a:solidFill>
              </a:rPr>
              <a:t>	(see next page)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4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43" y="31376"/>
            <a:ext cx="7025341" cy="10294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TIER_OPENAUTISM Protocol Documentation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Subfolder: </a:t>
            </a:r>
            <a:r>
              <a:rPr lang="en-US" b="1" dirty="0" err="1" smtClean="0">
                <a:solidFill>
                  <a:schemeClr val="tx1"/>
                </a:solidFill>
              </a:rPr>
              <a:t>analysis_data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sym typeface="Wingdings"/>
              </a:rPr>
              <a:t> SUBJECTS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176" y="1128050"/>
            <a:ext cx="8561295" cy="57299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575" y="1564330"/>
            <a:ext cx="8214660" cy="5153970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66" y="1374568"/>
            <a:ext cx="1532965" cy="307793"/>
          </a:xfrm>
          <a:prstGeom prst="rect">
            <a:avLst/>
          </a:prstGeom>
          <a:solidFill>
            <a:schemeClr val="accent6"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nalysis_data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01" y="1410612"/>
            <a:ext cx="7134397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SUBJECTS </a:t>
            </a:r>
          </a:p>
          <a:p>
            <a:pPr lvl="1"/>
            <a:r>
              <a:rPr lang="en-US" b="1" dirty="0"/>
              <a:t> </a:t>
            </a:r>
            <a:r>
              <a:rPr lang="en-US" b="1" dirty="0" smtClean="0"/>
              <a:t>      &gt;&gt; SAX_OA_ID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&gt;&gt; &lt;pipeline&gt; </a:t>
            </a:r>
            <a:r>
              <a:rPr lang="is-IS" dirty="0" smtClean="0"/>
              <a:t> &gt;&gt;</a:t>
            </a:r>
            <a:endParaRPr lang="en-US" dirty="0" smtClean="0"/>
          </a:p>
          <a:p>
            <a:pPr marL="1657350" lvl="3" indent="-285750">
              <a:buFont typeface="Arial"/>
              <a:buChar char="•"/>
            </a:pPr>
            <a:r>
              <a:rPr lang="en-US" dirty="0" err="1" smtClean="0"/>
              <a:t>Second_level_analyses</a:t>
            </a:r>
            <a:endParaRPr lang="en-US" dirty="0" smtClean="0"/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Magnitude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Top50voxels_contrast.npy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SAX_OA_ID_MAG_SUM_STATS.csv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SAX_OA_ID_MAG_SUM_STATS_AVE_RUNS.csv</a:t>
            </a:r>
            <a:endParaRPr lang="en-US" dirty="0" smtClean="0"/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Lateralization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SAX_OA_ID_LAT_SUM_STATS.csv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SAX_OA_ID_LAT_COUNT_STATS.csv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SAX_OA_ID_LAT_SUM_STATS_AVE_RUNS.csv</a:t>
            </a:r>
            <a:endParaRPr lang="en-US" dirty="0" smtClean="0"/>
          </a:p>
          <a:p>
            <a:pPr marL="2114550" lvl="4" indent="-285750">
              <a:buFont typeface="Arial"/>
              <a:buChar char="•"/>
            </a:pPr>
            <a:r>
              <a:rPr lang="en-US" dirty="0" err="1" smtClean="0"/>
              <a:t>Interregional_cor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InterregionCor_R_task_Run_1.npy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InterregionCor_Z_task_Run_1</a:t>
            </a:r>
            <a:r>
              <a:rPr lang="en-US" dirty="0"/>
              <a:t>.</a:t>
            </a:r>
            <a:r>
              <a:rPr lang="en-US" dirty="0" smtClean="0"/>
              <a:t>npy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SAX_OA_ID_INTERREG_SUM_STATS.csv</a:t>
            </a:r>
            <a:endParaRPr lang="en-US" dirty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SAX_OA_ID_INTERREG_SUM_STATS_final.csv</a:t>
            </a:r>
            <a:endParaRPr lang="en-US" b="1" dirty="0" smtClean="0">
              <a:solidFill>
                <a:srgbClr val="FF0000"/>
              </a:solidFill>
            </a:endParaRPr>
          </a:p>
          <a:p>
            <a:pPr lvl="4"/>
            <a:r>
              <a:rPr lang="en-US" b="1" dirty="0" smtClean="0">
                <a:solidFill>
                  <a:srgbClr val="FF0000"/>
                </a:solidFill>
              </a:rPr>
              <a:t>(see next page)</a:t>
            </a:r>
          </a:p>
        </p:txBody>
      </p:sp>
    </p:spTree>
    <p:extLst>
      <p:ext uri="{BB962C8B-B14F-4D97-AF65-F5344CB8AC3E}">
        <p14:creationId xmlns:p14="http://schemas.microsoft.com/office/powerpoint/2010/main" val="396837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43" y="31376"/>
            <a:ext cx="7025341" cy="10294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TIER_OPENAUTISM Protocol Documentation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Subfolder: </a:t>
            </a:r>
            <a:r>
              <a:rPr lang="en-US" b="1" dirty="0" err="1" smtClean="0">
                <a:solidFill>
                  <a:schemeClr val="tx1"/>
                </a:solidFill>
              </a:rPr>
              <a:t>analysis_data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sym typeface="Wingdings"/>
              </a:rPr>
              <a:t> SUBJECTS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176" y="1093278"/>
            <a:ext cx="8561295" cy="57647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575" y="1516704"/>
            <a:ext cx="8214660" cy="5341295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66" y="1199943"/>
            <a:ext cx="1532965" cy="307793"/>
          </a:xfrm>
          <a:prstGeom prst="rect">
            <a:avLst/>
          </a:prstGeom>
          <a:solidFill>
            <a:schemeClr val="accent6"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nalysis_data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01" y="1235987"/>
            <a:ext cx="7506294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SUBJECTS  &gt;&gt; SAX_OA_ID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&gt;&gt; &lt;pipeline&gt; &gt;&gt;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 smtClean="0"/>
              <a:t>Second_level_analyses</a:t>
            </a:r>
            <a:endParaRPr lang="en-US" dirty="0" smtClean="0"/>
          </a:p>
          <a:p>
            <a:pPr marL="2114550" lvl="4" indent="-285750">
              <a:buFont typeface="Arial"/>
              <a:buChar char="•"/>
            </a:pPr>
            <a:r>
              <a:rPr lang="en-US" dirty="0" err="1" smtClean="0"/>
              <a:t>Temporal_variance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SAX_OA_ID_TEMPONOISE_SUM_STATS.csv</a:t>
            </a:r>
            <a:endParaRPr lang="en-US" dirty="0" smtClean="0"/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SAX_OA_ID_TEMPONOISE_SUM_STATS_final.csv</a:t>
            </a:r>
            <a:endParaRPr lang="en-US" dirty="0" smtClean="0"/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Multivariate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MPVA_array_task_run_1.npy</a:t>
            </a:r>
            <a:endParaRPr lang="en-US" dirty="0"/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MISC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&lt;subject&gt;_&lt;task&gt;_POSITION_ROI_STATS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Mean_roi_Temporal_Signal</a:t>
            </a:r>
            <a:endParaRPr lang="en-US" dirty="0" smtClean="0"/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Mean_temporal_signal_LAMY_task_run_1.txt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Mean_temporal_signal_LAMY_task_run_2.</a:t>
            </a:r>
            <a:r>
              <a:rPr lang="en-US" dirty="0"/>
              <a:t>txt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.. Etc.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err="1" smtClean="0"/>
              <a:t>Individual_roi_masks</a:t>
            </a:r>
            <a:endParaRPr lang="en-US" dirty="0" smtClean="0"/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LAMY_indiv_roi_mask_task_run_1.nii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LDMPFC_indiv_roi_mask_task_run_1.nii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.. Etc.</a:t>
            </a:r>
          </a:p>
          <a:p>
            <a:pPr lvl="6"/>
            <a:r>
              <a:rPr lang="en-US" b="1" dirty="0" smtClean="0">
                <a:solidFill>
                  <a:srgbClr val="FF0000"/>
                </a:solidFill>
              </a:rPr>
              <a:t>(see next page)</a:t>
            </a:r>
          </a:p>
          <a:p>
            <a:pPr marL="2571750" lvl="5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7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43" y="31376"/>
            <a:ext cx="7025341" cy="10294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TIER_OPENAUTISM Protocol Documentation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Subfolder: </a:t>
            </a:r>
            <a:r>
              <a:rPr lang="en-US" b="1" dirty="0" err="1" smtClean="0">
                <a:solidFill>
                  <a:schemeClr val="tx1"/>
                </a:solidFill>
              </a:rPr>
              <a:t>analysis_data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176" y="1109153"/>
            <a:ext cx="8778116" cy="57647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566" y="1516704"/>
            <a:ext cx="8482425" cy="5341295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66" y="1199943"/>
            <a:ext cx="1532965" cy="307793"/>
          </a:xfrm>
          <a:prstGeom prst="rect">
            <a:avLst/>
          </a:prstGeom>
          <a:solidFill>
            <a:schemeClr val="accent6"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nalysis_data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01" y="1220112"/>
            <a:ext cx="887097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RUN_INFO</a:t>
            </a:r>
          </a:p>
          <a:p>
            <a:pPr marL="1200150" lvl="2" indent="-285750">
              <a:buFont typeface="Arial"/>
              <a:buChar char="•"/>
            </a:pPr>
            <a:r>
              <a:rPr lang="en-US" b="1" dirty="0" err="1" smtClean="0"/>
              <a:t>RUN_INFO.txt</a:t>
            </a:r>
            <a:r>
              <a:rPr lang="en-US" dirty="0" smtClean="0"/>
              <a:t>: contains new subject ID, task, and new run #, with all details </a:t>
            </a:r>
          </a:p>
          <a:p>
            <a:pPr lvl="2"/>
            <a:r>
              <a:rPr lang="en-US" dirty="0" smtClean="0"/>
              <a:t>	needed for metric extraction (TR, block design, and face conditions</a:t>
            </a:r>
            <a:r>
              <a:rPr lang="en-US" dirty="0" smtClean="0"/>
              <a:t>)</a:t>
            </a:r>
          </a:p>
          <a:p>
            <a:pPr marL="1200150" lvl="2" indent="-285750">
              <a:buFont typeface="Arial"/>
              <a:buChar char="•"/>
            </a:pPr>
            <a:r>
              <a:rPr lang="en-US" b="1" dirty="0" err="1" smtClean="0"/>
              <a:t>Runs_LenientMotionFiltered.tsv</a:t>
            </a:r>
            <a:r>
              <a:rPr lang="en-US" dirty="0" smtClean="0"/>
              <a:t>: list of valid runs (according to new run labels)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MASKS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STANDARD_MASKS: contains all parcels we are using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LATERAL_MASKS: contains all parcels and were created by </a:t>
            </a:r>
          </a:p>
          <a:p>
            <a:pPr lvl="3"/>
            <a:r>
              <a:rPr lang="en-US" dirty="0" smtClean="0"/>
              <a:t>combining each </a:t>
            </a:r>
            <a:r>
              <a:rPr lang="en-US" dirty="0" err="1" smtClean="0"/>
              <a:t>roi</a:t>
            </a:r>
            <a:r>
              <a:rPr lang="en-US" dirty="0" smtClean="0"/>
              <a:t> with its respective </a:t>
            </a:r>
            <a:r>
              <a:rPr lang="en-US" dirty="0" err="1" smtClean="0"/>
              <a:t>roi</a:t>
            </a:r>
            <a:r>
              <a:rPr lang="en-US" dirty="0" smtClean="0"/>
              <a:t> in the opposite hemisphere FLIPPED.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SUMMARY_DEMOG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Tomloc_subject_info_external.txt</a:t>
            </a: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Etc.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SUMMARY_STATS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ALLSUBJECTS_MATRIX.csv</a:t>
            </a:r>
            <a:r>
              <a:rPr lang="en-US" dirty="0" smtClean="0"/>
              <a:t>: includes each subject-task as a row, and each </a:t>
            </a:r>
          </a:p>
          <a:p>
            <a:pPr lvl="2"/>
            <a:r>
              <a:rPr lang="en-US" dirty="0" smtClean="0"/>
              <a:t>     metric outcome as a column.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General_Distributions</a:t>
            </a:r>
            <a:r>
              <a:rPr lang="en-US" dirty="0" smtClean="0"/>
              <a:t>: folder with all histograms of metrics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8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43" y="31376"/>
            <a:ext cx="7025341" cy="10294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TIER_OPENAUTISM Protocol Documentation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Subfolder: </a:t>
            </a:r>
            <a:r>
              <a:rPr lang="en-US" b="1" dirty="0" err="1" smtClean="0">
                <a:solidFill>
                  <a:schemeClr val="tx1"/>
                </a:solidFill>
              </a:rPr>
              <a:t>analysis_data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176" y="1093278"/>
            <a:ext cx="8561295" cy="57647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575" y="1516705"/>
            <a:ext cx="8214660" cy="5179522"/>
          </a:xfrm>
          <a:prstGeom prst="rect">
            <a:avLst/>
          </a:prstGeom>
          <a:solidFill>
            <a:schemeClr val="accent6">
              <a:lumMod val="60000"/>
              <a:lumOff val="40000"/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566" y="1199943"/>
            <a:ext cx="1532965" cy="307793"/>
          </a:xfrm>
          <a:prstGeom prst="rect">
            <a:avLst/>
          </a:prstGeom>
          <a:solidFill>
            <a:schemeClr val="accent6">
              <a:alpha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nalysis_data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01" y="1537612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err="1" smtClean="0"/>
              <a:t>Analysis_Data_Appendix</a:t>
            </a:r>
            <a:endParaRPr lang="en-US" b="1" dirty="0"/>
          </a:p>
          <a:p>
            <a:pPr marL="1200150" lvl="2" indent="-285750">
              <a:buFont typeface="Arial"/>
              <a:buChar char="•"/>
            </a:pPr>
            <a:r>
              <a:rPr lang="en-US" b="1" dirty="0" err="1" smtClean="0"/>
              <a:t>Data_library</a:t>
            </a:r>
            <a:endParaRPr lang="en-US" b="1" dirty="0">
              <a:solidFill>
                <a:srgbClr val="FF0000"/>
              </a:solidFill>
            </a:endParaRPr>
          </a:p>
          <a:p>
            <a:pPr marL="1200150" lvl="2" indent="-285750">
              <a:buFont typeface="Arial"/>
              <a:buChar char="•"/>
            </a:pPr>
            <a:endParaRPr lang="en-US" dirty="0"/>
          </a:p>
        </p:txBody>
      </p:sp>
      <p:sp>
        <p:nvSpPr>
          <p:cNvPr id="2" name="Bent-Up Arrow 1"/>
          <p:cNvSpPr/>
          <p:nvPr/>
        </p:nvSpPr>
        <p:spPr>
          <a:xfrm rot="5400000">
            <a:off x="1436686" y="2278063"/>
            <a:ext cx="793750" cy="71437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238375"/>
            <a:ext cx="5808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SAX_OA_ID</a:t>
            </a:r>
            <a:r>
              <a:rPr lang="en-US" dirty="0"/>
              <a:t>		</a:t>
            </a:r>
            <a:r>
              <a:rPr lang="en-US" dirty="0" smtClean="0"/>
              <a:t>	new </a:t>
            </a:r>
            <a:r>
              <a:rPr lang="en-US" dirty="0"/>
              <a:t>subject name</a:t>
            </a:r>
          </a:p>
          <a:p>
            <a:r>
              <a:rPr lang="en-US" b="1" dirty="0"/>
              <a:t>MAG_&lt;</a:t>
            </a:r>
            <a:r>
              <a:rPr lang="en-US" b="1" dirty="0" err="1"/>
              <a:t>roi</a:t>
            </a:r>
            <a:r>
              <a:rPr lang="en-US" b="1" dirty="0"/>
              <a:t>&gt;</a:t>
            </a:r>
            <a:r>
              <a:rPr lang="en-US" dirty="0"/>
              <a:t>		</a:t>
            </a:r>
            <a:r>
              <a:rPr lang="en-US" dirty="0" smtClean="0"/>
              <a:t>	mean </a:t>
            </a:r>
            <a:r>
              <a:rPr lang="en-US" dirty="0"/>
              <a:t>contrast magnitude of </a:t>
            </a:r>
            <a:r>
              <a:rPr lang="en-US" dirty="0" smtClean="0"/>
              <a:t>the					 </a:t>
            </a:r>
            <a:r>
              <a:rPr lang="en-US" dirty="0"/>
              <a:t>top 50 voxels by t-value</a:t>
            </a:r>
          </a:p>
          <a:p>
            <a:r>
              <a:rPr lang="en-US" b="1" dirty="0"/>
              <a:t>LAT_&lt;</a:t>
            </a:r>
            <a:r>
              <a:rPr lang="en-US" b="1" dirty="0" err="1"/>
              <a:t>roi</a:t>
            </a:r>
            <a:r>
              <a:rPr lang="en-US" b="1" dirty="0"/>
              <a:t>&gt;</a:t>
            </a:r>
            <a:r>
              <a:rPr lang="en-US" dirty="0"/>
              <a:t>		</a:t>
            </a:r>
            <a:r>
              <a:rPr lang="en-US" dirty="0" smtClean="0"/>
              <a:t>	lateralization </a:t>
            </a:r>
            <a:r>
              <a:rPr lang="en-US" dirty="0"/>
              <a:t>index based on </a:t>
            </a:r>
            <a:r>
              <a:rPr lang="en-US" dirty="0" smtClean="0"/>
              <a:t>voxel					 </a:t>
            </a:r>
            <a:r>
              <a:rPr lang="en-US" dirty="0"/>
              <a:t>selection with p &lt; 0.01 (left count </a:t>
            </a:r>
            <a:r>
              <a:rPr lang="en-US" dirty="0" smtClean="0"/>
              <a:t>-					 </a:t>
            </a:r>
            <a:r>
              <a:rPr lang="en-US" dirty="0"/>
              <a:t>right count / left and right count)</a:t>
            </a:r>
          </a:p>
          <a:p>
            <a:r>
              <a:rPr lang="en-US" b="1" dirty="0"/>
              <a:t>INTERREGION_COR</a:t>
            </a:r>
            <a:r>
              <a:rPr lang="en-US" dirty="0"/>
              <a:t>	z</a:t>
            </a:r>
            <a:r>
              <a:rPr lang="en-US" dirty="0" smtClean="0"/>
              <a:t>-</a:t>
            </a:r>
            <a:r>
              <a:rPr lang="en-US" dirty="0"/>
              <a:t>transformed score of the mean </a:t>
            </a:r>
            <a:r>
              <a:rPr lang="en-US" dirty="0" smtClean="0"/>
              <a:t>					</a:t>
            </a:r>
            <a:r>
              <a:rPr lang="en-US" dirty="0" err="1" smtClean="0"/>
              <a:t>pearsons</a:t>
            </a:r>
            <a:r>
              <a:rPr lang="en-US" dirty="0" smtClean="0"/>
              <a:t> </a:t>
            </a:r>
            <a:r>
              <a:rPr lang="en-US" dirty="0"/>
              <a:t>R of correlation matrix </a:t>
            </a:r>
            <a:r>
              <a:rPr lang="en-US" dirty="0" smtClean="0"/>
              <a:t>					relating </a:t>
            </a:r>
            <a:r>
              <a:rPr lang="en-US" dirty="0"/>
              <a:t>each ROIs activation </a:t>
            </a:r>
            <a:r>
              <a:rPr lang="en-US" dirty="0" smtClean="0"/>
              <a:t>					(</a:t>
            </a:r>
            <a:r>
              <a:rPr lang="en-US" dirty="0"/>
              <a:t>excludes diagonal)</a:t>
            </a:r>
          </a:p>
          <a:p>
            <a:r>
              <a:rPr lang="en-US" b="1" dirty="0" smtClean="0"/>
              <a:t>TEMP_VAR &lt;</a:t>
            </a:r>
            <a:r>
              <a:rPr lang="en-US" b="1" dirty="0" err="1"/>
              <a:t>roi</a:t>
            </a:r>
            <a:r>
              <a:rPr lang="en-US" b="1" dirty="0"/>
              <a:t>&gt;</a:t>
            </a:r>
            <a:r>
              <a:rPr lang="en-US" dirty="0"/>
              <a:t>	temporal variance within subject</a:t>
            </a:r>
            <a:r>
              <a:rPr lang="en-US" dirty="0" smtClean="0"/>
              <a:t>,					 </a:t>
            </a:r>
            <a:r>
              <a:rPr lang="en-US" dirty="0"/>
              <a:t>within </a:t>
            </a:r>
            <a:r>
              <a:rPr lang="en-US" dirty="0" err="1"/>
              <a:t>roi</a:t>
            </a:r>
            <a:r>
              <a:rPr lang="en-US" dirty="0"/>
              <a:t>, for FACE </a:t>
            </a:r>
            <a:r>
              <a:rPr lang="en-US" dirty="0" smtClean="0"/>
              <a:t>condition</a:t>
            </a:r>
          </a:p>
          <a:p>
            <a:r>
              <a:rPr lang="en-US" b="1" dirty="0" smtClean="0"/>
              <a:t>&lt;ALL OTHER VARIABLES IN DEMOG FILES&gt;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43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367</Words>
  <Application>Microsoft Macintosh PowerPoint</Application>
  <PresentationFormat>On-screen Show (4:3)</PresentationFormat>
  <Paragraphs>141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Rania Ezzo</dc:creator>
  <cp:lastModifiedBy>Rania Ezzo</cp:lastModifiedBy>
  <cp:revision>42</cp:revision>
  <dcterms:created xsi:type="dcterms:W3CDTF">2018-04-20T15:03:41Z</dcterms:created>
  <dcterms:modified xsi:type="dcterms:W3CDTF">2018-09-03T14:04:15Z</dcterms:modified>
</cp:coreProperties>
</file>