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4" r:id="rId2"/>
    <p:sldId id="256" r:id="rId3"/>
    <p:sldId id="261" r:id="rId4"/>
    <p:sldId id="262" r:id="rId5"/>
    <p:sldId id="257" r:id="rId6"/>
    <p:sldId id="258" r:id="rId7"/>
    <p:sldId id="259" r:id="rId8"/>
    <p:sldId id="260"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3" d="100"/>
          <a:sy n="53" d="100"/>
        </p:scale>
        <p:origin x="-136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66D66D-4291-3340-94D6-20BEA4D9DAB9}" type="datetimeFigureOut">
              <a:rPr lang="en-US" smtClean="0"/>
              <a:t>9/3/18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58C9E-4BF8-7847-AE11-A883DE4272C4}" type="slidenum">
              <a:rPr lang="en-US" smtClean="0"/>
              <a:t>‹#›</a:t>
            </a:fld>
            <a:endParaRPr lang="en-US"/>
          </a:p>
        </p:txBody>
      </p:sp>
    </p:spTree>
    <p:extLst>
      <p:ext uri="{BB962C8B-B14F-4D97-AF65-F5344CB8AC3E}">
        <p14:creationId xmlns:p14="http://schemas.microsoft.com/office/powerpoint/2010/main" val="15857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66D66D-4291-3340-94D6-20BEA4D9DAB9}" type="datetimeFigureOut">
              <a:rPr lang="en-US" smtClean="0"/>
              <a:t>9/3/18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58C9E-4BF8-7847-AE11-A883DE4272C4}" type="slidenum">
              <a:rPr lang="en-US" smtClean="0"/>
              <a:t>‹#›</a:t>
            </a:fld>
            <a:endParaRPr lang="en-US"/>
          </a:p>
        </p:txBody>
      </p:sp>
    </p:spTree>
    <p:extLst>
      <p:ext uri="{BB962C8B-B14F-4D97-AF65-F5344CB8AC3E}">
        <p14:creationId xmlns:p14="http://schemas.microsoft.com/office/powerpoint/2010/main" val="2797748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66D66D-4291-3340-94D6-20BEA4D9DAB9}" type="datetimeFigureOut">
              <a:rPr lang="en-US" smtClean="0"/>
              <a:t>9/3/18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58C9E-4BF8-7847-AE11-A883DE4272C4}" type="slidenum">
              <a:rPr lang="en-US" smtClean="0"/>
              <a:t>‹#›</a:t>
            </a:fld>
            <a:endParaRPr lang="en-US"/>
          </a:p>
        </p:txBody>
      </p:sp>
    </p:spTree>
    <p:extLst>
      <p:ext uri="{BB962C8B-B14F-4D97-AF65-F5344CB8AC3E}">
        <p14:creationId xmlns:p14="http://schemas.microsoft.com/office/powerpoint/2010/main" val="43114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66D66D-4291-3340-94D6-20BEA4D9DAB9}" type="datetimeFigureOut">
              <a:rPr lang="en-US" smtClean="0"/>
              <a:t>9/3/18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58C9E-4BF8-7847-AE11-A883DE4272C4}" type="slidenum">
              <a:rPr lang="en-US" smtClean="0"/>
              <a:t>‹#›</a:t>
            </a:fld>
            <a:endParaRPr lang="en-US"/>
          </a:p>
        </p:txBody>
      </p:sp>
    </p:spTree>
    <p:extLst>
      <p:ext uri="{BB962C8B-B14F-4D97-AF65-F5344CB8AC3E}">
        <p14:creationId xmlns:p14="http://schemas.microsoft.com/office/powerpoint/2010/main" val="3838291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66D66D-4291-3340-94D6-20BEA4D9DAB9}" type="datetimeFigureOut">
              <a:rPr lang="en-US" smtClean="0"/>
              <a:t>9/3/18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58C9E-4BF8-7847-AE11-A883DE4272C4}" type="slidenum">
              <a:rPr lang="en-US" smtClean="0"/>
              <a:t>‹#›</a:t>
            </a:fld>
            <a:endParaRPr lang="en-US"/>
          </a:p>
        </p:txBody>
      </p:sp>
    </p:spTree>
    <p:extLst>
      <p:ext uri="{BB962C8B-B14F-4D97-AF65-F5344CB8AC3E}">
        <p14:creationId xmlns:p14="http://schemas.microsoft.com/office/powerpoint/2010/main" val="3643105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66D66D-4291-3340-94D6-20BEA4D9DAB9}" type="datetimeFigureOut">
              <a:rPr lang="en-US" smtClean="0"/>
              <a:t>9/3/18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58C9E-4BF8-7847-AE11-A883DE4272C4}" type="slidenum">
              <a:rPr lang="en-US" smtClean="0"/>
              <a:t>‹#›</a:t>
            </a:fld>
            <a:endParaRPr lang="en-US"/>
          </a:p>
        </p:txBody>
      </p:sp>
    </p:spTree>
    <p:extLst>
      <p:ext uri="{BB962C8B-B14F-4D97-AF65-F5344CB8AC3E}">
        <p14:creationId xmlns:p14="http://schemas.microsoft.com/office/powerpoint/2010/main" val="1934644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66D66D-4291-3340-94D6-20BEA4D9DAB9}" type="datetimeFigureOut">
              <a:rPr lang="en-US" smtClean="0"/>
              <a:t>9/3/18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F58C9E-4BF8-7847-AE11-A883DE4272C4}" type="slidenum">
              <a:rPr lang="en-US" smtClean="0"/>
              <a:t>‹#›</a:t>
            </a:fld>
            <a:endParaRPr lang="en-US"/>
          </a:p>
        </p:txBody>
      </p:sp>
    </p:spTree>
    <p:extLst>
      <p:ext uri="{BB962C8B-B14F-4D97-AF65-F5344CB8AC3E}">
        <p14:creationId xmlns:p14="http://schemas.microsoft.com/office/powerpoint/2010/main" val="1898529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66D66D-4291-3340-94D6-20BEA4D9DAB9}" type="datetimeFigureOut">
              <a:rPr lang="en-US" smtClean="0"/>
              <a:t>9/3/18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F58C9E-4BF8-7847-AE11-A883DE4272C4}" type="slidenum">
              <a:rPr lang="en-US" smtClean="0"/>
              <a:t>‹#›</a:t>
            </a:fld>
            <a:endParaRPr lang="en-US"/>
          </a:p>
        </p:txBody>
      </p:sp>
    </p:spTree>
    <p:extLst>
      <p:ext uri="{BB962C8B-B14F-4D97-AF65-F5344CB8AC3E}">
        <p14:creationId xmlns:p14="http://schemas.microsoft.com/office/powerpoint/2010/main" val="3170093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6D66D-4291-3340-94D6-20BEA4D9DAB9}" type="datetimeFigureOut">
              <a:rPr lang="en-US" smtClean="0"/>
              <a:t>9/3/18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F58C9E-4BF8-7847-AE11-A883DE4272C4}" type="slidenum">
              <a:rPr lang="en-US" smtClean="0"/>
              <a:t>‹#›</a:t>
            </a:fld>
            <a:endParaRPr lang="en-US"/>
          </a:p>
        </p:txBody>
      </p:sp>
    </p:spTree>
    <p:extLst>
      <p:ext uri="{BB962C8B-B14F-4D97-AF65-F5344CB8AC3E}">
        <p14:creationId xmlns:p14="http://schemas.microsoft.com/office/powerpoint/2010/main" val="143094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66D66D-4291-3340-94D6-20BEA4D9DAB9}" type="datetimeFigureOut">
              <a:rPr lang="en-US" smtClean="0"/>
              <a:t>9/3/18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58C9E-4BF8-7847-AE11-A883DE4272C4}" type="slidenum">
              <a:rPr lang="en-US" smtClean="0"/>
              <a:t>‹#›</a:t>
            </a:fld>
            <a:endParaRPr lang="en-US"/>
          </a:p>
        </p:txBody>
      </p:sp>
    </p:spTree>
    <p:extLst>
      <p:ext uri="{BB962C8B-B14F-4D97-AF65-F5344CB8AC3E}">
        <p14:creationId xmlns:p14="http://schemas.microsoft.com/office/powerpoint/2010/main" val="2064556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66D66D-4291-3340-94D6-20BEA4D9DAB9}" type="datetimeFigureOut">
              <a:rPr lang="en-US" smtClean="0"/>
              <a:t>9/3/18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58C9E-4BF8-7847-AE11-A883DE4272C4}" type="slidenum">
              <a:rPr lang="en-US" smtClean="0"/>
              <a:t>‹#›</a:t>
            </a:fld>
            <a:endParaRPr lang="en-US"/>
          </a:p>
        </p:txBody>
      </p:sp>
    </p:spTree>
    <p:extLst>
      <p:ext uri="{BB962C8B-B14F-4D97-AF65-F5344CB8AC3E}">
        <p14:creationId xmlns:p14="http://schemas.microsoft.com/office/powerpoint/2010/main" val="26888259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6D66D-4291-3340-94D6-20BEA4D9DAB9}" type="datetimeFigureOut">
              <a:rPr lang="en-US" smtClean="0"/>
              <a:t>9/3/18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F58C9E-4BF8-7847-AE11-A883DE4272C4}" type="slidenum">
              <a:rPr lang="en-US" smtClean="0"/>
              <a:t>‹#›</a:t>
            </a:fld>
            <a:endParaRPr lang="en-US"/>
          </a:p>
        </p:txBody>
      </p:sp>
    </p:spTree>
    <p:extLst>
      <p:ext uri="{BB962C8B-B14F-4D97-AF65-F5344CB8AC3E}">
        <p14:creationId xmlns:p14="http://schemas.microsoft.com/office/powerpoint/2010/main" val="2304166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localhost:6322/notebooks/Sample_ROIs.ipyn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localhost:6111/notebooks/swpca.ipyn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TextBox 3"/>
          <p:cNvSpPr txBox="1"/>
          <p:nvPr/>
        </p:nvSpPr>
        <p:spPr>
          <a:xfrm>
            <a:off x="99228" y="-19839"/>
            <a:ext cx="8945542" cy="5386090"/>
          </a:xfrm>
          <a:prstGeom prst="rect">
            <a:avLst/>
          </a:prstGeom>
          <a:noFill/>
        </p:spPr>
        <p:txBody>
          <a:bodyPr wrap="square" rtlCol="0">
            <a:spAutoFit/>
          </a:bodyPr>
          <a:lstStyle/>
          <a:p>
            <a:r>
              <a:rPr lang="en-US" sz="2400" b="1" dirty="0" smtClean="0"/>
              <a:t>GROUP DIRECTORY CONTENTS /</a:t>
            </a:r>
            <a:r>
              <a:rPr lang="en-US" sz="2400" b="1" dirty="0" err="1" smtClean="0"/>
              <a:t>om</a:t>
            </a:r>
            <a:r>
              <a:rPr lang="en-US" sz="2400" b="1" dirty="0" smtClean="0"/>
              <a:t>/group/</a:t>
            </a:r>
            <a:r>
              <a:rPr lang="en-US" sz="2400" b="1" dirty="0" err="1" smtClean="0"/>
              <a:t>saxelab</a:t>
            </a:r>
            <a:r>
              <a:rPr lang="en-US" sz="2400" b="1" dirty="0" smtClean="0"/>
              <a:t>/</a:t>
            </a:r>
            <a:r>
              <a:rPr lang="en-US" sz="2400" b="1" dirty="0" err="1" smtClean="0"/>
              <a:t>OpenAutism</a:t>
            </a:r>
            <a:endParaRPr lang="en-US" sz="2400" b="1" dirty="0" smtClean="0"/>
          </a:p>
          <a:p>
            <a:endParaRPr lang="en-US" sz="2000" b="1" dirty="0"/>
          </a:p>
          <a:p>
            <a:r>
              <a:rPr lang="en-US" sz="2000" b="1" dirty="0" smtClean="0"/>
              <a:t>Location of TIER directory:</a:t>
            </a:r>
          </a:p>
          <a:p>
            <a:r>
              <a:rPr lang="en-US" sz="2000" dirty="0" smtClean="0"/>
              <a:t>/</a:t>
            </a:r>
            <a:r>
              <a:rPr lang="en-US" sz="2000" dirty="0" err="1" smtClean="0"/>
              <a:t>om</a:t>
            </a:r>
            <a:r>
              <a:rPr lang="en-US" sz="2000" dirty="0" smtClean="0"/>
              <a:t>/group/</a:t>
            </a:r>
            <a:r>
              <a:rPr lang="en-US" sz="2000" dirty="0" err="1" smtClean="0"/>
              <a:t>saxelab</a:t>
            </a:r>
            <a:r>
              <a:rPr lang="en-US" sz="2000" dirty="0" smtClean="0"/>
              <a:t>/</a:t>
            </a:r>
            <a:r>
              <a:rPr lang="en-US" sz="2000" dirty="0" err="1" smtClean="0"/>
              <a:t>OpenAutism</a:t>
            </a:r>
            <a:r>
              <a:rPr lang="en-US" sz="2000" dirty="0" smtClean="0"/>
              <a:t>/</a:t>
            </a:r>
            <a:r>
              <a:rPr lang="en-US" sz="2000" dirty="0" err="1" smtClean="0"/>
              <a:t>TIER_OpenAutism</a:t>
            </a:r>
            <a:endParaRPr lang="en-US" sz="2000" dirty="0"/>
          </a:p>
          <a:p>
            <a:endParaRPr lang="en-US" sz="2000" dirty="0"/>
          </a:p>
          <a:p>
            <a:r>
              <a:rPr lang="en-US" sz="2000" dirty="0" err="1" smtClean="0">
                <a:solidFill>
                  <a:schemeClr val="accent4"/>
                </a:solidFill>
              </a:rPr>
              <a:t>TIER_OpenAutism</a:t>
            </a:r>
            <a:r>
              <a:rPr lang="en-US" sz="2000" dirty="0" smtClean="0"/>
              <a:t>: the TIER directory, which contains all </a:t>
            </a:r>
            <a:r>
              <a:rPr lang="en-US" sz="2000" dirty="0" err="1" smtClean="0"/>
              <a:t>pilot_data</a:t>
            </a:r>
            <a:r>
              <a:rPr lang="en-US" sz="2000" dirty="0" smtClean="0"/>
              <a:t> and </a:t>
            </a:r>
            <a:r>
              <a:rPr lang="en-US" sz="2000" dirty="0" err="1" smtClean="0"/>
              <a:t>analysis_data</a:t>
            </a:r>
            <a:r>
              <a:rPr lang="en-US" sz="2000" dirty="0" smtClean="0"/>
              <a:t> (see the TIER directory </a:t>
            </a:r>
            <a:r>
              <a:rPr lang="en-US" sz="2000" dirty="0" err="1" smtClean="0"/>
              <a:t>pdf</a:t>
            </a:r>
            <a:r>
              <a:rPr lang="en-US" sz="2000" dirty="0" smtClean="0"/>
              <a:t>)</a:t>
            </a:r>
          </a:p>
          <a:p>
            <a:endParaRPr lang="en-US" sz="2000" dirty="0">
              <a:solidFill>
                <a:srgbClr val="008000"/>
              </a:solidFill>
            </a:endParaRPr>
          </a:p>
          <a:p>
            <a:r>
              <a:rPr lang="en-US" sz="2000" b="1" dirty="0" smtClean="0"/>
              <a:t>Location of group MRIQC bash scripts:</a:t>
            </a:r>
          </a:p>
          <a:p>
            <a:r>
              <a:rPr lang="en-US" sz="2000" dirty="0" smtClean="0"/>
              <a:t>/</a:t>
            </a:r>
            <a:r>
              <a:rPr lang="en-US" sz="2000" dirty="0" err="1" smtClean="0"/>
              <a:t>om</a:t>
            </a:r>
            <a:r>
              <a:rPr lang="en-US" sz="2000" dirty="0" smtClean="0"/>
              <a:t>/group/</a:t>
            </a:r>
            <a:r>
              <a:rPr lang="en-US" sz="2000" dirty="0" err="1" smtClean="0"/>
              <a:t>saxelab</a:t>
            </a:r>
            <a:r>
              <a:rPr lang="en-US" sz="2000" dirty="0" smtClean="0"/>
              <a:t>/</a:t>
            </a:r>
            <a:r>
              <a:rPr lang="en-US" sz="2000" dirty="0" err="1" smtClean="0"/>
              <a:t>OpenAutism</a:t>
            </a:r>
            <a:r>
              <a:rPr lang="en-US" sz="2000" dirty="0" smtClean="0"/>
              <a:t>/</a:t>
            </a:r>
            <a:r>
              <a:rPr lang="en-US" sz="2000" dirty="0" err="1" smtClean="0"/>
              <a:t>submit_mriqc_group_job_EIB.sh</a:t>
            </a:r>
            <a:endParaRPr lang="en-US" sz="2000" dirty="0" smtClean="0"/>
          </a:p>
          <a:p>
            <a:r>
              <a:rPr lang="en-US" sz="2000" dirty="0" err="1" smtClean="0">
                <a:solidFill>
                  <a:schemeClr val="accent4"/>
                </a:solidFill>
              </a:rPr>
              <a:t>submit_mriqc_group_job</a:t>
            </a:r>
            <a:r>
              <a:rPr lang="en-US" sz="2000" dirty="0" smtClean="0">
                <a:solidFill>
                  <a:schemeClr val="accent4"/>
                </a:solidFill>
              </a:rPr>
              <a:t>_&lt;site&gt;.</a:t>
            </a:r>
            <a:r>
              <a:rPr lang="en-US" sz="2000" dirty="0" err="1" smtClean="0">
                <a:solidFill>
                  <a:schemeClr val="accent4"/>
                </a:solidFill>
              </a:rPr>
              <a:t>sh</a:t>
            </a:r>
            <a:r>
              <a:rPr lang="en-US" sz="2000" dirty="0" smtClean="0">
                <a:solidFill>
                  <a:schemeClr val="accent4"/>
                </a:solidFill>
              </a:rPr>
              <a:t>: </a:t>
            </a:r>
            <a:r>
              <a:rPr lang="en-US" sz="2000" dirty="0" smtClean="0"/>
              <a:t>runs the group level MRIQC</a:t>
            </a:r>
          </a:p>
          <a:p>
            <a:endParaRPr lang="en-US" sz="2000" dirty="0"/>
          </a:p>
          <a:p>
            <a:r>
              <a:rPr lang="en-US" sz="2000" b="1" dirty="0" smtClean="0"/>
              <a:t>Location of parcels:</a:t>
            </a:r>
          </a:p>
          <a:p>
            <a:r>
              <a:rPr lang="en-US" sz="2000" dirty="0" smtClean="0"/>
              <a:t>/</a:t>
            </a:r>
            <a:r>
              <a:rPr lang="en-US" sz="2000" dirty="0" err="1" smtClean="0"/>
              <a:t>om</a:t>
            </a:r>
            <a:r>
              <a:rPr lang="en-US" sz="2000" dirty="0" smtClean="0"/>
              <a:t>/group/</a:t>
            </a:r>
            <a:r>
              <a:rPr lang="en-US" sz="2000" dirty="0" err="1" smtClean="0"/>
              <a:t>saxelab</a:t>
            </a:r>
            <a:r>
              <a:rPr lang="en-US" sz="2000" dirty="0" smtClean="0"/>
              <a:t>/</a:t>
            </a:r>
            <a:r>
              <a:rPr lang="en-US" sz="2000" dirty="0" err="1" smtClean="0"/>
              <a:t>OpenAutism</a:t>
            </a:r>
            <a:r>
              <a:rPr lang="en-US" sz="2000" dirty="0" smtClean="0"/>
              <a:t>/Analysis/PARCELS</a:t>
            </a:r>
          </a:p>
          <a:p>
            <a:r>
              <a:rPr lang="en-US" sz="2000" dirty="0" smtClean="0">
                <a:solidFill>
                  <a:schemeClr val="accent4"/>
                </a:solidFill>
              </a:rPr>
              <a:t>PARCELS:</a:t>
            </a:r>
            <a:r>
              <a:rPr lang="en-US" sz="2000" dirty="0" smtClean="0"/>
              <a:t> folder that contains a copy of the parcels. The parcels called from the script are within the TIER directory (see TIER directory PDF)</a:t>
            </a:r>
          </a:p>
          <a:p>
            <a:endParaRPr lang="en-US" sz="2000" dirty="0" smtClean="0">
              <a:solidFill>
                <a:schemeClr val="accent4"/>
              </a:solidFill>
            </a:endParaRPr>
          </a:p>
        </p:txBody>
      </p:sp>
    </p:spTree>
    <p:extLst>
      <p:ext uri="{BB962C8B-B14F-4D97-AF65-F5344CB8AC3E}">
        <p14:creationId xmlns:p14="http://schemas.microsoft.com/office/powerpoint/2010/main" val="1409519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98458" y="119055"/>
            <a:ext cx="8945542" cy="7263525"/>
          </a:xfrm>
          <a:prstGeom prst="rect">
            <a:avLst/>
          </a:prstGeom>
          <a:noFill/>
        </p:spPr>
        <p:txBody>
          <a:bodyPr wrap="square" rtlCol="0">
            <a:spAutoFit/>
          </a:bodyPr>
          <a:lstStyle/>
          <a:p>
            <a:r>
              <a:rPr lang="en-US" sz="2400" b="1" dirty="0" smtClean="0"/>
              <a:t>REZZO USER DIRECTORY CONTENTS /</a:t>
            </a:r>
            <a:r>
              <a:rPr lang="en-US" sz="2400" b="1" dirty="0" err="1" smtClean="0"/>
              <a:t>om</a:t>
            </a:r>
            <a:r>
              <a:rPr lang="en-US" sz="2400" b="1" dirty="0" smtClean="0"/>
              <a:t>/user/</a:t>
            </a:r>
            <a:r>
              <a:rPr lang="en-US" sz="2400" b="1" dirty="0" err="1" smtClean="0"/>
              <a:t>rezzo</a:t>
            </a:r>
            <a:r>
              <a:rPr lang="en-US" sz="2400" b="1" dirty="0" smtClean="0"/>
              <a:t>/</a:t>
            </a:r>
            <a:endParaRPr lang="en-US" sz="2400" b="1" dirty="0"/>
          </a:p>
          <a:p>
            <a:r>
              <a:rPr lang="en-US" sz="2400" i="1" dirty="0" smtClean="0"/>
              <a:t>All </a:t>
            </a:r>
            <a:r>
              <a:rPr lang="en-US" sz="2400" i="1" dirty="0" err="1" smtClean="0"/>
              <a:t>ipynb</a:t>
            </a:r>
            <a:r>
              <a:rPr lang="en-US" sz="2400" i="1" dirty="0" smtClean="0"/>
              <a:t> scripts:</a:t>
            </a:r>
          </a:p>
          <a:p>
            <a:endParaRPr lang="en-US" sz="1000" dirty="0"/>
          </a:p>
          <a:p>
            <a:r>
              <a:rPr lang="en-US" sz="2400" dirty="0" smtClean="0">
                <a:solidFill>
                  <a:srgbClr val="0000FF"/>
                </a:solidFill>
              </a:rPr>
              <a:t>ALL_METRICS: </a:t>
            </a:r>
            <a:r>
              <a:rPr lang="en-US" sz="2400" dirty="0" smtClean="0">
                <a:solidFill>
                  <a:srgbClr val="000000"/>
                </a:solidFill>
              </a:rPr>
              <a:t>main</a:t>
            </a:r>
            <a:r>
              <a:rPr lang="en-US" sz="2400" dirty="0" smtClean="0">
                <a:solidFill>
                  <a:srgbClr val="0000FF"/>
                </a:solidFill>
              </a:rPr>
              <a:t> </a:t>
            </a:r>
            <a:r>
              <a:rPr lang="en-US" sz="2400" dirty="0" smtClean="0"/>
              <a:t>script; extracts all metrics for all runs &amp; saves </a:t>
            </a:r>
            <a:r>
              <a:rPr lang="en-US" sz="2400" dirty="0" err="1" smtClean="0"/>
              <a:t>csvs</a:t>
            </a:r>
            <a:endParaRPr lang="en-US" sz="2400" dirty="0" smtClean="0">
              <a:solidFill>
                <a:srgbClr val="0000FF"/>
              </a:solidFill>
            </a:endParaRPr>
          </a:p>
          <a:p>
            <a:r>
              <a:rPr lang="en-US" sz="2400" dirty="0" err="1" smtClean="0">
                <a:solidFill>
                  <a:srgbClr val="0000FF"/>
                </a:solidFill>
              </a:rPr>
              <a:t>Acquisition_Site_Info</a:t>
            </a:r>
            <a:r>
              <a:rPr lang="en-US" sz="2400" dirty="0" smtClean="0">
                <a:solidFill>
                  <a:srgbClr val="0000FF"/>
                </a:solidFill>
              </a:rPr>
              <a:t>: </a:t>
            </a:r>
            <a:r>
              <a:rPr lang="en-US" sz="2400" dirty="0" smtClean="0">
                <a:solidFill>
                  <a:srgbClr val="000000"/>
                </a:solidFill>
              </a:rPr>
              <a:t>returns protocol info from </a:t>
            </a:r>
            <a:r>
              <a:rPr lang="en-US" sz="2400" dirty="0" err="1" smtClean="0">
                <a:solidFill>
                  <a:srgbClr val="000000"/>
                </a:solidFill>
              </a:rPr>
              <a:t>dicom</a:t>
            </a:r>
            <a:r>
              <a:rPr lang="en-US" sz="2400" dirty="0" smtClean="0">
                <a:solidFill>
                  <a:srgbClr val="000000"/>
                </a:solidFill>
              </a:rPr>
              <a:t> of specific site, subject, task</a:t>
            </a:r>
            <a:endParaRPr lang="en-US" sz="2400" dirty="0" smtClean="0">
              <a:solidFill>
                <a:srgbClr val="0000FF"/>
              </a:solidFill>
            </a:endParaRPr>
          </a:p>
          <a:p>
            <a:r>
              <a:rPr lang="en-US" sz="2400" dirty="0" err="1" smtClean="0">
                <a:solidFill>
                  <a:srgbClr val="0000FF"/>
                </a:solidFill>
              </a:rPr>
              <a:t>autoxy_mriqc_plots</a:t>
            </a:r>
            <a:r>
              <a:rPr lang="en-US" sz="2400" dirty="0" smtClean="0"/>
              <a:t>: script shared with us from Mathias but was not used. Builds off </a:t>
            </a:r>
            <a:r>
              <a:rPr lang="en-US" sz="2400" dirty="0" err="1" smtClean="0"/>
              <a:t>mriqc</a:t>
            </a:r>
            <a:r>
              <a:rPr lang="en-US" sz="2400" dirty="0" smtClean="0"/>
              <a:t> statistics (e.g. </a:t>
            </a:r>
            <a:r>
              <a:rPr lang="en-US" sz="2400" dirty="0" err="1" smtClean="0"/>
              <a:t>fd_mean</a:t>
            </a:r>
            <a:r>
              <a:rPr lang="en-US" sz="2400" dirty="0" smtClean="0"/>
              <a:t> by run boxplots; </a:t>
            </a:r>
            <a:r>
              <a:rPr lang="en-US" sz="2400" dirty="0" err="1" smtClean="0"/>
              <a:t>fd_mean</a:t>
            </a:r>
            <a:r>
              <a:rPr lang="en-US" sz="2400" dirty="0" smtClean="0"/>
              <a:t> and </a:t>
            </a:r>
            <a:r>
              <a:rPr lang="en-US" sz="2400" dirty="0" err="1" smtClean="0"/>
              <a:t>dvars</a:t>
            </a:r>
            <a:r>
              <a:rPr lang="en-US" sz="2400" dirty="0" smtClean="0"/>
              <a:t> per task per subject; lookup definitions of MRIQC values). </a:t>
            </a:r>
            <a:r>
              <a:rPr lang="en-US" sz="2400" dirty="0" smtClean="0">
                <a:solidFill>
                  <a:srgbClr val="000000"/>
                </a:solidFill>
              </a:rPr>
              <a:t>See </a:t>
            </a:r>
            <a:r>
              <a:rPr lang="en-US" sz="2400" i="1" dirty="0" err="1" smtClean="0">
                <a:solidFill>
                  <a:srgbClr val="000000"/>
                </a:solidFill>
              </a:rPr>
              <a:t>Replotting_MRIQC_outpu</a:t>
            </a:r>
            <a:r>
              <a:rPr lang="en-US" sz="2400" dirty="0" err="1" smtClean="0">
                <a:solidFill>
                  <a:srgbClr val="000000"/>
                </a:solidFill>
              </a:rPr>
              <a:t>t</a:t>
            </a:r>
            <a:r>
              <a:rPr lang="en-US" sz="2400" dirty="0" smtClean="0">
                <a:solidFill>
                  <a:srgbClr val="000000"/>
                </a:solidFill>
              </a:rPr>
              <a:t> script for our use.</a:t>
            </a:r>
          </a:p>
          <a:p>
            <a:r>
              <a:rPr lang="en-US" sz="2400" dirty="0" err="1" smtClean="0">
                <a:solidFill>
                  <a:srgbClr val="0000FF"/>
                </a:solidFill>
              </a:rPr>
              <a:t>Creating_TIER_Directory</a:t>
            </a:r>
            <a:r>
              <a:rPr lang="en-US" sz="2400" dirty="0" smtClean="0"/>
              <a:t>: script that creates the TIER subdirectory within </a:t>
            </a:r>
            <a:r>
              <a:rPr lang="en-US" sz="2400" dirty="0" err="1" smtClean="0"/>
              <a:t>OpenAutism</a:t>
            </a:r>
            <a:r>
              <a:rPr lang="en-US" sz="2400" dirty="0" smtClean="0"/>
              <a:t> -&gt; </a:t>
            </a:r>
            <a:r>
              <a:rPr lang="en-US" sz="2400" dirty="0" err="1" smtClean="0"/>
              <a:t>analysis_data</a:t>
            </a:r>
            <a:r>
              <a:rPr lang="en-US" sz="2400" dirty="0" smtClean="0"/>
              <a:t>/</a:t>
            </a:r>
            <a:r>
              <a:rPr lang="en-US" sz="2400" dirty="0" err="1" smtClean="0"/>
              <a:t>pilot_data</a:t>
            </a:r>
            <a:r>
              <a:rPr lang="en-US" sz="2400" dirty="0" smtClean="0"/>
              <a:t>, called SUBJECTS. This SUBJECTS folder contains all first level and second level analyses information</a:t>
            </a:r>
          </a:p>
          <a:p>
            <a:r>
              <a:rPr lang="en-US" sz="2400" dirty="0" err="1" smtClean="0">
                <a:solidFill>
                  <a:srgbClr val="0000FF"/>
                </a:solidFill>
              </a:rPr>
              <a:t>Generate_Motion_Histograms</a:t>
            </a:r>
            <a:r>
              <a:rPr lang="en-US" sz="2400" dirty="0" smtClean="0">
                <a:solidFill>
                  <a:srgbClr val="0000FF"/>
                </a:solidFill>
              </a:rPr>
              <a:t>: </a:t>
            </a:r>
            <a:r>
              <a:rPr lang="en-US" sz="2400" dirty="0" smtClean="0"/>
              <a:t>makes the histograms for motion</a:t>
            </a:r>
            <a:endParaRPr lang="en-US" sz="2400" dirty="0" smtClean="0">
              <a:solidFill>
                <a:srgbClr val="0000FF"/>
              </a:solidFill>
            </a:endParaRPr>
          </a:p>
          <a:p>
            <a:r>
              <a:rPr lang="en-US" sz="2400" dirty="0" err="1" smtClean="0">
                <a:solidFill>
                  <a:srgbClr val="0000FF"/>
                </a:solidFill>
              </a:rPr>
              <a:t>Identify_Missing_Files</a:t>
            </a:r>
            <a:r>
              <a:rPr lang="en-US" sz="2400" dirty="0" smtClean="0"/>
              <a:t>: Identifies missing files using master list</a:t>
            </a:r>
          </a:p>
          <a:p>
            <a:r>
              <a:rPr lang="en-US" sz="2400" dirty="0" err="1" smtClean="0">
                <a:solidFill>
                  <a:srgbClr val="0000FF"/>
                </a:solidFill>
              </a:rPr>
              <a:t>Intra_site_variance</a:t>
            </a:r>
            <a:r>
              <a:rPr lang="en-US" sz="2400" dirty="0" smtClean="0"/>
              <a:t>: compares principal components within sites and creates glass brains to represent regions of high variance between subjects</a:t>
            </a:r>
          </a:p>
          <a:p>
            <a:endParaRPr lang="en-US" sz="2400" dirty="0" smtClean="0"/>
          </a:p>
        </p:txBody>
      </p:sp>
    </p:spTree>
    <p:extLst>
      <p:ext uri="{BB962C8B-B14F-4D97-AF65-F5344CB8AC3E}">
        <p14:creationId xmlns:p14="http://schemas.microsoft.com/office/powerpoint/2010/main" val="32862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98459" y="119055"/>
            <a:ext cx="8593276" cy="6524862"/>
          </a:xfrm>
          <a:prstGeom prst="rect">
            <a:avLst/>
          </a:prstGeom>
          <a:noFill/>
        </p:spPr>
        <p:txBody>
          <a:bodyPr wrap="square" rtlCol="0">
            <a:spAutoFit/>
          </a:bodyPr>
          <a:lstStyle/>
          <a:p>
            <a:r>
              <a:rPr lang="en-US" sz="2400" b="1" dirty="0" smtClean="0"/>
              <a:t>REZZO USER DIRECTORY CONTENTS /</a:t>
            </a:r>
            <a:r>
              <a:rPr lang="en-US" sz="2400" b="1" dirty="0" err="1" smtClean="0"/>
              <a:t>om</a:t>
            </a:r>
            <a:r>
              <a:rPr lang="en-US" sz="2400" b="1" dirty="0" smtClean="0"/>
              <a:t>/user/</a:t>
            </a:r>
            <a:r>
              <a:rPr lang="en-US" sz="2400" b="1" dirty="0" err="1" smtClean="0"/>
              <a:t>rezzo</a:t>
            </a:r>
            <a:r>
              <a:rPr lang="en-US" sz="2400" b="1" dirty="0" smtClean="0"/>
              <a:t>/</a:t>
            </a:r>
            <a:endParaRPr lang="en-US" sz="2400" b="1" dirty="0"/>
          </a:p>
          <a:p>
            <a:r>
              <a:rPr lang="en-US" sz="2400" i="1" dirty="0" smtClean="0"/>
              <a:t>All </a:t>
            </a:r>
            <a:r>
              <a:rPr lang="en-US" sz="2400" i="1" dirty="0" err="1" smtClean="0"/>
              <a:t>ipynb</a:t>
            </a:r>
            <a:r>
              <a:rPr lang="en-US" sz="2400" i="1" dirty="0" smtClean="0"/>
              <a:t> scripts:</a:t>
            </a:r>
          </a:p>
          <a:p>
            <a:endParaRPr lang="en-US" sz="1000" dirty="0"/>
          </a:p>
          <a:p>
            <a:r>
              <a:rPr lang="en-US" sz="2400" dirty="0" err="1" smtClean="0">
                <a:solidFill>
                  <a:srgbClr val="0000FF"/>
                </a:solidFill>
              </a:rPr>
              <a:t>Motion_Threshold</a:t>
            </a:r>
            <a:r>
              <a:rPr lang="en-US" sz="2400" dirty="0" smtClean="0"/>
              <a:t>: script that generates text files with details about each run’s motion. Uses FMRIPREP output confound files. The script creates </a:t>
            </a:r>
            <a:r>
              <a:rPr lang="en-US" sz="2400" dirty="0" err="1" smtClean="0"/>
              <a:t>INCLUDE.csv</a:t>
            </a:r>
            <a:r>
              <a:rPr lang="en-US" sz="2400" dirty="0" smtClean="0"/>
              <a:t> file and the motion text files in the subfolder </a:t>
            </a:r>
            <a:r>
              <a:rPr lang="en-US" sz="2400" dirty="0" err="1" smtClean="0"/>
              <a:t>MotionTextFiles</a:t>
            </a:r>
            <a:endParaRPr lang="en-US" sz="2400" dirty="0" smtClean="0"/>
          </a:p>
          <a:p>
            <a:r>
              <a:rPr lang="en-US" sz="2400" dirty="0" err="1" smtClean="0">
                <a:solidFill>
                  <a:srgbClr val="0000FF"/>
                </a:solidFill>
              </a:rPr>
              <a:t>MRIQC_site_variance_metrics</a:t>
            </a:r>
            <a:r>
              <a:rPr lang="en-US" sz="2400" dirty="0" smtClean="0"/>
              <a:t>: Looking at IQMs that are correlated by site (Oscar Esteban)</a:t>
            </a:r>
          </a:p>
          <a:p>
            <a:r>
              <a:rPr lang="en-US" sz="2400" dirty="0" err="1" smtClean="0">
                <a:solidFill>
                  <a:srgbClr val="0000FF"/>
                </a:solidFill>
              </a:rPr>
              <a:t>ppca.ipynb</a:t>
            </a:r>
            <a:r>
              <a:rPr lang="en-US" sz="2400" dirty="0" smtClean="0">
                <a:solidFill>
                  <a:srgbClr val="000000"/>
                </a:solidFill>
              </a:rPr>
              <a:t>: script taken from </a:t>
            </a:r>
            <a:r>
              <a:rPr lang="en-US" sz="2400" dirty="0" err="1" smtClean="0">
                <a:solidFill>
                  <a:srgbClr val="000000"/>
                </a:solidFill>
              </a:rPr>
              <a:t>cangermueller</a:t>
            </a:r>
            <a:r>
              <a:rPr lang="en-US" sz="2400" dirty="0" smtClean="0">
                <a:solidFill>
                  <a:srgbClr val="000000"/>
                </a:solidFill>
              </a:rPr>
              <a:t>; this is a probabilistic </a:t>
            </a:r>
            <a:r>
              <a:rPr lang="en-US" sz="2400" dirty="0" err="1" smtClean="0">
                <a:solidFill>
                  <a:srgbClr val="000000"/>
                </a:solidFill>
              </a:rPr>
              <a:t>pca</a:t>
            </a:r>
            <a:r>
              <a:rPr lang="en-US" sz="2400" dirty="0" smtClean="0">
                <a:solidFill>
                  <a:srgbClr val="000000"/>
                </a:solidFill>
              </a:rPr>
              <a:t> that I thought would be useful to have. Normal PCA was ultimately used for site variance analyses for follow Murcia et al</a:t>
            </a:r>
          </a:p>
          <a:p>
            <a:r>
              <a:rPr lang="en-US" sz="2400" dirty="0" err="1" smtClean="0">
                <a:solidFill>
                  <a:srgbClr val="0000FF"/>
                </a:solidFill>
              </a:rPr>
              <a:t>Replotting_MRIQC_output</a:t>
            </a:r>
            <a:r>
              <a:rPr lang="en-US" sz="2400" dirty="0" smtClean="0">
                <a:solidFill>
                  <a:srgbClr val="000000"/>
                </a:solidFill>
              </a:rPr>
              <a:t>: </a:t>
            </a:r>
            <a:r>
              <a:rPr lang="en-US" sz="2400" dirty="0" err="1" smtClean="0">
                <a:solidFill>
                  <a:srgbClr val="000000"/>
                </a:solidFill>
              </a:rPr>
              <a:t>replotting</a:t>
            </a:r>
            <a:r>
              <a:rPr lang="en-US" sz="2400" dirty="0" smtClean="0">
                <a:solidFill>
                  <a:srgbClr val="000000"/>
                </a:solidFill>
              </a:rPr>
              <a:t> MRIQC based on included/excluded runs</a:t>
            </a:r>
          </a:p>
          <a:p>
            <a:r>
              <a:rPr lang="en-US" sz="2400" dirty="0" err="1" smtClean="0">
                <a:solidFill>
                  <a:srgbClr val="0000FF"/>
                </a:solidFill>
              </a:rPr>
              <a:t>Replotting_MRIQC_output_GROUP</a:t>
            </a:r>
            <a:r>
              <a:rPr lang="en-US" sz="2400" dirty="0" smtClean="0">
                <a:solidFill>
                  <a:srgbClr val="000000"/>
                </a:solidFill>
              </a:rPr>
              <a:t>: </a:t>
            </a:r>
            <a:r>
              <a:rPr lang="en-US" sz="2400" dirty="0" err="1" smtClean="0">
                <a:solidFill>
                  <a:srgbClr val="000000"/>
                </a:solidFill>
              </a:rPr>
              <a:t>replotting</a:t>
            </a:r>
            <a:r>
              <a:rPr lang="en-US" sz="2400" dirty="0" smtClean="0">
                <a:solidFill>
                  <a:srgbClr val="000000"/>
                </a:solidFill>
              </a:rPr>
              <a:t> MRIQC based on group (ASD vs. NT)</a:t>
            </a:r>
          </a:p>
          <a:p>
            <a:r>
              <a:rPr lang="en-US" sz="2400" dirty="0" smtClean="0">
                <a:hlinkClick r:id="rId2"/>
              </a:rPr>
              <a:t>Sample_ROIs.ipynb</a:t>
            </a:r>
            <a:r>
              <a:rPr lang="en-US" sz="2400" dirty="0" smtClean="0"/>
              <a:t>: </a:t>
            </a:r>
            <a:r>
              <a:rPr lang="en-US" sz="2400" dirty="0" smtClean="0">
                <a:solidFill>
                  <a:srgbClr val="000000"/>
                </a:solidFill>
              </a:rPr>
              <a:t>script that plots the parcels on the brain for example presentations</a:t>
            </a:r>
          </a:p>
        </p:txBody>
      </p:sp>
    </p:spTree>
    <p:extLst>
      <p:ext uri="{BB962C8B-B14F-4D97-AF65-F5344CB8AC3E}">
        <p14:creationId xmlns:p14="http://schemas.microsoft.com/office/powerpoint/2010/main" val="2105684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98459" y="119055"/>
            <a:ext cx="8593276" cy="3200876"/>
          </a:xfrm>
          <a:prstGeom prst="rect">
            <a:avLst/>
          </a:prstGeom>
          <a:noFill/>
        </p:spPr>
        <p:txBody>
          <a:bodyPr wrap="square" rtlCol="0">
            <a:spAutoFit/>
          </a:bodyPr>
          <a:lstStyle/>
          <a:p>
            <a:r>
              <a:rPr lang="en-US" sz="2400" b="1" dirty="0" smtClean="0"/>
              <a:t>REZZO USER DIRECTORY CONTENTS /</a:t>
            </a:r>
            <a:r>
              <a:rPr lang="en-US" sz="2400" b="1" dirty="0" err="1" smtClean="0"/>
              <a:t>om</a:t>
            </a:r>
            <a:r>
              <a:rPr lang="en-US" sz="2400" b="1" dirty="0" smtClean="0"/>
              <a:t>/user/</a:t>
            </a:r>
            <a:r>
              <a:rPr lang="en-US" sz="2400" b="1" dirty="0" err="1" smtClean="0"/>
              <a:t>rezzo</a:t>
            </a:r>
            <a:r>
              <a:rPr lang="en-US" sz="2400" b="1" dirty="0" smtClean="0"/>
              <a:t>/</a:t>
            </a:r>
            <a:endParaRPr lang="en-US" sz="2400" b="1" dirty="0"/>
          </a:p>
          <a:p>
            <a:r>
              <a:rPr lang="en-US" sz="2400" i="1" dirty="0" smtClean="0"/>
              <a:t>All </a:t>
            </a:r>
            <a:r>
              <a:rPr lang="en-US" sz="2400" i="1" dirty="0" err="1" smtClean="0"/>
              <a:t>ipynb</a:t>
            </a:r>
            <a:r>
              <a:rPr lang="en-US" sz="2400" i="1" dirty="0" smtClean="0"/>
              <a:t> scripts:</a:t>
            </a:r>
          </a:p>
          <a:p>
            <a:endParaRPr lang="en-US" sz="1000" dirty="0"/>
          </a:p>
          <a:p>
            <a:r>
              <a:rPr lang="en-US" sz="2400" dirty="0" smtClean="0">
                <a:hlinkClick r:id="rId2"/>
              </a:rPr>
              <a:t>swpca.ipynb</a:t>
            </a:r>
            <a:r>
              <a:rPr lang="en-US" sz="2400" dirty="0" smtClean="0"/>
              <a:t>: </a:t>
            </a:r>
            <a:r>
              <a:rPr lang="en-US" sz="2400" dirty="0" smtClean="0">
                <a:solidFill>
                  <a:srgbClr val="000000"/>
                </a:solidFill>
              </a:rPr>
              <a:t>actual script used in Murcia et al looking at site variance by </a:t>
            </a:r>
            <a:r>
              <a:rPr lang="en-US" sz="2400" dirty="0" err="1" smtClean="0">
                <a:solidFill>
                  <a:srgbClr val="000000"/>
                </a:solidFill>
              </a:rPr>
              <a:t>pca</a:t>
            </a:r>
            <a:endParaRPr lang="en-US" sz="2400" dirty="0" smtClean="0">
              <a:solidFill>
                <a:srgbClr val="000000"/>
              </a:solidFill>
            </a:endParaRPr>
          </a:p>
          <a:p>
            <a:r>
              <a:rPr lang="en-US" sz="2400" dirty="0" err="1" smtClean="0">
                <a:solidFill>
                  <a:srgbClr val="0000FF"/>
                </a:solidFill>
              </a:rPr>
              <a:t>Testing_Site_Variance</a:t>
            </a:r>
            <a:r>
              <a:rPr lang="en-US" sz="2400" dirty="0" smtClean="0">
                <a:solidFill>
                  <a:srgbClr val="000000"/>
                </a:solidFill>
              </a:rPr>
              <a:t>: tests site variance and classifies principal components (Murcia et al) based on the mean functional image by comparing two of any specified sites. Look at the following differences (sites, tasks, runs).</a:t>
            </a:r>
            <a:endParaRPr lang="en-US" sz="2400" dirty="0" smtClean="0"/>
          </a:p>
        </p:txBody>
      </p:sp>
    </p:spTree>
    <p:extLst>
      <p:ext uri="{BB962C8B-B14F-4D97-AF65-F5344CB8AC3E}">
        <p14:creationId xmlns:p14="http://schemas.microsoft.com/office/powerpoint/2010/main" val="203830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98459" y="119055"/>
            <a:ext cx="8593276" cy="6894194"/>
          </a:xfrm>
          <a:prstGeom prst="rect">
            <a:avLst/>
          </a:prstGeom>
          <a:noFill/>
        </p:spPr>
        <p:txBody>
          <a:bodyPr wrap="square" rtlCol="0">
            <a:spAutoFit/>
          </a:bodyPr>
          <a:lstStyle/>
          <a:p>
            <a:r>
              <a:rPr lang="en-US" sz="2400" b="1" dirty="0" smtClean="0"/>
              <a:t>REZZO USER DIRECTORY CONTENTS /</a:t>
            </a:r>
            <a:r>
              <a:rPr lang="en-US" sz="2400" b="1" dirty="0" err="1" smtClean="0"/>
              <a:t>om</a:t>
            </a:r>
            <a:r>
              <a:rPr lang="en-US" sz="2400" b="1" dirty="0" smtClean="0"/>
              <a:t>/user/</a:t>
            </a:r>
            <a:r>
              <a:rPr lang="en-US" sz="2400" b="1" dirty="0" err="1" smtClean="0"/>
              <a:t>rezzo</a:t>
            </a:r>
            <a:r>
              <a:rPr lang="en-US" sz="2400" b="1" dirty="0" smtClean="0"/>
              <a:t>/</a:t>
            </a:r>
          </a:p>
          <a:p>
            <a:r>
              <a:rPr lang="en-US" sz="2400" dirty="0" smtClean="0"/>
              <a:t>All Folders:</a:t>
            </a:r>
          </a:p>
          <a:p>
            <a:endParaRPr lang="en-US" sz="1000" dirty="0"/>
          </a:p>
          <a:p>
            <a:r>
              <a:rPr lang="en-US" sz="2400" dirty="0" smtClean="0">
                <a:solidFill>
                  <a:srgbClr val="008000"/>
                </a:solidFill>
              </a:rPr>
              <a:t>_modules: </a:t>
            </a:r>
            <a:r>
              <a:rPr lang="en-US" sz="2400" dirty="0" smtClean="0"/>
              <a:t>contains a few modules that I needed to import before using I started to use the singularity image</a:t>
            </a:r>
          </a:p>
          <a:p>
            <a:r>
              <a:rPr lang="en-US" sz="2400" dirty="0" err="1" smtClean="0">
                <a:solidFill>
                  <a:srgbClr val="008000"/>
                </a:solidFill>
              </a:rPr>
              <a:t>Acquisition_Dicom_Info</a:t>
            </a:r>
            <a:r>
              <a:rPr lang="en-US" sz="2400" dirty="0" smtClean="0">
                <a:solidFill>
                  <a:srgbClr val="000000"/>
                </a:solidFill>
              </a:rPr>
              <a:t>: contains site folders, and text files with extracted </a:t>
            </a:r>
            <a:r>
              <a:rPr lang="en-US" sz="2400" dirty="0" err="1" smtClean="0">
                <a:solidFill>
                  <a:srgbClr val="000000"/>
                </a:solidFill>
              </a:rPr>
              <a:t>dicom</a:t>
            </a:r>
            <a:r>
              <a:rPr lang="en-US" sz="2400" dirty="0" smtClean="0">
                <a:solidFill>
                  <a:srgbClr val="000000"/>
                </a:solidFill>
              </a:rPr>
              <a:t> info per task within site</a:t>
            </a:r>
            <a:endParaRPr lang="en-US" sz="2400" dirty="0" smtClean="0"/>
          </a:p>
          <a:p>
            <a:r>
              <a:rPr lang="en-US" sz="2400" dirty="0">
                <a:solidFill>
                  <a:srgbClr val="008000"/>
                </a:solidFill>
              </a:rPr>
              <a:t>a</a:t>
            </a:r>
            <a:r>
              <a:rPr lang="en-US" sz="2400" dirty="0" smtClean="0">
                <a:solidFill>
                  <a:srgbClr val="008000"/>
                </a:solidFill>
              </a:rPr>
              <a:t>naconda3: </a:t>
            </a:r>
            <a:r>
              <a:rPr lang="en-US" sz="2400" dirty="0" smtClean="0">
                <a:solidFill>
                  <a:srgbClr val="000000"/>
                </a:solidFill>
              </a:rPr>
              <a:t>software download</a:t>
            </a:r>
          </a:p>
          <a:p>
            <a:r>
              <a:rPr lang="en-US" sz="2400" dirty="0" err="1" smtClean="0">
                <a:solidFill>
                  <a:srgbClr val="008000"/>
                </a:solidFill>
              </a:rPr>
              <a:t>EVColumns</a:t>
            </a:r>
            <a:r>
              <a:rPr lang="en-US" sz="2400" dirty="0" smtClean="0">
                <a:solidFill>
                  <a:srgbClr val="008000"/>
                </a:solidFill>
              </a:rPr>
              <a:t>: </a:t>
            </a:r>
            <a:r>
              <a:rPr lang="en-US" sz="2400" dirty="0" smtClean="0"/>
              <a:t>explanatory variable info for first level analyses design matrices (timestamp &amp; duration per condition)</a:t>
            </a:r>
            <a:endParaRPr lang="en-US" sz="2400" dirty="0" smtClean="0">
              <a:solidFill>
                <a:srgbClr val="008000"/>
              </a:solidFill>
            </a:endParaRPr>
          </a:p>
          <a:p>
            <a:r>
              <a:rPr lang="en-US" sz="2400" dirty="0" err="1" smtClean="0">
                <a:solidFill>
                  <a:srgbClr val="008000"/>
                </a:solidFill>
              </a:rPr>
              <a:t>Histograms_Motion</a:t>
            </a:r>
            <a:r>
              <a:rPr lang="en-US" sz="2400" dirty="0" smtClean="0">
                <a:solidFill>
                  <a:srgbClr val="008000"/>
                </a:solidFill>
              </a:rPr>
              <a:t>: </a:t>
            </a:r>
            <a:r>
              <a:rPr lang="en-US" sz="2400" dirty="0" smtClean="0">
                <a:solidFill>
                  <a:srgbClr val="000000"/>
                </a:solidFill>
              </a:rPr>
              <a:t>all the plots in .</a:t>
            </a:r>
            <a:r>
              <a:rPr lang="en-US" sz="2400" dirty="0" err="1" smtClean="0">
                <a:solidFill>
                  <a:srgbClr val="000000"/>
                </a:solidFill>
              </a:rPr>
              <a:t>png</a:t>
            </a:r>
            <a:r>
              <a:rPr lang="en-US" sz="2400" dirty="0" smtClean="0">
                <a:solidFill>
                  <a:srgbClr val="000000"/>
                </a:solidFill>
              </a:rPr>
              <a:t> format describing frequency of motion outliers, percent exclusion based on different criteria, and average motion</a:t>
            </a:r>
          </a:p>
          <a:p>
            <a:r>
              <a:rPr lang="en-US" sz="2400" dirty="0" err="1">
                <a:solidFill>
                  <a:srgbClr val="008000"/>
                </a:solidFill>
              </a:rPr>
              <a:t>MotionTextFiles</a:t>
            </a:r>
            <a:r>
              <a:rPr lang="en-US" sz="2400" dirty="0">
                <a:solidFill>
                  <a:srgbClr val="008000"/>
                </a:solidFill>
              </a:rPr>
              <a:t>: </a:t>
            </a:r>
            <a:r>
              <a:rPr lang="en-US" sz="2400" dirty="0">
                <a:solidFill>
                  <a:srgbClr val="000000"/>
                </a:solidFill>
              </a:rPr>
              <a:t>Files with information about motion per run</a:t>
            </a:r>
            <a:endParaRPr lang="en-US" sz="2400" dirty="0">
              <a:solidFill>
                <a:srgbClr val="008000"/>
              </a:solidFill>
            </a:endParaRPr>
          </a:p>
          <a:p>
            <a:r>
              <a:rPr lang="en-US" sz="2400" dirty="0" err="1">
                <a:solidFill>
                  <a:srgbClr val="008000"/>
                </a:solidFill>
              </a:rPr>
              <a:t>MRIQC_Scripts_Results</a:t>
            </a:r>
            <a:r>
              <a:rPr lang="en-US" sz="2400" dirty="0"/>
              <a:t>: this is MRIQC folder with bash scripts and the results for all individuals and the group batch job</a:t>
            </a:r>
          </a:p>
          <a:p>
            <a:r>
              <a:rPr lang="en-US" sz="2400" dirty="0" err="1">
                <a:solidFill>
                  <a:srgbClr val="008000"/>
                </a:solidFill>
              </a:rPr>
              <a:t>neurodocker</a:t>
            </a:r>
            <a:r>
              <a:rPr lang="en-US" sz="2400" dirty="0"/>
              <a:t>: folder that contains all files needed to create singularity image. See </a:t>
            </a:r>
            <a:r>
              <a:rPr lang="en-US" sz="2400" dirty="0" err="1"/>
              <a:t>notes.txt</a:t>
            </a:r>
            <a:r>
              <a:rPr lang="en-US" sz="2400" dirty="0"/>
              <a:t> for more info</a:t>
            </a:r>
          </a:p>
          <a:p>
            <a:endParaRPr lang="en-US" sz="2400" dirty="0" smtClean="0">
              <a:solidFill>
                <a:srgbClr val="008000"/>
              </a:solidFill>
            </a:endParaRPr>
          </a:p>
        </p:txBody>
      </p:sp>
    </p:spTree>
    <p:extLst>
      <p:ext uri="{BB962C8B-B14F-4D97-AF65-F5344CB8AC3E}">
        <p14:creationId xmlns:p14="http://schemas.microsoft.com/office/powerpoint/2010/main" val="2883032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98459" y="119055"/>
            <a:ext cx="8593276" cy="7263525"/>
          </a:xfrm>
          <a:prstGeom prst="rect">
            <a:avLst/>
          </a:prstGeom>
          <a:noFill/>
        </p:spPr>
        <p:txBody>
          <a:bodyPr wrap="square" rtlCol="0">
            <a:spAutoFit/>
          </a:bodyPr>
          <a:lstStyle/>
          <a:p>
            <a:r>
              <a:rPr lang="en-US" sz="2400" b="1" dirty="0" smtClean="0"/>
              <a:t>REZZO USER DIRECTORY CONTENTS /</a:t>
            </a:r>
            <a:r>
              <a:rPr lang="en-US" sz="2400" b="1" dirty="0" err="1" smtClean="0"/>
              <a:t>om</a:t>
            </a:r>
            <a:r>
              <a:rPr lang="en-US" sz="2400" b="1" dirty="0" smtClean="0"/>
              <a:t>/user/</a:t>
            </a:r>
            <a:r>
              <a:rPr lang="en-US" sz="2400" b="1" dirty="0" err="1" smtClean="0"/>
              <a:t>rezzo</a:t>
            </a:r>
            <a:r>
              <a:rPr lang="en-US" sz="2400" b="1" dirty="0" smtClean="0"/>
              <a:t>/</a:t>
            </a:r>
          </a:p>
          <a:p>
            <a:r>
              <a:rPr lang="en-US" sz="2400" dirty="0" smtClean="0"/>
              <a:t>All Folders (continued):</a:t>
            </a:r>
          </a:p>
          <a:p>
            <a:endParaRPr lang="en-US" sz="1000" dirty="0"/>
          </a:p>
          <a:p>
            <a:r>
              <a:rPr lang="en-US" sz="2400" dirty="0" err="1" smtClean="0">
                <a:solidFill>
                  <a:srgbClr val="008000"/>
                </a:solidFill>
              </a:rPr>
              <a:t>Old_Analysis</a:t>
            </a:r>
            <a:r>
              <a:rPr lang="en-US" sz="2400" dirty="0" smtClean="0"/>
              <a:t>: Initial scripts (outdated) analyzing data; updates and additions included in METRICS script</a:t>
            </a:r>
            <a:endParaRPr lang="en-US" sz="2400" dirty="0" smtClean="0">
              <a:solidFill>
                <a:srgbClr val="008000"/>
              </a:solidFill>
            </a:endParaRPr>
          </a:p>
          <a:p>
            <a:r>
              <a:rPr lang="en-US" sz="2400" dirty="0" err="1" smtClean="0">
                <a:solidFill>
                  <a:srgbClr val="008000"/>
                </a:solidFill>
              </a:rPr>
              <a:t>OpenAutism_latex</a:t>
            </a:r>
            <a:r>
              <a:rPr lang="en-US" sz="2400" dirty="0" smtClean="0">
                <a:solidFill>
                  <a:srgbClr val="008000"/>
                </a:solidFill>
              </a:rPr>
              <a:t>: </a:t>
            </a:r>
            <a:r>
              <a:rPr lang="en-US" sz="2400" dirty="0" smtClean="0"/>
              <a:t>contains all </a:t>
            </a:r>
            <a:r>
              <a:rPr lang="en-US" sz="2400" dirty="0" err="1" smtClean="0"/>
              <a:t>pdf</a:t>
            </a:r>
            <a:r>
              <a:rPr lang="en-US" sz="2400" dirty="0" smtClean="0"/>
              <a:t> and </a:t>
            </a:r>
            <a:r>
              <a:rPr lang="en-US" sz="2400" dirty="0" err="1" smtClean="0"/>
              <a:t>tex</a:t>
            </a:r>
            <a:r>
              <a:rPr lang="en-US" sz="2400" dirty="0" smtClean="0"/>
              <a:t> files, as well as image folders </a:t>
            </a:r>
            <a:r>
              <a:rPr lang="en-US" sz="2400" smtClean="0"/>
              <a:t>for compilation</a:t>
            </a:r>
            <a:endParaRPr lang="en-US" sz="2400" dirty="0" smtClean="0">
              <a:solidFill>
                <a:srgbClr val="008000"/>
              </a:solidFill>
            </a:endParaRPr>
          </a:p>
          <a:p>
            <a:r>
              <a:rPr lang="en-US" sz="2400" dirty="0" err="1" smtClean="0">
                <a:solidFill>
                  <a:srgbClr val="008000"/>
                </a:solidFill>
              </a:rPr>
              <a:t>PARCELS_not_scaled</a:t>
            </a:r>
            <a:r>
              <a:rPr lang="en-US" sz="2400" dirty="0" smtClean="0"/>
              <a:t>: includes original SPM parcels (before dimension transformations) and scripts for parcels that were pulled from outside of </a:t>
            </a:r>
            <a:r>
              <a:rPr lang="en-US" sz="2400" dirty="0" err="1" smtClean="0"/>
              <a:t>mindhive</a:t>
            </a:r>
            <a:endParaRPr lang="en-US" sz="2400" dirty="0" smtClean="0"/>
          </a:p>
          <a:p>
            <a:r>
              <a:rPr lang="en-US" sz="2400" dirty="0" err="1" smtClean="0">
                <a:solidFill>
                  <a:srgbClr val="008000"/>
                </a:solidFill>
              </a:rPr>
              <a:t>Probably_Trash</a:t>
            </a:r>
            <a:r>
              <a:rPr lang="en-US" sz="2400" dirty="0" smtClean="0"/>
              <a:t>: contains old versions of scripts and unneeded files</a:t>
            </a:r>
          </a:p>
          <a:p>
            <a:r>
              <a:rPr lang="en-US" sz="2400" dirty="0" smtClean="0">
                <a:solidFill>
                  <a:srgbClr val="008000"/>
                </a:solidFill>
              </a:rPr>
              <a:t>Python2Latex_Example</a:t>
            </a:r>
            <a:r>
              <a:rPr lang="en-US" sz="2400" dirty="0" smtClean="0"/>
              <a:t>: script and output of an example of generate a latex through python code from online resource. </a:t>
            </a:r>
            <a:r>
              <a:rPr lang="en-US" sz="2400" i="1" dirty="0" smtClean="0"/>
              <a:t>Note: need a compiler for this .</a:t>
            </a:r>
            <a:r>
              <a:rPr lang="en-US" sz="2400" i="1" dirty="0" err="1" smtClean="0"/>
              <a:t>tex</a:t>
            </a:r>
            <a:r>
              <a:rPr lang="en-US" sz="2400" i="1" dirty="0" smtClean="0"/>
              <a:t> document to be produced as a PDF (e.g. can view this example .</a:t>
            </a:r>
            <a:r>
              <a:rPr lang="en-US" sz="2400" i="1" dirty="0" err="1" smtClean="0"/>
              <a:t>tex</a:t>
            </a:r>
            <a:r>
              <a:rPr lang="en-US" sz="2400" i="1" dirty="0" smtClean="0"/>
              <a:t> document with </a:t>
            </a:r>
            <a:r>
              <a:rPr lang="en-US" sz="2400" i="1" dirty="0" err="1" smtClean="0"/>
              <a:t>texShop</a:t>
            </a:r>
            <a:r>
              <a:rPr lang="en-US" sz="2400" i="1" dirty="0" smtClean="0"/>
              <a:t> on a mac)</a:t>
            </a:r>
          </a:p>
          <a:p>
            <a:r>
              <a:rPr lang="en-US" sz="2400" dirty="0" err="1">
                <a:solidFill>
                  <a:srgbClr val="008000"/>
                </a:solidFill>
              </a:rPr>
              <a:t>Site_Variance_Plots</a:t>
            </a:r>
            <a:r>
              <a:rPr lang="en-US" sz="2400" dirty="0"/>
              <a:t>: plots features of intra and inter site variance, both through PCA classification (Murcia et al) and MRIQC site-related IQM distributions &amp; correlation/covariance matrices</a:t>
            </a:r>
            <a:endParaRPr lang="en-US" sz="2400" dirty="0">
              <a:solidFill>
                <a:srgbClr val="008000"/>
              </a:solidFill>
            </a:endParaRPr>
          </a:p>
          <a:p>
            <a:endParaRPr lang="en-US" sz="2400" dirty="0" smtClean="0"/>
          </a:p>
          <a:p>
            <a:endParaRPr lang="en-US" sz="2400" dirty="0"/>
          </a:p>
        </p:txBody>
      </p:sp>
    </p:spTree>
    <p:extLst>
      <p:ext uri="{BB962C8B-B14F-4D97-AF65-F5344CB8AC3E}">
        <p14:creationId xmlns:p14="http://schemas.microsoft.com/office/powerpoint/2010/main" val="1485725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98459" y="119055"/>
            <a:ext cx="8593276" cy="4308872"/>
          </a:xfrm>
          <a:prstGeom prst="rect">
            <a:avLst/>
          </a:prstGeom>
          <a:noFill/>
        </p:spPr>
        <p:txBody>
          <a:bodyPr wrap="square" rtlCol="0">
            <a:spAutoFit/>
          </a:bodyPr>
          <a:lstStyle/>
          <a:p>
            <a:r>
              <a:rPr lang="en-US" sz="2400" b="1" dirty="0" smtClean="0"/>
              <a:t>REZZO USER DIRECTORY CONTENTS /</a:t>
            </a:r>
            <a:r>
              <a:rPr lang="en-US" sz="2400" b="1" dirty="0" err="1" smtClean="0"/>
              <a:t>om</a:t>
            </a:r>
            <a:r>
              <a:rPr lang="en-US" sz="2400" b="1" dirty="0" smtClean="0"/>
              <a:t>/user/</a:t>
            </a:r>
            <a:r>
              <a:rPr lang="en-US" sz="2400" b="1" dirty="0" err="1" smtClean="0"/>
              <a:t>rezzo</a:t>
            </a:r>
            <a:r>
              <a:rPr lang="en-US" sz="2400" b="1" dirty="0" smtClean="0"/>
              <a:t>/</a:t>
            </a:r>
          </a:p>
          <a:p>
            <a:r>
              <a:rPr lang="en-US" sz="2400" dirty="0" smtClean="0"/>
              <a:t>All Folders (continued):</a:t>
            </a:r>
          </a:p>
          <a:p>
            <a:endParaRPr lang="en-US" sz="1000" dirty="0"/>
          </a:p>
          <a:p>
            <a:r>
              <a:rPr lang="en-US" sz="2400" dirty="0" err="1" smtClean="0">
                <a:solidFill>
                  <a:srgbClr val="008000"/>
                </a:solidFill>
              </a:rPr>
              <a:t>tmpXDG</a:t>
            </a:r>
            <a:r>
              <a:rPr lang="en-US" sz="2400" dirty="0" smtClean="0">
                <a:solidFill>
                  <a:srgbClr val="008000"/>
                </a:solidFill>
              </a:rPr>
              <a:t>: </a:t>
            </a:r>
            <a:r>
              <a:rPr lang="en-US" sz="2400" dirty="0" smtClean="0"/>
              <a:t>needed for python</a:t>
            </a:r>
            <a:endParaRPr lang="en-US" sz="2400" dirty="0" smtClean="0">
              <a:solidFill>
                <a:srgbClr val="008000"/>
              </a:solidFill>
            </a:endParaRPr>
          </a:p>
          <a:p>
            <a:r>
              <a:rPr lang="en-US" sz="2400" dirty="0" err="1" smtClean="0">
                <a:solidFill>
                  <a:srgbClr val="008000"/>
                </a:solidFill>
              </a:rPr>
              <a:t>ToddGit_OpenAutism</a:t>
            </a:r>
            <a:r>
              <a:rPr lang="en-US" sz="2400" dirty="0" smtClean="0">
                <a:solidFill>
                  <a:srgbClr val="008000"/>
                </a:solidFill>
              </a:rPr>
              <a:t>: </a:t>
            </a:r>
            <a:r>
              <a:rPr lang="en-US" sz="2400" dirty="0" smtClean="0"/>
              <a:t>folder with local repo organized to pull/push to </a:t>
            </a:r>
            <a:r>
              <a:rPr lang="en-US" sz="2400" dirty="0" err="1" smtClean="0"/>
              <a:t>github</a:t>
            </a:r>
            <a:r>
              <a:rPr lang="en-US" sz="2400" dirty="0" smtClean="0"/>
              <a:t> </a:t>
            </a:r>
            <a:r>
              <a:rPr lang="en-US" sz="2400" dirty="0" err="1" smtClean="0"/>
              <a:t>OpenAutism</a:t>
            </a:r>
            <a:r>
              <a:rPr lang="en-US" sz="2400" dirty="0" smtClean="0"/>
              <a:t> remote repo</a:t>
            </a:r>
          </a:p>
          <a:p>
            <a:r>
              <a:rPr lang="en-US" sz="2400" dirty="0">
                <a:solidFill>
                  <a:srgbClr val="008000"/>
                </a:solidFill>
              </a:rPr>
              <a:t>TOMLOC_INFO: </a:t>
            </a:r>
            <a:r>
              <a:rPr lang="en-US" sz="2400" dirty="0">
                <a:solidFill>
                  <a:srgbClr val="000000"/>
                </a:solidFill>
              </a:rPr>
              <a:t>holding place for all demographic and task files </a:t>
            </a:r>
            <a:r>
              <a:rPr lang="en-US" sz="2400" dirty="0" err="1">
                <a:solidFill>
                  <a:srgbClr val="000000"/>
                </a:solidFill>
              </a:rPr>
              <a:t>Dima</a:t>
            </a:r>
            <a:r>
              <a:rPr lang="en-US" sz="2400" dirty="0">
                <a:solidFill>
                  <a:srgbClr val="000000"/>
                </a:solidFill>
              </a:rPr>
              <a:t> created. The internal versions are available inside TIER. All of the versions (internal and external) are found in this folder. </a:t>
            </a:r>
            <a:r>
              <a:rPr lang="en-US" sz="2400" i="1" dirty="0">
                <a:solidFill>
                  <a:srgbClr val="000000"/>
                </a:solidFill>
              </a:rPr>
              <a:t>Please make sure these are the latest versions—because these scripts are generated manually</a:t>
            </a:r>
            <a:r>
              <a:rPr lang="en-US" sz="2400" i="1" dirty="0" smtClean="0">
                <a:solidFill>
                  <a:srgbClr val="000000"/>
                </a:solidFill>
              </a:rPr>
              <a:t>!</a:t>
            </a:r>
            <a:endParaRPr lang="en-US" sz="2400" dirty="0" smtClean="0"/>
          </a:p>
          <a:p>
            <a:endParaRPr lang="en-US" sz="2400" dirty="0"/>
          </a:p>
        </p:txBody>
      </p:sp>
    </p:spTree>
    <p:extLst>
      <p:ext uri="{BB962C8B-B14F-4D97-AF65-F5344CB8AC3E}">
        <p14:creationId xmlns:p14="http://schemas.microsoft.com/office/powerpoint/2010/main" val="3797741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98459" y="119055"/>
            <a:ext cx="8593276" cy="5416867"/>
          </a:xfrm>
          <a:prstGeom prst="rect">
            <a:avLst/>
          </a:prstGeom>
          <a:noFill/>
        </p:spPr>
        <p:txBody>
          <a:bodyPr wrap="square" rtlCol="0">
            <a:spAutoFit/>
          </a:bodyPr>
          <a:lstStyle/>
          <a:p>
            <a:r>
              <a:rPr lang="en-US" sz="2400" b="1" dirty="0" smtClean="0"/>
              <a:t>REZZO USER DIRECTORY CONTENTS /</a:t>
            </a:r>
            <a:r>
              <a:rPr lang="en-US" sz="2400" b="1" dirty="0" err="1" smtClean="0"/>
              <a:t>om</a:t>
            </a:r>
            <a:r>
              <a:rPr lang="en-US" sz="2400" b="1" dirty="0" smtClean="0"/>
              <a:t>/user/</a:t>
            </a:r>
            <a:r>
              <a:rPr lang="en-US" sz="2400" b="1" dirty="0" err="1" smtClean="0"/>
              <a:t>rezzo</a:t>
            </a:r>
            <a:r>
              <a:rPr lang="en-US" sz="2400" b="1" dirty="0" smtClean="0"/>
              <a:t>/</a:t>
            </a:r>
          </a:p>
          <a:p>
            <a:r>
              <a:rPr lang="en-US" sz="2400" dirty="0" smtClean="0"/>
              <a:t>All Files:</a:t>
            </a:r>
          </a:p>
          <a:p>
            <a:endParaRPr lang="en-US" sz="1000" dirty="0"/>
          </a:p>
          <a:p>
            <a:r>
              <a:rPr lang="en-US" sz="2400" dirty="0" err="1" smtClean="0">
                <a:solidFill>
                  <a:srgbClr val="FF6600"/>
                </a:solidFill>
              </a:rPr>
              <a:t>INCLUDE.csv</a:t>
            </a:r>
            <a:r>
              <a:rPr lang="en-US" sz="2400" dirty="0" smtClean="0"/>
              <a:t>: contains all information about each run (# FD outliers, binary exclusion criteria based on 0.2 and 0.4 threshold)</a:t>
            </a:r>
          </a:p>
          <a:p>
            <a:r>
              <a:rPr lang="en-US" sz="2400" dirty="0" err="1" smtClean="0">
                <a:solidFill>
                  <a:srgbClr val="FF6600"/>
                </a:solidFill>
              </a:rPr>
              <a:t>INCLUDE_final.csv</a:t>
            </a:r>
            <a:r>
              <a:rPr lang="en-US" sz="2400" dirty="0" smtClean="0">
                <a:solidFill>
                  <a:srgbClr val="FF6600"/>
                </a:solidFill>
              </a:rPr>
              <a:t>: </a:t>
            </a:r>
            <a:r>
              <a:rPr lang="en-US" sz="2400" dirty="0" smtClean="0"/>
              <a:t>static copy of INCLUDE (can delete)</a:t>
            </a:r>
          </a:p>
          <a:p>
            <a:r>
              <a:rPr lang="en-US" sz="2400" dirty="0" err="1" smtClean="0">
                <a:solidFill>
                  <a:srgbClr val="FF6600"/>
                </a:solidFill>
              </a:rPr>
              <a:t>list_of_missing_files.csv</a:t>
            </a:r>
            <a:r>
              <a:rPr lang="en-US" sz="2400" dirty="0" smtClean="0"/>
              <a:t>: file that flags missing information in analysis data</a:t>
            </a:r>
          </a:p>
          <a:p>
            <a:r>
              <a:rPr lang="en-US" sz="2400" dirty="0" err="1" smtClean="0">
                <a:solidFill>
                  <a:srgbClr val="FF6600"/>
                </a:solidFill>
              </a:rPr>
              <a:t>list_of_missing_tomloc_files</a:t>
            </a:r>
            <a:r>
              <a:rPr lang="en-US" sz="2400" dirty="0" smtClean="0"/>
              <a:t>: file that flags missing information in pilot data</a:t>
            </a:r>
          </a:p>
          <a:p>
            <a:r>
              <a:rPr lang="en-US" sz="2400" dirty="0" err="1" smtClean="0">
                <a:solidFill>
                  <a:srgbClr val="FF6600"/>
                </a:solidFill>
              </a:rPr>
              <a:t>nipype_env.simg</a:t>
            </a:r>
            <a:r>
              <a:rPr lang="en-US" sz="2400" dirty="0" smtClean="0">
                <a:solidFill>
                  <a:srgbClr val="FF6600"/>
                </a:solidFill>
              </a:rPr>
              <a:t>: </a:t>
            </a:r>
            <a:r>
              <a:rPr lang="en-US" sz="2400" dirty="0" smtClean="0"/>
              <a:t>singularity image used to run python etc.</a:t>
            </a:r>
            <a:endParaRPr lang="en-US" sz="2400" dirty="0" smtClean="0">
              <a:solidFill>
                <a:srgbClr val="FF6600"/>
              </a:solidFill>
            </a:endParaRPr>
          </a:p>
          <a:p>
            <a:r>
              <a:rPr lang="en-US" sz="2400" dirty="0" err="1" smtClean="0">
                <a:solidFill>
                  <a:srgbClr val="FF6600"/>
                </a:solidFill>
              </a:rPr>
              <a:t>Subject_Conversion_Table.csv</a:t>
            </a:r>
            <a:r>
              <a:rPr lang="en-US" sz="2400" dirty="0" smtClean="0">
                <a:solidFill>
                  <a:srgbClr val="008000"/>
                </a:solidFill>
              </a:rPr>
              <a:t>: </a:t>
            </a:r>
            <a:r>
              <a:rPr lang="en-US" sz="2400" dirty="0" smtClean="0"/>
              <a:t>file with the old subject IDs and new subject IDs. Used in many scripts. </a:t>
            </a:r>
            <a:r>
              <a:rPr lang="en-US" sz="2400" i="1" dirty="0" smtClean="0"/>
              <a:t>Please note that this is manually updated by </a:t>
            </a:r>
            <a:r>
              <a:rPr lang="en-US" sz="2400" i="1" dirty="0" err="1" smtClean="0"/>
              <a:t>Dima</a:t>
            </a:r>
            <a:r>
              <a:rPr lang="en-US" sz="2400" i="1" dirty="0" smtClean="0"/>
              <a:t> on a version on her local machine, so need to </a:t>
            </a:r>
            <a:r>
              <a:rPr lang="en-US" sz="2400" dirty="0" smtClean="0"/>
              <a:t>confirm that latest file is in use.</a:t>
            </a:r>
          </a:p>
        </p:txBody>
      </p:sp>
    </p:spTree>
    <p:extLst>
      <p:ext uri="{BB962C8B-B14F-4D97-AF65-F5344CB8AC3E}">
        <p14:creationId xmlns:p14="http://schemas.microsoft.com/office/powerpoint/2010/main" val="2305267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318</TotalTime>
  <Words>1001</Words>
  <Application>Microsoft Macintosh PowerPoint</Application>
  <PresentationFormat>On-screen Show (4:3)</PresentationFormat>
  <Paragraphs>73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Rania Ezzo</dc:creator>
  <cp:lastModifiedBy>Rania Ezzo</cp:lastModifiedBy>
  <cp:revision>22</cp:revision>
  <dcterms:created xsi:type="dcterms:W3CDTF">2018-08-31T13:18:26Z</dcterms:created>
  <dcterms:modified xsi:type="dcterms:W3CDTF">2018-09-03T14:08:09Z</dcterms:modified>
</cp:coreProperties>
</file>