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9AD6DCB6-EA41-9A4C-B80F-B5A130AC20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5"/>
            <p14:sldId id="27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90" autoAdjust="0"/>
  </p:normalViewPr>
  <p:slideViewPr>
    <p:cSldViewPr snapToGrid="0" snapToObjects="1">
      <p:cViewPr varScale="1">
        <p:scale>
          <a:sx n="115" d="100"/>
          <a:sy n="115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157E3-34BF-2542-A1A7-9C31B37389E4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AA963-E3D0-9246-A516-8E645BFD7D4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30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74C7E049-B585-4EE6-96C0-EEB30EAA14FD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4E0909-9665-7047-BC58-A60BEB90952F}" type="datetimeFigureOut">
              <a:rPr lang="it-IT" smtClean="0"/>
              <a:t>04/05/16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4F7BC97-3E56-1F4B-98F1-0B1125592DCD}" type="slidenum">
              <a:rPr lang="it-IT" smtClean="0"/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48" y="4624668"/>
            <a:ext cx="8562652" cy="933450"/>
          </a:xfrm>
        </p:spPr>
        <p:txBody>
          <a:bodyPr>
            <a:normAutofit/>
          </a:bodyPr>
          <a:lstStyle/>
          <a:p>
            <a:r>
              <a:rPr lang="it-IT" sz="5400" b="1" dirty="0" smtClean="0"/>
              <a:t>Bloom </a:t>
            </a:r>
            <a:r>
              <a:rPr lang="it-IT" sz="5400" b="1" dirty="0" err="1" smtClean="0"/>
              <a:t>Filters</a:t>
            </a:r>
            <a:endParaRPr lang="it-IT" sz="54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42000" y="5780207"/>
            <a:ext cx="2997199" cy="74855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it-IT" b="1" dirty="0" smtClean="0"/>
              <a:t>Filippo Todeschini</a:t>
            </a:r>
          </a:p>
          <a:p>
            <a:pPr algn="r"/>
            <a:r>
              <a:rPr lang="it-IT" b="1" dirty="0" err="1" smtClean="0"/>
              <a:t>Laboratory</a:t>
            </a:r>
            <a:r>
              <a:rPr lang="it-IT" b="1" dirty="0" smtClean="0"/>
              <a:t> on </a:t>
            </a:r>
            <a:r>
              <a:rPr lang="it-IT" b="1" dirty="0" err="1" smtClean="0"/>
              <a:t>Algorithms</a:t>
            </a:r>
            <a:r>
              <a:rPr lang="it-IT" b="1" dirty="0" smtClean="0"/>
              <a:t>  for Big Data</a:t>
            </a:r>
          </a:p>
          <a:p>
            <a:pPr algn="r"/>
            <a:r>
              <a:rPr lang="it-IT" b="1" dirty="0" smtClean="0"/>
              <a:t>Rossano Venturini</a:t>
            </a:r>
          </a:p>
        </p:txBody>
      </p:sp>
    </p:spTree>
    <p:extLst>
      <p:ext uri="{BB962C8B-B14F-4D97-AF65-F5344CB8AC3E}">
        <p14:creationId xmlns:p14="http://schemas.microsoft.com/office/powerpoint/2010/main" val="4194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Spectral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r>
              <a:rPr lang="it-IT" dirty="0" smtClean="0"/>
              <a:t> (</a:t>
            </a:r>
            <a:r>
              <a:rPr lang="it-IT" dirty="0"/>
              <a:t>SPBF)</a:t>
            </a:r>
            <a:r>
              <a:rPr lang="it-IT" dirty="0" smtClean="0"/>
              <a:t>          </a:t>
            </a:r>
            <a:br>
              <a:rPr lang="it-IT" dirty="0" smtClean="0"/>
            </a:br>
            <a:r>
              <a:rPr lang="it-IT" dirty="0" smtClean="0"/>
              <a:t>Minimum </a:t>
            </a:r>
            <a:r>
              <a:rPr lang="it-IT" dirty="0" err="1" smtClean="0"/>
              <a:t>Insertion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397187" y="2171134"/>
            <a:ext cx="3657600" cy="26497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Add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0" indent="0" algn="ctr">
              <a:buFont typeface="Wingdings" pitchFamily="2" charset="2"/>
              <a:buNone/>
            </a:pPr>
            <a:r>
              <a:rPr lang="it-IT" sz="1600" dirty="0" smtClean="0"/>
              <a:t>Costo: O(k)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98474" y="5444049"/>
            <a:ext cx="3657600" cy="6855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4400395" y="4934928"/>
            <a:ext cx="3657600" cy="1570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Frequency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pic>
        <p:nvPicPr>
          <p:cNvPr id="12" name="Immagine 11" descr="Schermata 2016-05-04 alle 11.5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72" y="2592068"/>
            <a:ext cx="3499282" cy="1852561"/>
          </a:xfrm>
          <a:prstGeom prst="rect">
            <a:avLst/>
          </a:prstGeom>
        </p:spPr>
      </p:pic>
      <p:pic>
        <p:nvPicPr>
          <p:cNvPr id="13" name="Immagine 12" descr="Schermata 2016-05-04 alle 11.5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72" y="5328382"/>
            <a:ext cx="3515905" cy="884677"/>
          </a:xfrm>
          <a:prstGeom prst="rect">
            <a:avLst/>
          </a:prstGeom>
        </p:spPr>
      </p:pic>
      <p:sp>
        <p:nvSpPr>
          <p:cNvPr id="14" name="Segnaposto contenuto 8"/>
          <p:cNvSpPr txBox="1">
            <a:spLocks/>
          </p:cNvSpPr>
          <p:nvPr/>
        </p:nvSpPr>
        <p:spPr>
          <a:xfrm>
            <a:off x="498518" y="2171134"/>
            <a:ext cx="3657600" cy="2849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 smtClean="0"/>
              <a:t>Minimum </a:t>
            </a:r>
            <a:r>
              <a:rPr lang="it-IT" b="1" dirty="0" err="1" smtClean="0"/>
              <a:t>Insertion</a:t>
            </a:r>
            <a:endParaRPr lang="it-IT" b="1" dirty="0"/>
          </a:p>
          <a:p>
            <a:r>
              <a:rPr lang="it-IT" sz="1400" dirty="0" smtClean="0"/>
              <a:t>Operazioni consentite</a:t>
            </a:r>
          </a:p>
          <a:p>
            <a:pPr lvl="1"/>
            <a:r>
              <a:rPr lang="it-IT" sz="1400" dirty="0" err="1"/>
              <a:t>a</a:t>
            </a:r>
            <a:r>
              <a:rPr lang="it-IT" sz="1400" dirty="0" err="1" smtClean="0"/>
              <a:t>dd</a:t>
            </a:r>
            <a:r>
              <a:rPr lang="it-IT" sz="1400" dirty="0" smtClean="0"/>
              <a:t>()</a:t>
            </a:r>
          </a:p>
          <a:p>
            <a:pPr lvl="1"/>
            <a:r>
              <a:rPr lang="it-IT" sz="1400" dirty="0" err="1"/>
              <a:t>l</a:t>
            </a:r>
            <a:r>
              <a:rPr lang="it-IT" sz="1400" dirty="0" err="1" smtClean="0"/>
              <a:t>ookup</a:t>
            </a:r>
            <a:r>
              <a:rPr lang="it-IT" sz="1400" dirty="0" smtClean="0"/>
              <a:t>()</a:t>
            </a:r>
          </a:p>
          <a:p>
            <a:pPr lvl="1"/>
            <a:r>
              <a:rPr lang="it-IT" sz="1400" dirty="0" err="1"/>
              <a:t>f</a:t>
            </a:r>
            <a:r>
              <a:rPr lang="it-IT" sz="1400" dirty="0" err="1" smtClean="0"/>
              <a:t>requency</a:t>
            </a:r>
            <a:r>
              <a:rPr lang="it-IT" sz="1400" dirty="0" smtClean="0"/>
              <a:t>()</a:t>
            </a:r>
          </a:p>
          <a:p>
            <a:r>
              <a:rPr lang="it-IT" sz="1400" dirty="0" smtClean="0"/>
              <a:t>Invece di incrementare tutti i contatori relativi alle </a:t>
            </a:r>
            <a:r>
              <a:rPr lang="it-IT" sz="1400" dirty="0" err="1" smtClean="0"/>
              <a:t>h</a:t>
            </a:r>
            <a:r>
              <a:rPr lang="it-IT" sz="1400" baseline="-25000" dirty="0" err="1" smtClean="0"/>
              <a:t>k</a:t>
            </a:r>
            <a:r>
              <a:rPr lang="it-IT" sz="1400" baseline="-25000" dirty="0" smtClean="0"/>
              <a:t> </a:t>
            </a:r>
            <a:r>
              <a:rPr lang="it-IT" sz="1400" dirty="0" smtClean="0"/>
              <a:t>funzioni </a:t>
            </a:r>
            <a:r>
              <a:rPr lang="it-IT" sz="1400" dirty="0" err="1" smtClean="0"/>
              <a:t>hash</a:t>
            </a:r>
            <a:r>
              <a:rPr lang="it-IT" sz="1400" dirty="0" smtClean="0"/>
              <a:t>, si incrementano solo quelli il cui valore è il minimo.</a:t>
            </a:r>
          </a:p>
        </p:txBody>
      </p:sp>
    </p:spTree>
    <p:extLst>
      <p:ext uri="{BB962C8B-B14F-4D97-AF65-F5344CB8AC3E}">
        <p14:creationId xmlns:p14="http://schemas.microsoft.com/office/powerpoint/2010/main" val="167833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Spectral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r>
              <a:rPr lang="it-IT" dirty="0" smtClean="0"/>
              <a:t> (</a:t>
            </a:r>
            <a:r>
              <a:rPr lang="it-IT" dirty="0"/>
              <a:t>SPBF)</a:t>
            </a:r>
            <a:r>
              <a:rPr lang="it-IT" dirty="0" smtClean="0"/>
              <a:t>          </a:t>
            </a:r>
            <a:br>
              <a:rPr lang="it-IT" dirty="0" smtClean="0"/>
            </a:br>
            <a:r>
              <a:rPr lang="it-IT" dirty="0" err="1" smtClean="0"/>
              <a:t>Recurring</a:t>
            </a:r>
            <a:r>
              <a:rPr lang="it-IT" dirty="0" smtClean="0"/>
              <a:t> Minimum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98474" y="1723746"/>
            <a:ext cx="3657600" cy="3955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Add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0" indent="0" algn="ctr">
              <a:buFont typeface="Wingdings" pitchFamily="2" charset="2"/>
              <a:buNone/>
            </a:pPr>
            <a:endParaRPr lang="it-IT" sz="1400" dirty="0"/>
          </a:p>
          <a:p>
            <a:pPr marL="0" indent="0" algn="ctr">
              <a:buFont typeface="Wingdings" pitchFamily="2" charset="2"/>
              <a:buNone/>
            </a:pPr>
            <a:r>
              <a:rPr lang="it-IT" sz="1600" dirty="0" smtClean="0"/>
              <a:t>Costo: O(k)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98474" y="5796822"/>
            <a:ext cx="3657600" cy="6855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4305508" y="2948366"/>
            <a:ext cx="3657600" cy="3565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Frequency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</p:txBody>
      </p:sp>
      <p:pic>
        <p:nvPicPr>
          <p:cNvPr id="3" name="Immagine 2" descr="Schermata 2016-05-04 alle 11.5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7" y="2027894"/>
            <a:ext cx="3464268" cy="3369911"/>
          </a:xfrm>
          <a:prstGeom prst="rect">
            <a:avLst/>
          </a:prstGeom>
        </p:spPr>
      </p:pic>
      <p:pic>
        <p:nvPicPr>
          <p:cNvPr id="4" name="Immagine 3" descr="Schermata 2016-05-04 alle 12.00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62" y="3292161"/>
            <a:ext cx="3494734" cy="3001414"/>
          </a:xfrm>
          <a:prstGeom prst="rect">
            <a:avLst/>
          </a:prstGeom>
        </p:spPr>
      </p:pic>
      <p:sp>
        <p:nvSpPr>
          <p:cNvPr id="11" name="Segnaposto contenuto 2"/>
          <p:cNvSpPr txBox="1">
            <a:spLocks/>
          </p:cNvSpPr>
          <p:nvPr/>
        </p:nvSpPr>
        <p:spPr>
          <a:xfrm>
            <a:off x="4305508" y="1728770"/>
            <a:ext cx="3657600" cy="11167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smtClean="0"/>
              <a:t>Delete(x)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Metodologia analoga all’operazione di </a:t>
            </a:r>
            <a:r>
              <a:rPr lang="it-IT" sz="1400" dirty="0" err="1" smtClean="0"/>
              <a:t>add</a:t>
            </a:r>
            <a:r>
              <a:rPr lang="it-IT" sz="1400" dirty="0" smtClean="0"/>
              <a:t>(), solamente che decrementa invece che incrementare</a:t>
            </a:r>
          </a:p>
        </p:txBody>
      </p:sp>
    </p:spTree>
    <p:extLst>
      <p:ext uri="{BB962C8B-B14F-4D97-AF65-F5344CB8AC3E}">
        <p14:creationId xmlns:p14="http://schemas.microsoft.com/office/powerpoint/2010/main" val="292263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Spazio</a:t>
            </a:r>
            <a:endParaRPr lang="it-IT" dirty="0"/>
          </a:p>
        </p:txBody>
      </p:sp>
      <p:pic>
        <p:nvPicPr>
          <p:cNvPr id="4" name="Immagine 3" descr="bf_space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8" y="1248354"/>
            <a:ext cx="6484668" cy="28410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Immagine 4" descr="sbf_sp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6" y="2452094"/>
            <a:ext cx="6976761" cy="30532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Immagine 5" descr="cbf_spa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86" y="3497230"/>
            <a:ext cx="6484668" cy="3053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78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</a:t>
            </a:r>
            <a:r>
              <a:rPr lang="it-IT" dirty="0" err="1" smtClean="0"/>
              <a:t>add</a:t>
            </a:r>
            <a:r>
              <a:rPr lang="it-IT" dirty="0" smtClean="0"/>
              <a:t>()</a:t>
            </a:r>
            <a:endParaRPr lang="it-IT" dirty="0"/>
          </a:p>
        </p:txBody>
      </p:sp>
      <p:pic>
        <p:nvPicPr>
          <p:cNvPr id="5" name="Immagine 4" descr="bf_add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6" y="1304876"/>
            <a:ext cx="6647238" cy="3337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Immagine 5" descr="sbf_ad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47" y="1487559"/>
            <a:ext cx="6617501" cy="3489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8" name="Immagine 7" descr="cbf_ad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0" y="2590438"/>
            <a:ext cx="7062977" cy="3348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Immagine 6" descr="cbf_add_m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45" y="3144158"/>
            <a:ext cx="7074517" cy="3598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12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</a:t>
            </a:r>
            <a:r>
              <a:rPr lang="it-IT" dirty="0" err="1" smtClean="0"/>
              <a:t>lookup</a:t>
            </a:r>
            <a:r>
              <a:rPr lang="it-IT" dirty="0" smtClean="0"/>
              <a:t>()</a:t>
            </a:r>
            <a:endParaRPr lang="it-IT" dirty="0"/>
          </a:p>
        </p:txBody>
      </p:sp>
      <p:pic>
        <p:nvPicPr>
          <p:cNvPr id="4" name="Immagine 3" descr="bf_lookup_ar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177280"/>
            <a:ext cx="7173166" cy="30386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Immagine 4" descr="sbf_look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82" y="2191692"/>
            <a:ext cx="7420210" cy="31432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6" name="Immagine 5" descr="cbf_look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1" y="3441162"/>
            <a:ext cx="7467608" cy="3174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136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</a:t>
            </a:r>
            <a:r>
              <a:rPr lang="it-IT" dirty="0" err="1" smtClean="0"/>
              <a:t>frequency</a:t>
            </a:r>
            <a:r>
              <a:rPr lang="it-IT" dirty="0" smtClean="0"/>
              <a:t>()</a:t>
            </a:r>
            <a:endParaRPr lang="it-IT" dirty="0"/>
          </a:p>
        </p:txBody>
      </p:sp>
      <p:pic>
        <p:nvPicPr>
          <p:cNvPr id="4" name="Immagine 3" descr="bf_frequency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586636"/>
            <a:ext cx="7152680" cy="32147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Immagine 4" descr="spbf_frequ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3" y="2928509"/>
            <a:ext cx="7843793" cy="35253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97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delete()</a:t>
            </a:r>
            <a:endParaRPr lang="it-IT" dirty="0"/>
          </a:p>
        </p:txBody>
      </p:sp>
      <p:pic>
        <p:nvPicPr>
          <p:cNvPr id="4" name="Immagine 3" descr="bf_delete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348613"/>
            <a:ext cx="7040708" cy="3185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Immagine 4" descr="cbf_de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2" y="3164640"/>
            <a:ext cx="7519746" cy="3312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122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Analisi: FP </a:t>
            </a:r>
            <a:r>
              <a:rPr lang="it-IT" dirty="0" err="1" smtClean="0"/>
              <a:t>probability</a:t>
            </a:r>
            <a:endParaRPr lang="it-IT" dirty="0"/>
          </a:p>
        </p:txBody>
      </p:sp>
      <p:pic>
        <p:nvPicPr>
          <p:cNvPr id="4" name="Immagine 3" descr="fp_gener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600200"/>
            <a:ext cx="6681525" cy="3181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Immagine 4" descr="fp_zoom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26" y="3094073"/>
            <a:ext cx="7108648" cy="33748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39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Minimal</a:t>
            </a:r>
            <a:r>
              <a:rPr lang="it-IT" dirty="0" smtClean="0"/>
              <a:t> Perfect </a:t>
            </a:r>
            <a:r>
              <a:rPr lang="it-IT" dirty="0" err="1" smtClean="0"/>
              <a:t>Hash</a:t>
            </a:r>
            <a:r>
              <a:rPr lang="it-IT" dirty="0" smtClean="0"/>
              <a:t> (MPHS)</a:t>
            </a:r>
            <a:endParaRPr lang="it-IT" dirty="0"/>
          </a:p>
        </p:txBody>
      </p:sp>
      <p:sp>
        <p:nvSpPr>
          <p:cNvPr id="8" name="Segnaposto contenuto 8"/>
          <p:cNvSpPr txBox="1">
            <a:spLocks/>
          </p:cNvSpPr>
          <p:nvPr/>
        </p:nvSpPr>
        <p:spPr>
          <a:xfrm>
            <a:off x="498518" y="1977892"/>
            <a:ext cx="3657600" cy="457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Funzione </a:t>
            </a:r>
            <a:r>
              <a:rPr lang="it-IT" sz="1800" dirty="0" err="1"/>
              <a:t>H</a:t>
            </a:r>
            <a:r>
              <a:rPr lang="it-IT" sz="1800" dirty="0" err="1" smtClean="0"/>
              <a:t>ash</a:t>
            </a:r>
            <a:r>
              <a:rPr lang="it-IT" sz="1800" dirty="0" smtClean="0"/>
              <a:t> Minimale Perfetta che mappa l’insieme di </a:t>
            </a:r>
            <a:r>
              <a:rPr lang="it-IT" sz="1800" dirty="0" err="1" smtClean="0"/>
              <a:t>n</a:t>
            </a:r>
            <a:r>
              <a:rPr lang="it-IT" sz="1800" dirty="0" smtClean="0"/>
              <a:t> elementi in un </a:t>
            </a:r>
            <a:r>
              <a:rPr lang="it-IT" sz="1800" dirty="0" err="1" smtClean="0"/>
              <a:t>range</a:t>
            </a:r>
            <a:r>
              <a:rPr lang="it-IT" sz="1800" dirty="0" smtClean="0"/>
              <a:t> [0, n-1]</a:t>
            </a:r>
          </a:p>
          <a:p>
            <a:r>
              <a:rPr lang="it-IT" sz="1800" dirty="0" smtClean="0"/>
              <a:t>Array di </a:t>
            </a:r>
            <a:r>
              <a:rPr lang="it-IT" sz="1800" dirty="0" err="1" smtClean="0"/>
              <a:t>signature</a:t>
            </a:r>
            <a:r>
              <a:rPr lang="it-IT" sz="1800" dirty="0" smtClean="0"/>
              <a:t> di dimensione </a:t>
            </a:r>
            <a:r>
              <a:rPr lang="it-IT" sz="1800" dirty="0" err="1" smtClean="0"/>
              <a:t>n</a:t>
            </a:r>
            <a:r>
              <a:rPr lang="it-IT" sz="1800" dirty="0" smtClean="0"/>
              <a:t>, dove ogni elemento occupa 2</a:t>
            </a:r>
            <a:r>
              <a:rPr lang="it-IT" sz="1800" baseline="30000" dirty="0" smtClean="0"/>
              <a:t>n_bits</a:t>
            </a:r>
            <a:r>
              <a:rPr lang="it-IT" sz="1800" dirty="0" smtClean="0"/>
              <a:t> dove </a:t>
            </a:r>
            <a:r>
              <a:rPr lang="it-IT" sz="1800" dirty="0" err="1" smtClean="0"/>
              <a:t>n_bits</a:t>
            </a:r>
            <a:r>
              <a:rPr lang="it-IT" sz="1800" dirty="0" smtClean="0"/>
              <a:t> dipende dal valore di probabilità desiderata.</a:t>
            </a:r>
            <a:endParaRPr lang="it-IT" sz="1800" dirty="0"/>
          </a:p>
          <a:p>
            <a:pPr marL="0" indent="0">
              <a:buNone/>
            </a:pPr>
            <a:endParaRPr lang="it-IT" sz="1800" dirty="0" smtClean="0"/>
          </a:p>
          <a:p>
            <a:r>
              <a:rPr lang="it-IT" sz="1800" dirty="0" smtClean="0"/>
              <a:t>Struttura dati statica</a:t>
            </a:r>
          </a:p>
          <a:p>
            <a:r>
              <a:rPr lang="it-IT" sz="1800" dirty="0" smtClean="0"/>
              <a:t>Operazioni consentite:</a:t>
            </a:r>
          </a:p>
          <a:p>
            <a:pPr lvl="1"/>
            <a:r>
              <a:rPr lang="it-IT" dirty="0" err="1"/>
              <a:t>l</a:t>
            </a:r>
            <a:r>
              <a:rPr lang="it-IT" dirty="0" err="1" smtClean="0"/>
              <a:t>ookup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498517" y="1292372"/>
            <a:ext cx="7524201" cy="5843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smtClean="0"/>
              <a:t>Soluzione alternativa </a:t>
            </a:r>
            <a:r>
              <a:rPr lang="it-IT" sz="1600" dirty="0"/>
              <a:t>ai Bloom </a:t>
            </a:r>
            <a:r>
              <a:rPr lang="it-IT" sz="1600" dirty="0" err="1"/>
              <a:t>Filter</a:t>
            </a:r>
            <a:r>
              <a:rPr lang="it-IT" sz="1600" dirty="0" smtClean="0"/>
              <a:t>, che </a:t>
            </a:r>
            <a:r>
              <a:rPr lang="it-IT" sz="1600" dirty="0"/>
              <a:t>permette di rappresentare un insieme in </a:t>
            </a:r>
            <a:r>
              <a:rPr lang="it-IT" sz="1600" dirty="0" smtClean="0"/>
              <a:t>maniera </a:t>
            </a:r>
            <a:r>
              <a:rPr lang="it-IT" sz="1600" dirty="0"/>
              <a:t>succinta e di </a:t>
            </a:r>
            <a:r>
              <a:rPr lang="it-IT" sz="1600" dirty="0" smtClean="0"/>
              <a:t>effettuare operazioni </a:t>
            </a:r>
            <a:r>
              <a:rPr lang="it-IT" sz="1600" dirty="0"/>
              <a:t>di </a:t>
            </a:r>
            <a:r>
              <a:rPr lang="it-IT" sz="1600" dirty="0" err="1"/>
              <a:t>lookup</a:t>
            </a:r>
            <a:r>
              <a:rPr lang="it-IT" sz="1600" dirty="0"/>
              <a:t> in tempo </a:t>
            </a:r>
            <a:r>
              <a:rPr lang="it-IT" sz="1600" dirty="0" smtClean="0"/>
              <a:t>costante.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4365117" y="5126598"/>
            <a:ext cx="4442282" cy="14227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365117" y="1977891"/>
            <a:ext cx="4477561" cy="29932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 smtClean="0"/>
              <a:t>Inizializzazione</a:t>
            </a:r>
          </a:p>
        </p:txBody>
      </p:sp>
      <p:pic>
        <p:nvPicPr>
          <p:cNvPr id="16" name="Immagine 15" descr="Schermata 2016-05-04 alle 12.2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1" y="4356833"/>
            <a:ext cx="1643461" cy="398158"/>
          </a:xfrm>
          <a:prstGeom prst="rect">
            <a:avLst/>
          </a:prstGeom>
        </p:spPr>
      </p:pic>
      <p:pic>
        <p:nvPicPr>
          <p:cNvPr id="18" name="Immagine 17" descr="Schermata 2016-05-04 alle 12.27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3" y="2303143"/>
            <a:ext cx="4395247" cy="2205634"/>
          </a:xfrm>
          <a:prstGeom prst="rect">
            <a:avLst/>
          </a:prstGeom>
        </p:spPr>
      </p:pic>
      <p:pic>
        <p:nvPicPr>
          <p:cNvPr id="19" name="Immagine 18" descr="Schermata 2016-05-04 alle 12.35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07" y="4467813"/>
            <a:ext cx="2739817" cy="421067"/>
          </a:xfrm>
          <a:prstGeom prst="rect">
            <a:avLst/>
          </a:prstGeom>
        </p:spPr>
      </p:pic>
      <p:pic>
        <p:nvPicPr>
          <p:cNvPr id="21" name="Immagine 20" descr="Schermata 2016-05-04 alle 12.42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52" y="5514615"/>
            <a:ext cx="4056133" cy="7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MPHS vs SBF: Spazio</a:t>
            </a:r>
            <a:endParaRPr lang="it-IT" dirty="0"/>
          </a:p>
        </p:txBody>
      </p:sp>
      <p:pic>
        <p:nvPicPr>
          <p:cNvPr id="4" name="Immagine 3" descr="mphs_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004003"/>
            <a:ext cx="7556313" cy="3981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926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Bloom </a:t>
            </a:r>
            <a:r>
              <a:rPr lang="it-IT" dirty="0" err="1" smtClean="0"/>
              <a:t>Filter</a:t>
            </a:r>
            <a:r>
              <a:rPr lang="it-IT" dirty="0" smtClean="0"/>
              <a:t>: 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dati probabilistica</a:t>
            </a:r>
          </a:p>
          <a:p>
            <a:r>
              <a:rPr lang="it-IT" dirty="0" smtClean="0"/>
              <a:t>Rappresentazione succinta di un insieme</a:t>
            </a:r>
          </a:p>
          <a:p>
            <a:r>
              <a:rPr lang="it-IT" dirty="0" smtClean="0"/>
              <a:t>Rispondere ad operazioni di appartenenza di un elemento nell’insieme</a:t>
            </a:r>
          </a:p>
          <a:p>
            <a:r>
              <a:rPr lang="it-IT" dirty="0" smtClean="0"/>
              <a:t>Falsi Positivi</a:t>
            </a:r>
          </a:p>
          <a:p>
            <a:r>
              <a:rPr lang="it-IT" dirty="0" smtClean="0"/>
              <a:t>Applicazioni principali: interrogazione database, condivisione e trasmissione di liste</a:t>
            </a:r>
          </a:p>
          <a:p>
            <a:r>
              <a:rPr lang="it-IT" dirty="0" smtClean="0"/>
              <a:t>Implementazione semplice e personalizzabile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37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MPHS vs SBF: </a:t>
            </a:r>
            <a:r>
              <a:rPr lang="it-IT" dirty="0" err="1" smtClean="0"/>
              <a:t>lookup</a:t>
            </a:r>
            <a:r>
              <a:rPr lang="it-IT" dirty="0" smtClean="0"/>
              <a:t>()</a:t>
            </a:r>
            <a:endParaRPr lang="it-IT" dirty="0"/>
          </a:p>
        </p:txBody>
      </p:sp>
      <p:pic>
        <p:nvPicPr>
          <p:cNvPr id="4" name="Immagine 3" descr="mphs_loo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244004"/>
            <a:ext cx="7556313" cy="3686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98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Bloom </a:t>
            </a:r>
            <a:r>
              <a:rPr lang="it-IT" dirty="0" err="1"/>
              <a:t>Filter</a:t>
            </a:r>
            <a:r>
              <a:rPr lang="it-IT" dirty="0"/>
              <a:t> sono una buona soluzione</a:t>
            </a:r>
          </a:p>
          <a:p>
            <a:pPr lvl="1"/>
            <a:r>
              <a:rPr lang="it-IT" dirty="0"/>
              <a:t>per risparmiare spazio </a:t>
            </a:r>
          </a:p>
          <a:p>
            <a:pPr lvl="1"/>
            <a:r>
              <a:rPr lang="it-IT" dirty="0"/>
              <a:t>e</a:t>
            </a:r>
            <a:r>
              <a:rPr lang="it-IT" dirty="0" smtClean="0"/>
              <a:t>seguire alcune operazioni </a:t>
            </a:r>
            <a:r>
              <a:rPr lang="it-IT" dirty="0"/>
              <a:t>in tempo </a:t>
            </a:r>
            <a:r>
              <a:rPr lang="it-IT" dirty="0" smtClean="0"/>
              <a:t>costante</a:t>
            </a:r>
          </a:p>
          <a:p>
            <a:pPr lvl="1"/>
            <a:r>
              <a:rPr lang="it-IT" dirty="0"/>
              <a:t>a</a:t>
            </a:r>
            <a:r>
              <a:rPr lang="it-IT" dirty="0" smtClean="0"/>
              <a:t>dattabile alle esigenze dei problemi</a:t>
            </a:r>
          </a:p>
          <a:p>
            <a:r>
              <a:rPr lang="it-IT" dirty="0" smtClean="0"/>
              <a:t>MPHS è una alternativa valida ai BF</a:t>
            </a:r>
          </a:p>
          <a:p>
            <a:pPr lvl="1"/>
            <a:r>
              <a:rPr lang="it-IT" dirty="0" smtClean="0"/>
              <a:t>risparmiare spazio</a:t>
            </a:r>
          </a:p>
          <a:p>
            <a:pPr lvl="1"/>
            <a:r>
              <a:rPr lang="it-IT" dirty="0"/>
              <a:t>e</a:t>
            </a:r>
            <a:r>
              <a:rPr lang="it-IT" dirty="0" smtClean="0"/>
              <a:t>seguire operazioni di </a:t>
            </a:r>
            <a:r>
              <a:rPr lang="it-IT" dirty="0" err="1" smtClean="0"/>
              <a:t>lookup</a:t>
            </a:r>
            <a:r>
              <a:rPr lang="it-IT" dirty="0" smtClean="0"/>
              <a:t>() in tempo costante</a:t>
            </a:r>
          </a:p>
          <a:p>
            <a:pPr lvl="1"/>
            <a:endParaRPr lang="it-IT" dirty="0"/>
          </a:p>
          <a:p>
            <a:r>
              <a:rPr lang="it-IT" dirty="0" smtClean="0"/>
              <a:t>Problema principale: identificare i valori ottimali delle proprietà dei BF per le varie varianti.</a:t>
            </a:r>
          </a:p>
        </p:txBody>
      </p:sp>
    </p:spTree>
    <p:extLst>
      <p:ext uri="{BB962C8B-B14F-4D97-AF65-F5344CB8AC3E}">
        <p14:creationId xmlns:p14="http://schemas.microsoft.com/office/powerpoint/2010/main" val="893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Bloom </a:t>
            </a:r>
            <a:r>
              <a:rPr lang="it-IT" dirty="0" err="1" smtClean="0"/>
              <a:t>Filter</a:t>
            </a:r>
            <a:r>
              <a:rPr lang="it-IT" dirty="0" smtClean="0"/>
              <a:t>: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8474" y="3656233"/>
            <a:ext cx="7556313" cy="2724255"/>
          </a:xfrm>
        </p:spPr>
        <p:txBody>
          <a:bodyPr>
            <a:normAutofit/>
          </a:bodyPr>
          <a:lstStyle/>
          <a:p>
            <a:r>
              <a:rPr lang="it-IT" dirty="0" smtClean="0"/>
              <a:t>La probabilità di </a:t>
            </a:r>
            <a:r>
              <a:rPr lang="it-IT" dirty="0"/>
              <a:t>ottenere un </a:t>
            </a:r>
            <a:r>
              <a:rPr lang="it-IT" dirty="0" smtClean="0"/>
              <a:t>FP</a:t>
            </a:r>
          </a:p>
          <a:p>
            <a:endParaRPr lang="it-IT" dirty="0" smtClean="0"/>
          </a:p>
          <a:p>
            <a:r>
              <a:rPr lang="it-IT" dirty="0" smtClean="0"/>
              <a:t>Valori ottimali di k e m dipendono da </a:t>
            </a:r>
            <a:r>
              <a:rPr lang="it-IT" dirty="0" err="1" smtClean="0"/>
              <a:t>n</a:t>
            </a:r>
            <a:r>
              <a:rPr lang="it-IT" dirty="0" smtClean="0"/>
              <a:t> e dal valore di FP desiderata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Garantisce le operazioni di </a:t>
            </a:r>
            <a:r>
              <a:rPr lang="it-IT" dirty="0" err="1" smtClean="0"/>
              <a:t>lookup</a:t>
            </a:r>
            <a:r>
              <a:rPr lang="it-IT" dirty="0" smtClean="0"/>
              <a:t>() e </a:t>
            </a:r>
            <a:r>
              <a:rPr lang="it-IT" dirty="0" err="1" smtClean="0"/>
              <a:t>add</a:t>
            </a:r>
            <a:r>
              <a:rPr lang="it-IT" dirty="0" smtClean="0"/>
              <a:t>() in tempo O(k)</a:t>
            </a:r>
          </a:p>
        </p:txBody>
      </p:sp>
      <p:pic>
        <p:nvPicPr>
          <p:cNvPr id="4" name="Immagine 3" descr="Schermata 2016-05-03 alle 11.1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65" y="5253995"/>
            <a:ext cx="3691275" cy="527325"/>
          </a:xfrm>
          <a:prstGeom prst="rect">
            <a:avLst/>
          </a:prstGeom>
        </p:spPr>
      </p:pic>
      <p:pic>
        <p:nvPicPr>
          <p:cNvPr id="5" name="Immagine 4" descr="Schermata 2016-05-03 alle 11.18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73" y="4148284"/>
            <a:ext cx="4067313" cy="483245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98474" y="1970182"/>
            <a:ext cx="7556313" cy="168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Dato un insieme </a:t>
            </a:r>
            <a:r>
              <a:rPr lang="it-IT" dirty="0" err="1" smtClean="0"/>
              <a:t>S</a:t>
            </a:r>
            <a:r>
              <a:rPr lang="it-IT" dirty="0" smtClean="0"/>
              <a:t>={x</a:t>
            </a:r>
            <a:r>
              <a:rPr lang="it-IT" baseline="-25000" dirty="0" smtClean="0"/>
              <a:t>1</a:t>
            </a:r>
            <a:r>
              <a:rPr lang="it-IT" dirty="0" smtClean="0"/>
              <a:t>, x</a:t>
            </a:r>
            <a:r>
              <a:rPr lang="it-IT" baseline="-25000" dirty="0" smtClean="0"/>
              <a:t>2</a:t>
            </a:r>
            <a:r>
              <a:rPr lang="it-IT" dirty="0" smtClean="0"/>
              <a:t>, </a:t>
            </a:r>
            <a:r>
              <a:rPr lang="is-IS" dirty="0" smtClean="0"/>
              <a:t>… , </a:t>
            </a:r>
            <a:r>
              <a:rPr lang="it-IT" dirty="0" err="1" smtClean="0"/>
              <a:t>x</a:t>
            </a:r>
            <a:r>
              <a:rPr lang="it-IT" baseline="-25000" dirty="0" err="1" smtClean="0"/>
              <a:t>n</a:t>
            </a:r>
            <a:r>
              <a:rPr lang="it-IT" dirty="0" smtClean="0"/>
              <a:t>} di </a:t>
            </a:r>
            <a:r>
              <a:rPr lang="it-IT" dirty="0" err="1" smtClean="0"/>
              <a:t>n</a:t>
            </a:r>
            <a:r>
              <a:rPr lang="it-IT" dirty="0" smtClean="0"/>
              <a:t> elementi, rappresentare tale insieme in un vettore di m bit utilizzando k funzioni </a:t>
            </a:r>
            <a:r>
              <a:rPr lang="it-IT" dirty="0" err="1" smtClean="0"/>
              <a:t>hash</a:t>
            </a:r>
            <a:r>
              <a:rPr lang="it-IT" dirty="0" smtClean="0"/>
              <a:t> h().</a:t>
            </a:r>
          </a:p>
          <a:p>
            <a:r>
              <a:rPr lang="it-IT" dirty="0" smtClean="0"/>
              <a:t>Le k funzioni </a:t>
            </a:r>
            <a:r>
              <a:rPr lang="it-IT" dirty="0" err="1" smtClean="0"/>
              <a:t>hash</a:t>
            </a:r>
            <a:r>
              <a:rPr lang="it-IT" dirty="0" smtClean="0"/>
              <a:t> h() devono essere indipendenti tra loro e devono avere tutte lo stesso </a:t>
            </a:r>
            <a:r>
              <a:rPr lang="it-IT" dirty="0" err="1" smtClean="0"/>
              <a:t>range</a:t>
            </a:r>
            <a:r>
              <a:rPr lang="it-IT" dirty="0" smtClean="0"/>
              <a:t> di valori [0, </a:t>
            </a:r>
            <a:r>
              <a:rPr lang="is-IS" dirty="0" smtClean="0"/>
              <a:t>…, m-1</a:t>
            </a:r>
            <a:r>
              <a:rPr lang="it-IT" dirty="0" smtClean="0"/>
              <a:t>]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</a:t>
            </a:r>
            <a:r>
              <a:rPr lang="it-IT" dirty="0" err="1" smtClean="0"/>
              <a:t>Hash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K funzioni </a:t>
            </a:r>
            <a:r>
              <a:rPr lang="it-IT" dirty="0" err="1" smtClean="0"/>
              <a:t>hash</a:t>
            </a:r>
            <a:r>
              <a:rPr lang="it-IT" dirty="0" smtClean="0"/>
              <a:t> indipendenti con un </a:t>
            </a:r>
            <a:r>
              <a:rPr lang="it-IT" dirty="0" err="1" smtClean="0"/>
              <a:t>range</a:t>
            </a:r>
            <a:r>
              <a:rPr lang="it-IT" dirty="0" smtClean="0"/>
              <a:t> [0,</a:t>
            </a:r>
            <a:r>
              <a:rPr lang="is-IS" dirty="0" smtClean="0"/>
              <a:t>…, m-1</a:t>
            </a:r>
            <a:r>
              <a:rPr lang="it-IT" dirty="0" smtClean="0"/>
              <a:t>]</a:t>
            </a:r>
          </a:p>
          <a:p>
            <a:r>
              <a:rPr lang="it-IT" dirty="0" smtClean="0"/>
              <a:t>Double </a:t>
            </a:r>
            <a:r>
              <a:rPr lang="it-IT" dirty="0" err="1" smtClean="0"/>
              <a:t>hashing</a:t>
            </a:r>
            <a:endParaRPr lang="it-IT" dirty="0" smtClean="0"/>
          </a:p>
          <a:p>
            <a:r>
              <a:rPr lang="it-IT" dirty="0" err="1"/>
              <a:t>Murmur</a:t>
            </a:r>
            <a:r>
              <a:rPr lang="it-IT" dirty="0"/>
              <a:t> </a:t>
            </a:r>
            <a:r>
              <a:rPr lang="it-IT" dirty="0" err="1"/>
              <a:t>Hash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Schermata 2016-05-03 alle 11.32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2531167"/>
            <a:ext cx="4086086" cy="522111"/>
          </a:xfrm>
          <a:prstGeom prst="rect">
            <a:avLst/>
          </a:prstGeom>
        </p:spPr>
      </p:pic>
      <p:pic>
        <p:nvPicPr>
          <p:cNvPr id="5" name="Immagine 4" descr="Schermata 2016-05-03 alle 11.32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82" y="3600175"/>
            <a:ext cx="6760413" cy="29339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7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contenuto 8"/>
          <p:cNvSpPr txBox="1">
            <a:spLocks/>
          </p:cNvSpPr>
          <p:nvPr/>
        </p:nvSpPr>
        <p:spPr>
          <a:xfrm>
            <a:off x="498518" y="1985963"/>
            <a:ext cx="3657600" cy="41496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Inizializzazione</a:t>
            </a:r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 smtClean="0"/>
          </a:p>
          <a:p>
            <a:r>
              <a:rPr lang="it-IT" sz="1800" dirty="0" smtClean="0"/>
              <a:t>FP </a:t>
            </a:r>
            <a:r>
              <a:rPr lang="it-IT" sz="1800" dirty="0" err="1" smtClean="0"/>
              <a:t>probability</a:t>
            </a:r>
            <a:endParaRPr lang="it-IT" sz="1800" dirty="0" smtClean="0"/>
          </a:p>
          <a:p>
            <a:endParaRPr lang="it-IT" sz="1800" dirty="0"/>
          </a:p>
          <a:p>
            <a:pPr marL="0" indent="0">
              <a:buNone/>
            </a:pPr>
            <a:endParaRPr lang="it-IT" sz="1800" dirty="0" smtClean="0"/>
          </a:p>
          <a:p>
            <a:r>
              <a:rPr lang="it-IT" sz="1800" dirty="0" smtClean="0"/>
              <a:t>Spazio occupato O(m)</a:t>
            </a:r>
          </a:p>
        </p:txBody>
      </p:sp>
      <p:sp>
        <p:nvSpPr>
          <p:cNvPr id="19" name="Segnaposto contenuto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20221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it-IT" b="1" dirty="0" err="1" smtClean="0"/>
              <a:t>Add</a:t>
            </a:r>
            <a:r>
              <a:rPr lang="it-IT" b="1" dirty="0" smtClean="0"/>
              <a:t>(x)</a:t>
            </a:r>
          </a:p>
          <a:p>
            <a:pPr marL="228600" lvl="1" indent="0" algn="ctr">
              <a:buNone/>
            </a:pPr>
            <a:endParaRPr lang="it-IT" dirty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sz="1400" dirty="0" smtClean="0"/>
          </a:p>
          <a:p>
            <a:pPr marL="228600" lvl="1" indent="0" algn="ctr"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21" name="Segnaposto contenuto 9"/>
          <p:cNvSpPr txBox="1">
            <a:spLocks/>
          </p:cNvSpPr>
          <p:nvPr/>
        </p:nvSpPr>
        <p:spPr>
          <a:xfrm>
            <a:off x="4410075" y="4169664"/>
            <a:ext cx="3657600" cy="196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</a:p>
          <a:p>
            <a:pPr marL="0" indent="0" algn="ctr">
              <a:buFont typeface="Wingdings" pitchFamily="2" charset="2"/>
              <a:buNone/>
            </a:pPr>
            <a:endParaRPr lang="it-IT" sz="1200" dirty="0" smtClean="0"/>
          </a:p>
          <a:p>
            <a:pPr marL="0" indent="0" algn="ctr">
              <a:buFont typeface="Wingdings" pitchFamily="2" charset="2"/>
              <a:buNone/>
            </a:pPr>
            <a:endParaRPr lang="it-IT" sz="1200" dirty="0" smtClean="0"/>
          </a:p>
          <a:p>
            <a:pPr marL="0" indent="0" algn="ctr">
              <a:buFont typeface="Wingdings" pitchFamily="2" charset="2"/>
              <a:buNone/>
            </a:pPr>
            <a:endParaRPr lang="it-IT" sz="1400" dirty="0" smtClean="0"/>
          </a:p>
          <a:p>
            <a:pPr marL="0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  <a:endParaRPr lang="it-IT" sz="1400" dirty="0"/>
          </a:p>
        </p:txBody>
      </p:sp>
      <p:pic>
        <p:nvPicPr>
          <p:cNvPr id="4" name="Immagine 3" descr="Schermata 2016-05-03 alle 11.4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2" y="2427923"/>
            <a:ext cx="3440545" cy="1081896"/>
          </a:xfrm>
          <a:prstGeom prst="rect">
            <a:avLst/>
          </a:prstGeom>
        </p:spPr>
      </p:pic>
      <p:pic>
        <p:nvPicPr>
          <p:cNvPr id="5" name="Immagine 4" descr="Schermata 2016-05-03 alle 11.42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2" y="4666464"/>
            <a:ext cx="3440545" cy="1083172"/>
          </a:xfrm>
          <a:prstGeom prst="rect">
            <a:avLst/>
          </a:prstGeom>
        </p:spPr>
      </p:pic>
      <p:pic>
        <p:nvPicPr>
          <p:cNvPr id="13" name="Immagine 12" descr="Schermata 2016-05-03 alle 11.42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9" y="2674973"/>
            <a:ext cx="3542435" cy="1126342"/>
          </a:xfrm>
          <a:prstGeom prst="rect">
            <a:avLst/>
          </a:prstGeom>
        </p:spPr>
      </p:pic>
      <p:pic>
        <p:nvPicPr>
          <p:cNvPr id="14" name="Immagine 13" descr="Schermata 2016-05-03 alle 12.0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9" y="4478835"/>
            <a:ext cx="3530890" cy="817316"/>
          </a:xfrm>
          <a:prstGeom prst="rect">
            <a:avLst/>
          </a:prstGeom>
        </p:spPr>
      </p:pic>
      <p:pic>
        <p:nvPicPr>
          <p:cNvPr id="17" name="Immagine 16" descr="Schermata 2016-05-03 alle 12.05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8" y="2376317"/>
            <a:ext cx="3530891" cy="22127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Standard Bloom </a:t>
            </a:r>
            <a:r>
              <a:rPr lang="it-IT" dirty="0" err="1" smtClean="0"/>
              <a:t>Filter</a:t>
            </a:r>
            <a:r>
              <a:rPr lang="it-IT" dirty="0" smtClean="0"/>
              <a:t> (SBF)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87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build="p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62184"/>
          </a:xfrm>
        </p:spPr>
        <p:txBody>
          <a:bodyPr/>
          <a:lstStyle/>
          <a:p>
            <a:r>
              <a:rPr lang="it-IT" dirty="0" err="1" smtClean="0"/>
              <a:t>Counting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r>
              <a:rPr lang="it-IT" dirty="0" smtClean="0"/>
              <a:t> (CBF)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sz="half" idx="1"/>
          </p:nvPr>
        </p:nvSpPr>
        <p:spPr>
          <a:xfrm>
            <a:off x="4365119" y="1977891"/>
            <a:ext cx="3657600" cy="165198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28600" lvl="1" indent="0" algn="ctr">
              <a:buNone/>
            </a:pPr>
            <a:r>
              <a:rPr lang="it-IT" sz="1900" b="1" dirty="0" err="1" smtClean="0"/>
              <a:t>Add</a:t>
            </a:r>
            <a:r>
              <a:rPr lang="it-IT" sz="1900" b="1" dirty="0" smtClean="0"/>
              <a:t>(x)</a:t>
            </a:r>
          </a:p>
          <a:p>
            <a:pPr marL="228600" lvl="1" indent="0" algn="ctr">
              <a:buNone/>
            </a:pPr>
            <a:endParaRPr lang="it-IT" dirty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sz="1400" dirty="0" smtClean="0"/>
          </a:p>
          <a:p>
            <a:pPr marL="228600" lvl="1" indent="0" algn="ctr">
              <a:buNone/>
            </a:pPr>
            <a:r>
              <a:rPr lang="it-IT" sz="1500" dirty="0" smtClean="0"/>
              <a:t>Costo</a:t>
            </a:r>
            <a:r>
              <a:rPr lang="it-IT" sz="1400" dirty="0" smtClean="0"/>
              <a:t>: O(k)</a:t>
            </a:r>
          </a:p>
        </p:txBody>
      </p:sp>
      <p:sp>
        <p:nvSpPr>
          <p:cNvPr id="6" name="Segnaposto contenuto 8"/>
          <p:cNvSpPr txBox="1">
            <a:spLocks/>
          </p:cNvSpPr>
          <p:nvPr/>
        </p:nvSpPr>
        <p:spPr>
          <a:xfrm>
            <a:off x="498518" y="1977892"/>
            <a:ext cx="3657600" cy="44340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Inizializzazione</a:t>
            </a:r>
          </a:p>
          <a:p>
            <a:pPr marL="0" indent="0">
              <a:buNone/>
            </a:pPr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FP </a:t>
            </a:r>
            <a:r>
              <a:rPr lang="it-IT" dirty="0" err="1" smtClean="0"/>
              <a:t>probability</a:t>
            </a:r>
            <a:endParaRPr lang="it-IT" dirty="0"/>
          </a:p>
          <a:p>
            <a:r>
              <a:rPr lang="it-IT" dirty="0"/>
              <a:t>Spazio occupato O(m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4365119" y="3826544"/>
            <a:ext cx="3657600" cy="6855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4371412" y="4759987"/>
            <a:ext cx="3657600" cy="1651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sz="1900" b="1" dirty="0" smtClean="0"/>
              <a:t>Delete(x)</a:t>
            </a:r>
          </a:p>
          <a:p>
            <a:pPr marL="228600" lvl="1" indent="0" algn="ctr">
              <a:buFont typeface="Wingdings" pitchFamily="2" charset="2"/>
              <a:buNone/>
            </a:pPr>
            <a:endParaRPr lang="it-IT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dirty="0" smtClean="0"/>
          </a:p>
          <a:p>
            <a:pPr marL="228600" lvl="1" indent="0" algn="ctr">
              <a:buFont typeface="Wingdings" pitchFamily="2" charset="2"/>
              <a:buNone/>
            </a:pPr>
            <a:endParaRPr lang="it-IT" sz="1400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500" dirty="0" smtClean="0"/>
              <a:t>Costo: O(k)</a:t>
            </a:r>
          </a:p>
        </p:txBody>
      </p:sp>
      <p:pic>
        <p:nvPicPr>
          <p:cNvPr id="11" name="Immagine 10" descr="Schermata 2016-05-03 alle 12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68" y="2326270"/>
            <a:ext cx="3563034" cy="885754"/>
          </a:xfrm>
          <a:prstGeom prst="rect">
            <a:avLst/>
          </a:prstGeom>
        </p:spPr>
      </p:pic>
      <p:pic>
        <p:nvPicPr>
          <p:cNvPr id="12" name="Immagine 11" descr="Schermata 2016-05-03 alle 12.27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68" y="5187832"/>
            <a:ext cx="3563034" cy="870514"/>
          </a:xfrm>
          <a:prstGeom prst="rect">
            <a:avLst/>
          </a:prstGeom>
        </p:spPr>
      </p:pic>
      <p:sp>
        <p:nvSpPr>
          <p:cNvPr id="13" name="Segnaposto contenuto 2"/>
          <p:cNvSpPr txBox="1">
            <a:spLocks/>
          </p:cNvSpPr>
          <p:nvPr/>
        </p:nvSpPr>
        <p:spPr>
          <a:xfrm>
            <a:off x="498517" y="1292372"/>
            <a:ext cx="7524201" cy="5843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it-IT" sz="1600" dirty="0" smtClean="0"/>
              <a:t>Utilizza un vettore di contatori invece che un vettore di bit; ciò comporta un aumento dello spazio utilizzato, ma permette l’operazione di delete().</a:t>
            </a:r>
          </a:p>
          <a:p>
            <a:pPr lvl="1"/>
            <a:endParaRPr lang="it-IT" sz="1400" dirty="0" smtClean="0"/>
          </a:p>
        </p:txBody>
      </p:sp>
      <p:pic>
        <p:nvPicPr>
          <p:cNvPr id="14" name="Immagine 13" descr="Schermata 2016-05-03 alle 12.27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9" y="2427412"/>
            <a:ext cx="3571711" cy="1080854"/>
          </a:xfrm>
          <a:prstGeom prst="rect">
            <a:avLst/>
          </a:prstGeom>
        </p:spPr>
      </p:pic>
      <p:pic>
        <p:nvPicPr>
          <p:cNvPr id="15" name="Immagine 14" descr="Schermata 2016-05-03 alle 12.27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71" y="3508266"/>
            <a:ext cx="3515517" cy="6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Compressed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r>
              <a:rPr lang="it-IT" dirty="0" smtClean="0"/>
              <a:t> (CBF)</a:t>
            </a:r>
            <a:endParaRPr lang="it-IT" dirty="0"/>
          </a:p>
        </p:txBody>
      </p:sp>
      <p:sp>
        <p:nvSpPr>
          <p:cNvPr id="5" name="Segnaposto contenuto 8"/>
          <p:cNvSpPr txBox="1">
            <a:spLocks/>
          </p:cNvSpPr>
          <p:nvPr/>
        </p:nvSpPr>
        <p:spPr>
          <a:xfrm>
            <a:off x="498518" y="1977892"/>
            <a:ext cx="3657600" cy="4434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Considerando </a:t>
            </a:r>
            <a:r>
              <a:rPr lang="it-IT" dirty="0"/>
              <a:t>uno SBF con un vettore di m bit e k funzioni </a:t>
            </a:r>
            <a:r>
              <a:rPr lang="it-IT" dirty="0" err="1"/>
              <a:t>hash</a:t>
            </a:r>
            <a:r>
              <a:rPr lang="it-IT" dirty="0"/>
              <a:t>, il CBF è costruito a partire da valori :</a:t>
            </a:r>
          </a:p>
          <a:p>
            <a:pPr lvl="3"/>
            <a:r>
              <a:rPr lang="it-IT" dirty="0" err="1"/>
              <a:t>z</a:t>
            </a:r>
            <a:r>
              <a:rPr lang="it-IT" dirty="0"/>
              <a:t> = m * ln 2 </a:t>
            </a:r>
          </a:p>
          <a:p>
            <a:pPr lvl="3"/>
            <a:r>
              <a:rPr lang="it-IT" dirty="0"/>
              <a:t>k = </a:t>
            </a:r>
            <a:r>
              <a:rPr lang="it-IT" dirty="0" err="1"/>
              <a:t>z</a:t>
            </a:r>
            <a:r>
              <a:rPr lang="it-IT" dirty="0"/>
              <a:t>/</a:t>
            </a:r>
            <a:r>
              <a:rPr lang="it-IT" dirty="0" err="1"/>
              <a:t>n</a:t>
            </a:r>
            <a:r>
              <a:rPr lang="it-IT" dirty="0"/>
              <a:t> * ln </a:t>
            </a:r>
            <a:r>
              <a:rPr lang="it-IT" dirty="0" smtClean="0"/>
              <a:t>2</a:t>
            </a:r>
            <a:endParaRPr lang="it-IT" dirty="0"/>
          </a:p>
          <a:p>
            <a:r>
              <a:rPr lang="it-IT" dirty="0" smtClean="0"/>
              <a:t>Il numero k di funzioni </a:t>
            </a:r>
            <a:r>
              <a:rPr lang="it-IT" dirty="0" err="1" smtClean="0"/>
              <a:t>hash</a:t>
            </a:r>
            <a:r>
              <a:rPr lang="it-IT" dirty="0" smtClean="0"/>
              <a:t> è maggiore di quello del SBF iniziale.</a:t>
            </a:r>
            <a:endParaRPr lang="it-IT" dirty="0"/>
          </a:p>
          <a:p>
            <a:r>
              <a:rPr lang="it-IT" dirty="0"/>
              <a:t>Spazio occupato O</a:t>
            </a:r>
            <a:r>
              <a:rPr lang="it-IT" dirty="0" smtClean="0"/>
              <a:t>(</a:t>
            </a:r>
            <a:r>
              <a:rPr lang="it-IT" dirty="0" err="1" smtClean="0"/>
              <a:t>z</a:t>
            </a:r>
            <a:r>
              <a:rPr lang="it-IT" dirty="0" smtClean="0"/>
              <a:t>), tale valore permette di risparmiare circa il 30% dello spazio.</a:t>
            </a:r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365119" y="3826544"/>
            <a:ext cx="3657600" cy="685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Add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98517" y="1292372"/>
            <a:ext cx="7524201" cy="5843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400" dirty="0" smtClean="0"/>
              <a:t>Ridurre lo spazio utilizzato dai Bloom </a:t>
            </a:r>
            <a:r>
              <a:rPr lang="it-IT" sz="1400" dirty="0" err="1" smtClean="0"/>
              <a:t>Filter</a:t>
            </a:r>
            <a:r>
              <a:rPr lang="it-IT" sz="1400" dirty="0" smtClean="0"/>
              <a:t>, </a:t>
            </a:r>
            <a:r>
              <a:rPr lang="it-IT" sz="1400" dirty="0" err="1" smtClean="0"/>
              <a:t>mantenedo</a:t>
            </a:r>
            <a:r>
              <a:rPr lang="it-IT" sz="1400" dirty="0"/>
              <a:t> </a:t>
            </a:r>
            <a:r>
              <a:rPr lang="it-IT" sz="1400" dirty="0" smtClean="0"/>
              <a:t>però la FP inalterata</a:t>
            </a:r>
          </a:p>
          <a:p>
            <a:pPr lvl="1"/>
            <a:r>
              <a:rPr lang="it-IT" sz="1400" dirty="0" smtClean="0"/>
              <a:t>Utilizzati nella condivisione e trasmissione dei Bloom </a:t>
            </a:r>
            <a:r>
              <a:rPr lang="it-IT" sz="1400" dirty="0" err="1" smtClean="0"/>
              <a:t>Filter</a:t>
            </a:r>
            <a:r>
              <a:rPr lang="it-IT" sz="1400" dirty="0" smtClean="0"/>
              <a:t> nella rete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4365118" y="4765605"/>
            <a:ext cx="3657600" cy="6855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4365118" y="5726455"/>
            <a:ext cx="3657600" cy="685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Wingdings" pitchFamily="2" charset="2"/>
              <a:buNone/>
            </a:pPr>
            <a:r>
              <a:rPr lang="it-IT" b="1" dirty="0" smtClean="0"/>
              <a:t>Delete(x)</a:t>
            </a:r>
            <a:endParaRPr lang="it-IT" sz="1400" b="1" dirty="0" smtClean="0"/>
          </a:p>
          <a:p>
            <a:pPr marL="228600" lvl="1" indent="0" algn="ctr">
              <a:buFont typeface="Wingdings" pitchFamily="2" charset="2"/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4365118" y="1977892"/>
            <a:ext cx="3657600" cy="1618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800" b="1" dirty="0" smtClean="0"/>
              <a:t>Inizializzazione</a:t>
            </a:r>
          </a:p>
        </p:txBody>
      </p:sp>
      <p:pic>
        <p:nvPicPr>
          <p:cNvPr id="13" name="Immagine 12" descr="Schermata 2016-05-03 alle 13.09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90" y="2412613"/>
            <a:ext cx="3571711" cy="1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Dynamic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4" name="Segnaposto contenuto 8"/>
          <p:cNvSpPr txBox="1">
            <a:spLocks/>
          </p:cNvSpPr>
          <p:nvPr/>
        </p:nvSpPr>
        <p:spPr>
          <a:xfrm>
            <a:off x="498518" y="3809688"/>
            <a:ext cx="3657600" cy="23259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FP </a:t>
            </a:r>
            <a:r>
              <a:rPr lang="it-IT" sz="1800" dirty="0" err="1" smtClean="0"/>
              <a:t>probability</a:t>
            </a:r>
            <a:endParaRPr lang="it-IT" sz="800" dirty="0"/>
          </a:p>
          <a:p>
            <a:pPr marL="0" indent="0">
              <a:buNone/>
            </a:pPr>
            <a:endParaRPr lang="it-IT" sz="1200" dirty="0" smtClean="0"/>
          </a:p>
          <a:p>
            <a:pPr lvl="1"/>
            <a:r>
              <a:rPr lang="it-IT" sz="1000" dirty="0" smtClean="0"/>
              <a:t>dove </a:t>
            </a:r>
          </a:p>
          <a:p>
            <a:pPr lvl="2"/>
            <a:r>
              <a:rPr lang="it-IT" sz="1200" dirty="0" err="1" smtClean="0"/>
              <a:t>s</a:t>
            </a:r>
            <a:r>
              <a:rPr lang="it-IT" sz="1200" dirty="0" smtClean="0"/>
              <a:t> è il numero di SBF</a:t>
            </a:r>
          </a:p>
          <a:p>
            <a:pPr lvl="2"/>
            <a:r>
              <a:rPr lang="it-IT" sz="1200" dirty="0" smtClean="0"/>
              <a:t>c è la capacità dei singoli SBF</a:t>
            </a:r>
          </a:p>
          <a:p>
            <a:r>
              <a:rPr lang="it-IT" sz="1800" dirty="0" smtClean="0"/>
              <a:t>Spazio occupato O(</a:t>
            </a:r>
            <a:r>
              <a:rPr lang="it-IT" sz="1800" dirty="0" err="1" smtClean="0"/>
              <a:t>s</a:t>
            </a:r>
            <a:r>
              <a:rPr lang="it-IT" sz="1800" dirty="0" smtClean="0"/>
              <a:t> * m)</a:t>
            </a:r>
          </a:p>
        </p:txBody>
      </p:sp>
      <p:sp>
        <p:nvSpPr>
          <p:cNvPr id="5" name="Segnaposto contenuto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22957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it-IT" b="1" dirty="0" err="1" smtClean="0"/>
              <a:t>Add</a:t>
            </a:r>
            <a:r>
              <a:rPr lang="it-IT" b="1" dirty="0" smtClean="0"/>
              <a:t>(x)</a:t>
            </a:r>
          </a:p>
          <a:p>
            <a:pPr marL="228600" lvl="1" indent="0" algn="ctr">
              <a:buNone/>
            </a:pPr>
            <a:endParaRPr lang="it-IT" dirty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dirty="0" smtClean="0"/>
          </a:p>
          <a:p>
            <a:pPr marL="228600" lvl="1" indent="0" algn="ctr">
              <a:buNone/>
            </a:pPr>
            <a:endParaRPr lang="it-IT" sz="1400" dirty="0" smtClean="0"/>
          </a:p>
          <a:p>
            <a:pPr marL="228600" lvl="1" indent="0" algn="ctr">
              <a:buNone/>
            </a:pPr>
            <a:endParaRPr lang="it-IT" sz="1400" dirty="0" smtClean="0"/>
          </a:p>
          <a:p>
            <a:pPr marL="228600" lvl="1" indent="0" algn="ctr">
              <a:buNone/>
            </a:pPr>
            <a:r>
              <a:rPr lang="it-IT" sz="1400" dirty="0" smtClean="0"/>
              <a:t>Costo: O(k)</a:t>
            </a:r>
          </a:p>
        </p:txBody>
      </p:sp>
      <p:sp>
        <p:nvSpPr>
          <p:cNvPr id="6" name="Segnaposto contenuto 9"/>
          <p:cNvSpPr txBox="1">
            <a:spLocks/>
          </p:cNvSpPr>
          <p:nvPr/>
        </p:nvSpPr>
        <p:spPr>
          <a:xfrm>
            <a:off x="4410075" y="4540158"/>
            <a:ext cx="3657600" cy="15954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it-IT" b="1" dirty="0" err="1" smtClean="0"/>
              <a:t>Lookup</a:t>
            </a:r>
            <a:r>
              <a:rPr lang="it-IT" b="1" dirty="0" smtClean="0"/>
              <a:t>(x)</a:t>
            </a:r>
          </a:p>
          <a:p>
            <a:pPr marL="0" indent="0" algn="ctr">
              <a:buFont typeface="Wingdings" pitchFamily="2" charset="2"/>
              <a:buNone/>
            </a:pPr>
            <a:endParaRPr lang="it-IT" sz="1200" dirty="0" smtClean="0"/>
          </a:p>
          <a:p>
            <a:pPr marL="0" indent="0" algn="ctr">
              <a:buFont typeface="Wingdings" pitchFamily="2" charset="2"/>
              <a:buNone/>
            </a:pPr>
            <a:endParaRPr lang="it-IT" sz="1400" dirty="0" smtClean="0"/>
          </a:p>
          <a:p>
            <a:pPr marL="0" indent="0" algn="ctr">
              <a:buFont typeface="Wingdings" pitchFamily="2" charset="2"/>
              <a:buNone/>
            </a:pPr>
            <a:r>
              <a:rPr lang="it-IT" sz="1400" dirty="0" smtClean="0"/>
              <a:t>Costo: O(</a:t>
            </a:r>
            <a:r>
              <a:rPr lang="it-IT" sz="1400" dirty="0" err="1" smtClean="0"/>
              <a:t>s</a:t>
            </a:r>
            <a:r>
              <a:rPr lang="it-IT" sz="1400" dirty="0" smtClean="0"/>
              <a:t> * k)</a:t>
            </a:r>
            <a:endParaRPr lang="it-IT" sz="14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498517" y="1292372"/>
            <a:ext cx="7524201" cy="5843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smtClean="0"/>
              <a:t>Variante dinamica dei Bloom </a:t>
            </a:r>
            <a:r>
              <a:rPr lang="it-IT" sz="1600" dirty="0" err="1" smtClean="0"/>
              <a:t>Filter</a:t>
            </a:r>
            <a:r>
              <a:rPr lang="it-IT" sz="1600" dirty="0" smtClean="0"/>
              <a:t>: questa permette di rappresentare un insieme dinamico di elementi, mantenendo un FP molto vicino a quello desiderato.</a:t>
            </a:r>
          </a:p>
        </p:txBody>
      </p:sp>
      <p:pic>
        <p:nvPicPr>
          <p:cNvPr id="3" name="Immagine 2" descr="Schermata 2016-05-03 alle 14.14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71" y="2359983"/>
            <a:ext cx="3535407" cy="1645111"/>
          </a:xfrm>
          <a:prstGeom prst="rect">
            <a:avLst/>
          </a:prstGeom>
        </p:spPr>
      </p:pic>
      <p:pic>
        <p:nvPicPr>
          <p:cNvPr id="8" name="Immagine 7" descr="Schermata 2016-05-03 alle 14.15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31" y="5016069"/>
            <a:ext cx="3556447" cy="721928"/>
          </a:xfrm>
          <a:prstGeom prst="rect">
            <a:avLst/>
          </a:prstGeom>
        </p:spPr>
      </p:pic>
      <p:pic>
        <p:nvPicPr>
          <p:cNvPr id="9" name="Immagine 8" descr="Schermata 2016-05-03 alle 14.19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4" y="4207378"/>
            <a:ext cx="3479417" cy="388971"/>
          </a:xfrm>
          <a:prstGeom prst="rect">
            <a:avLst/>
          </a:prstGeom>
        </p:spPr>
      </p:pic>
      <p:sp>
        <p:nvSpPr>
          <p:cNvPr id="10" name="Segnaposto contenuto 8"/>
          <p:cNvSpPr txBox="1">
            <a:spLocks/>
          </p:cNvSpPr>
          <p:nvPr/>
        </p:nvSpPr>
        <p:spPr>
          <a:xfrm>
            <a:off x="498474" y="1985964"/>
            <a:ext cx="3657600" cy="162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L’idea è quella di utilizzare un insieme di SBF tutti con le stesse caratteristiche. </a:t>
            </a:r>
          </a:p>
          <a:p>
            <a:r>
              <a:rPr lang="it-IT" sz="1600" dirty="0" smtClean="0"/>
              <a:t>Ogni qual volta un SBF è saturo se ne aggiunge un altro.</a:t>
            </a:r>
          </a:p>
          <a:p>
            <a:pPr marL="0" indent="0">
              <a:buNone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3098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Spectral</a:t>
            </a:r>
            <a:r>
              <a:rPr lang="it-IT" dirty="0" smtClean="0"/>
              <a:t> Bloom </a:t>
            </a:r>
            <a:r>
              <a:rPr lang="it-IT" dirty="0" err="1" smtClean="0"/>
              <a:t>Filter</a:t>
            </a:r>
            <a:r>
              <a:rPr lang="it-IT" dirty="0" smtClean="0"/>
              <a:t> (SPBF)</a:t>
            </a:r>
            <a:endParaRPr lang="it-IT" dirty="0"/>
          </a:p>
        </p:txBody>
      </p:sp>
      <p:sp>
        <p:nvSpPr>
          <p:cNvPr id="4" name="Segnaposto contenuto 8"/>
          <p:cNvSpPr txBox="1">
            <a:spLocks/>
          </p:cNvSpPr>
          <p:nvPr/>
        </p:nvSpPr>
        <p:spPr>
          <a:xfrm>
            <a:off x="498518" y="3562749"/>
            <a:ext cx="3657600" cy="2849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 smtClean="0"/>
              <a:t>Minimum </a:t>
            </a:r>
            <a:r>
              <a:rPr lang="it-IT" b="1" dirty="0" err="1" smtClean="0"/>
              <a:t>Insertion</a:t>
            </a:r>
            <a:endParaRPr lang="it-IT" b="1" dirty="0"/>
          </a:p>
          <a:p>
            <a:r>
              <a:rPr lang="it-IT" sz="1400" dirty="0" smtClean="0"/>
              <a:t>Operazioni consentite</a:t>
            </a:r>
          </a:p>
          <a:p>
            <a:pPr lvl="1"/>
            <a:r>
              <a:rPr lang="it-IT" sz="1400" dirty="0" err="1"/>
              <a:t>a</a:t>
            </a:r>
            <a:r>
              <a:rPr lang="it-IT" sz="1400" dirty="0" err="1" smtClean="0"/>
              <a:t>dd</a:t>
            </a:r>
            <a:r>
              <a:rPr lang="it-IT" sz="1400" dirty="0" smtClean="0"/>
              <a:t>()</a:t>
            </a:r>
          </a:p>
          <a:p>
            <a:pPr lvl="1"/>
            <a:r>
              <a:rPr lang="it-IT" sz="1400" dirty="0" err="1"/>
              <a:t>l</a:t>
            </a:r>
            <a:r>
              <a:rPr lang="it-IT" sz="1400" dirty="0" err="1" smtClean="0"/>
              <a:t>ookup</a:t>
            </a:r>
            <a:r>
              <a:rPr lang="it-IT" sz="1400" dirty="0" smtClean="0"/>
              <a:t>()</a:t>
            </a:r>
          </a:p>
          <a:p>
            <a:pPr lvl="1"/>
            <a:r>
              <a:rPr lang="it-IT" sz="1400" dirty="0" err="1"/>
              <a:t>f</a:t>
            </a:r>
            <a:r>
              <a:rPr lang="it-IT" sz="1400" dirty="0" err="1" smtClean="0"/>
              <a:t>requency</a:t>
            </a:r>
            <a:r>
              <a:rPr lang="it-IT" sz="1400" dirty="0" smtClean="0"/>
              <a:t>()</a:t>
            </a:r>
          </a:p>
          <a:p>
            <a:r>
              <a:rPr lang="it-IT" sz="1400" dirty="0" smtClean="0"/>
              <a:t>Invece di incrementare tutti i contatori relativi alle </a:t>
            </a:r>
            <a:r>
              <a:rPr lang="it-IT" sz="1400" dirty="0" err="1" smtClean="0"/>
              <a:t>h</a:t>
            </a:r>
            <a:r>
              <a:rPr lang="it-IT" sz="1400" baseline="-25000" dirty="0" err="1" smtClean="0"/>
              <a:t>k</a:t>
            </a:r>
            <a:r>
              <a:rPr lang="it-IT" sz="1400" baseline="-25000" dirty="0" smtClean="0"/>
              <a:t> </a:t>
            </a:r>
            <a:r>
              <a:rPr lang="it-IT" sz="1400" dirty="0" smtClean="0"/>
              <a:t>funzioni </a:t>
            </a:r>
            <a:r>
              <a:rPr lang="it-IT" sz="1400" dirty="0" err="1" smtClean="0"/>
              <a:t>hash</a:t>
            </a:r>
            <a:r>
              <a:rPr lang="it-IT" sz="1400" dirty="0" smtClean="0"/>
              <a:t>, si incrementano solo quelli il cui valore è il minimo.</a:t>
            </a:r>
          </a:p>
          <a:p>
            <a:endParaRPr lang="it-IT" sz="1600" b="1" dirty="0" smtClean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98517" y="1292372"/>
            <a:ext cx="7524201" cy="58437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smtClean="0"/>
              <a:t>Variante del </a:t>
            </a:r>
            <a:r>
              <a:rPr lang="it-IT" sz="1600" dirty="0" err="1" smtClean="0"/>
              <a:t>Counting</a:t>
            </a:r>
            <a:r>
              <a:rPr lang="it-IT" sz="1600" dirty="0" smtClean="0"/>
              <a:t> Bloom </a:t>
            </a:r>
            <a:r>
              <a:rPr lang="it-IT" sz="1600" dirty="0" err="1" smtClean="0"/>
              <a:t>Filter</a:t>
            </a:r>
            <a:r>
              <a:rPr lang="it-IT" sz="1600" dirty="0" smtClean="0"/>
              <a:t> che consente una nuova operazione: </a:t>
            </a:r>
            <a:r>
              <a:rPr lang="it-IT" sz="1600" dirty="0" err="1" smtClean="0"/>
              <a:t>frequency</a:t>
            </a:r>
            <a:r>
              <a:rPr lang="it-IT" sz="1600" dirty="0" smtClean="0"/>
              <a:t>(x).</a:t>
            </a:r>
          </a:p>
        </p:txBody>
      </p:sp>
      <p:sp>
        <p:nvSpPr>
          <p:cNvPr id="6" name="Segnaposto contenuto 8"/>
          <p:cNvSpPr txBox="1">
            <a:spLocks/>
          </p:cNvSpPr>
          <p:nvPr/>
        </p:nvSpPr>
        <p:spPr>
          <a:xfrm>
            <a:off x="4308518" y="1977892"/>
            <a:ext cx="3657600" cy="4434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 err="1" smtClean="0"/>
              <a:t>Recurring</a:t>
            </a:r>
            <a:r>
              <a:rPr lang="it-IT" b="1" dirty="0" smtClean="0"/>
              <a:t> Minimum</a:t>
            </a:r>
          </a:p>
          <a:p>
            <a:r>
              <a:rPr lang="it-IT" sz="1400" dirty="0"/>
              <a:t>Operazioni consentite</a:t>
            </a:r>
          </a:p>
          <a:p>
            <a:pPr lvl="1"/>
            <a:r>
              <a:rPr lang="it-IT" sz="1400" dirty="0" err="1"/>
              <a:t>add</a:t>
            </a:r>
            <a:r>
              <a:rPr lang="it-IT" sz="1400" dirty="0"/>
              <a:t>()</a:t>
            </a:r>
          </a:p>
          <a:p>
            <a:pPr lvl="1"/>
            <a:r>
              <a:rPr lang="it-IT" sz="1400" dirty="0" err="1"/>
              <a:t>lookup</a:t>
            </a:r>
            <a:r>
              <a:rPr lang="it-IT" sz="1400" dirty="0"/>
              <a:t>()</a:t>
            </a:r>
          </a:p>
          <a:p>
            <a:pPr lvl="1"/>
            <a:r>
              <a:rPr lang="it-IT" sz="1400" dirty="0" err="1"/>
              <a:t>frequency</a:t>
            </a:r>
            <a:r>
              <a:rPr lang="it-IT" sz="1400" dirty="0"/>
              <a:t>(</a:t>
            </a:r>
            <a:r>
              <a:rPr lang="it-IT" sz="1400" dirty="0" smtClean="0"/>
              <a:t>)</a:t>
            </a:r>
          </a:p>
          <a:p>
            <a:pPr lvl="1"/>
            <a:r>
              <a:rPr lang="it-IT" sz="1400" dirty="0"/>
              <a:t>d</a:t>
            </a:r>
            <a:r>
              <a:rPr lang="it-IT" sz="1400" dirty="0" smtClean="0"/>
              <a:t>elete()</a:t>
            </a:r>
            <a:endParaRPr lang="it-IT" sz="1400" dirty="0"/>
          </a:p>
          <a:p>
            <a:r>
              <a:rPr lang="it-IT" sz="1400" dirty="0" smtClean="0"/>
              <a:t>Invece di incrementare tutti i contatori relativi alle </a:t>
            </a:r>
            <a:r>
              <a:rPr lang="it-IT" sz="1400" dirty="0" err="1" smtClean="0"/>
              <a:t>h</a:t>
            </a:r>
            <a:r>
              <a:rPr lang="it-IT" sz="1400" baseline="-25000" dirty="0" err="1" smtClean="0"/>
              <a:t>k</a:t>
            </a:r>
            <a:r>
              <a:rPr lang="it-IT" sz="1400" baseline="-25000" dirty="0" smtClean="0"/>
              <a:t> </a:t>
            </a:r>
            <a:r>
              <a:rPr lang="it-IT" sz="1400" dirty="0" smtClean="0"/>
              <a:t>funzioni </a:t>
            </a:r>
            <a:r>
              <a:rPr lang="it-IT" sz="1400" dirty="0" err="1" smtClean="0"/>
              <a:t>hash</a:t>
            </a:r>
            <a:r>
              <a:rPr lang="it-IT" sz="1400" dirty="0" smtClean="0"/>
              <a:t>, si incrementano solo quelli il cui valore è il minimo.</a:t>
            </a:r>
          </a:p>
          <a:p>
            <a:r>
              <a:rPr lang="it-IT" sz="1400" dirty="0" smtClean="0"/>
              <a:t>Utilizza un secondo vettore per salvare gli elementi che hanno un minimo unico.</a:t>
            </a:r>
          </a:p>
          <a:p>
            <a:r>
              <a:rPr lang="it-IT" sz="1400" dirty="0" smtClean="0"/>
              <a:t>Questo secondo vettore contiene al massimo il 20% degli elementi attesi </a:t>
            </a:r>
            <a:r>
              <a:rPr lang="it-IT" sz="1400" dirty="0" err="1" smtClean="0"/>
              <a:t>n</a:t>
            </a:r>
            <a:endParaRPr lang="it-IT" sz="1400" dirty="0" smtClean="0"/>
          </a:p>
          <a:p>
            <a:pPr marL="0" indent="0">
              <a:buNone/>
            </a:pPr>
            <a:endParaRPr lang="it-IT" sz="1600" dirty="0" smtClean="0"/>
          </a:p>
          <a:p>
            <a:pPr marL="0" indent="0" algn="ctr">
              <a:buNone/>
            </a:pPr>
            <a:endParaRPr lang="it-IT" b="1" dirty="0"/>
          </a:p>
        </p:txBody>
      </p:sp>
      <p:sp>
        <p:nvSpPr>
          <p:cNvPr id="7" name="Segnaposto contenuto 8"/>
          <p:cNvSpPr txBox="1">
            <a:spLocks/>
          </p:cNvSpPr>
          <p:nvPr/>
        </p:nvSpPr>
        <p:spPr>
          <a:xfrm>
            <a:off x="498518" y="1989192"/>
            <a:ext cx="3657600" cy="1420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b="1" dirty="0" err="1" smtClean="0"/>
              <a:t>Frequency</a:t>
            </a:r>
            <a:r>
              <a:rPr lang="it-IT" b="1" dirty="0" smtClean="0"/>
              <a:t> (x)</a:t>
            </a:r>
            <a:endParaRPr lang="it-IT" b="1" dirty="0"/>
          </a:p>
          <a:p>
            <a:pPr marL="0" indent="0">
              <a:buNone/>
            </a:pPr>
            <a:r>
              <a:rPr lang="it-IT" sz="1600" dirty="0"/>
              <a:t>La frequenza di un elemento è data dal minimo valore tra i vari contatori relativi alle </a:t>
            </a:r>
            <a:r>
              <a:rPr lang="it-IT" sz="1600" dirty="0" err="1"/>
              <a:t>h</a:t>
            </a:r>
            <a:r>
              <a:rPr lang="it-IT" sz="1600" baseline="-25000" dirty="0" err="1"/>
              <a:t>k</a:t>
            </a:r>
            <a:r>
              <a:rPr lang="it-IT" sz="1600" baseline="-25000" dirty="0"/>
              <a:t> </a:t>
            </a:r>
            <a:r>
              <a:rPr lang="it-IT" sz="1600" dirty="0"/>
              <a:t>funzioni </a:t>
            </a:r>
            <a:r>
              <a:rPr lang="it-IT" sz="1600" dirty="0" err="1"/>
              <a:t>hash</a:t>
            </a:r>
            <a:r>
              <a:rPr lang="it-IT" sz="1600" dirty="0" smtClean="0"/>
              <a:t>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964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Vantaggio">
  <a:themeElements>
    <a:clrScheme name="Multicolore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Funzionante.thmx</Template>
  <TotalTime>1031</TotalTime>
  <Words>986</Words>
  <Application>Microsoft Macintosh PowerPoint</Application>
  <PresentationFormat>Presentazione su schermo (4:3)</PresentationFormat>
  <Paragraphs>213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Vantaggio</vt:lpstr>
      <vt:lpstr>Bloom Filters</vt:lpstr>
      <vt:lpstr>Bloom Filter: Introduzione</vt:lpstr>
      <vt:lpstr>Bloom Filter: Problema</vt:lpstr>
      <vt:lpstr>Funzioni Hash</vt:lpstr>
      <vt:lpstr>Standard Bloom Filter (SBF)</vt:lpstr>
      <vt:lpstr>Counting Bloom Filter (CBF)</vt:lpstr>
      <vt:lpstr>Compressed Bloom Filter (CBF)</vt:lpstr>
      <vt:lpstr>Dynamic Bloom Filter</vt:lpstr>
      <vt:lpstr>Spectral Bloom Filter (SPBF)</vt:lpstr>
      <vt:lpstr>Spectral Bloom Filter (SPBF)           Minimum Insertion</vt:lpstr>
      <vt:lpstr>Spectral Bloom Filter (SPBF)           Recurring Minimum</vt:lpstr>
      <vt:lpstr>Analisi: Spazio</vt:lpstr>
      <vt:lpstr>Analisi: add()</vt:lpstr>
      <vt:lpstr>Analisi: lookup()</vt:lpstr>
      <vt:lpstr>Analisi: frequency()</vt:lpstr>
      <vt:lpstr>Analisi: delete()</vt:lpstr>
      <vt:lpstr>Analisi: FP probability</vt:lpstr>
      <vt:lpstr>Minimal Perfect Hash (MPHS)</vt:lpstr>
      <vt:lpstr>MPHS vs SBF: Spazio</vt:lpstr>
      <vt:lpstr>MPHS vs SBF: lookup()</vt:lpstr>
      <vt:lpstr>Conclusioni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Filters</dc:title>
  <dc:creator>Filippo Todeschini</dc:creator>
  <cp:lastModifiedBy>Filippo Todeschini</cp:lastModifiedBy>
  <cp:revision>53</cp:revision>
  <dcterms:created xsi:type="dcterms:W3CDTF">2016-04-30T09:32:08Z</dcterms:created>
  <dcterms:modified xsi:type="dcterms:W3CDTF">2016-05-04T21:40:50Z</dcterms:modified>
</cp:coreProperties>
</file>