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66" r:id="rId4"/>
    <p:sldId id="260" r:id="rId5"/>
    <p:sldId id="276" r:id="rId6"/>
    <p:sldId id="278" r:id="rId7"/>
    <p:sldId id="277" r:id="rId8"/>
    <p:sldId id="273" r:id="rId9"/>
    <p:sldId id="280" r:id="rId10"/>
    <p:sldId id="263"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64" d="100"/>
          <a:sy n="64" d="100"/>
        </p:scale>
        <p:origin x="7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93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368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768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876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8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466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97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818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6/10/2022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514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6/10/2022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9627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503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6/10/2022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060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kedin.com/in/tijesunimi-odebode-ms-phd" TargetMode="External"/><Relationship Id="rId2" Type="http://schemas.openxmlformats.org/officeDocument/2006/relationships/hyperlink" Target="mailto:tijesunimi@yahoo.com" TargetMode="External"/><Relationship Id="rId1" Type="http://schemas.openxmlformats.org/officeDocument/2006/relationships/slideLayout" Target="../slideLayouts/slideLayout2.xml"/><Relationship Id="rId4" Type="http://schemas.openxmlformats.org/officeDocument/2006/relationships/hyperlink" Target="https://github.com/todebode"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E459-DC4B-421F-BC94-0FC17C2B20BA}"/>
              </a:ext>
            </a:extLst>
          </p:cNvPr>
          <p:cNvSpPr>
            <a:spLocks noGrp="1"/>
          </p:cNvSpPr>
          <p:nvPr>
            <p:ph type="ctrTitle"/>
          </p:nvPr>
        </p:nvSpPr>
        <p:spPr/>
        <p:txBody>
          <a:bodyPr/>
          <a:lstStyle/>
          <a:p>
            <a:r>
              <a:rPr lang="en-US" dirty="0"/>
              <a:t>Garment Industry Employee Productivity</a:t>
            </a:r>
          </a:p>
        </p:txBody>
      </p:sp>
      <p:sp>
        <p:nvSpPr>
          <p:cNvPr id="3" name="Subtitle 2">
            <a:extLst>
              <a:ext uri="{FF2B5EF4-FFF2-40B4-BE49-F238E27FC236}">
                <a16:creationId xmlns:a16="http://schemas.microsoft.com/office/drawing/2014/main" id="{1065841F-8F36-405B-97FF-FC9CDA21FC35}"/>
              </a:ext>
            </a:extLst>
          </p:cNvPr>
          <p:cNvSpPr>
            <a:spLocks noGrp="1"/>
          </p:cNvSpPr>
          <p:nvPr>
            <p:ph type="subTitle" idx="1"/>
          </p:nvPr>
        </p:nvSpPr>
        <p:spPr/>
        <p:txBody>
          <a:bodyPr/>
          <a:lstStyle/>
          <a:p>
            <a:r>
              <a:rPr lang="en-US" dirty="0"/>
              <a:t>Tijesunimi Odebode</a:t>
            </a:r>
          </a:p>
        </p:txBody>
      </p:sp>
    </p:spTree>
    <p:extLst>
      <p:ext uri="{BB962C8B-B14F-4D97-AF65-F5344CB8AC3E}">
        <p14:creationId xmlns:p14="http://schemas.microsoft.com/office/powerpoint/2010/main" val="161918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809D214-C56D-4816-A5D7-CC8CE6E0BFD7}"/>
              </a:ext>
            </a:extLst>
          </p:cNvPr>
          <p:cNvSpPr txBox="1">
            <a:spLocks noChangeArrowheads="1"/>
          </p:cNvSpPr>
          <p:nvPr/>
        </p:nvSpPr>
        <p:spPr bwMode="auto">
          <a:xfrm>
            <a:off x="1108821" y="284851"/>
            <a:ext cx="4859787" cy="505400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a:lstStyle>
          <a:p>
            <a:pPr marL="0" marR="0" lvl="0" indent="0" algn="r" defTabSz="914400" eaLnBrk="1" fontAlgn="base" hangingPunct="1">
              <a:lnSpc>
                <a:spcPct val="85000"/>
              </a:lnSpc>
              <a:spcAft>
                <a:spcPts val="600"/>
              </a:spcAft>
              <a:buClrTx/>
              <a:buSzTx/>
              <a:tabLst/>
              <a:defRPr/>
            </a:pPr>
            <a:r>
              <a:rPr kumimoji="0" lang="en-US" altLang="en-US" sz="8000" b="0" i="0" u="none" strike="noStrike" cap="none" spc="-50" normalizeH="0" noProof="0" dirty="0">
                <a:ln>
                  <a:noFill/>
                </a:ln>
                <a:solidFill>
                  <a:schemeClr val="tx1">
                    <a:lumMod val="85000"/>
                    <a:lumOff val="15000"/>
                  </a:schemeClr>
                </a:solidFill>
                <a:effectLst/>
                <a:uLnTx/>
                <a:uFillTx/>
              </a:rPr>
              <a:t>Thank You!</a:t>
            </a:r>
          </a:p>
        </p:txBody>
      </p:sp>
      <p:cxnSp>
        <p:nvCxnSpPr>
          <p:cNvPr id="28"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0">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DFA0D28-1F16-4CA6-9FBF-FFB7CCAA83FA}"/>
              </a:ext>
            </a:extLst>
          </p:cNvPr>
          <p:cNvSpPr txBox="1"/>
          <p:nvPr/>
        </p:nvSpPr>
        <p:spPr>
          <a:xfrm>
            <a:off x="1493647" y="3456432"/>
            <a:ext cx="5864362" cy="923330"/>
          </a:xfrm>
          <a:prstGeom prst="rect">
            <a:avLst/>
          </a:prstGeom>
          <a:noFill/>
        </p:spPr>
        <p:txBody>
          <a:bodyPr wrap="none" rtlCol="0">
            <a:spAutoFit/>
          </a:bodyPr>
          <a:lstStyle/>
          <a:p>
            <a:r>
              <a:rPr lang="en-US" b="1" dirty="0"/>
              <a:t>Email:</a:t>
            </a:r>
            <a:r>
              <a:rPr lang="en-US" dirty="0"/>
              <a:t> </a:t>
            </a:r>
            <a:r>
              <a:rPr lang="en-US" dirty="0">
                <a:hlinkClick r:id="rId2"/>
              </a:rPr>
              <a:t>tijesunimi@yahoo.com</a:t>
            </a:r>
            <a:endParaRPr lang="en-US" dirty="0"/>
          </a:p>
          <a:p>
            <a:r>
              <a:rPr lang="en-US" b="1" dirty="0"/>
              <a:t>LinkedIn: </a:t>
            </a:r>
            <a:r>
              <a:rPr lang="en-US" b="0" i="0" dirty="0">
                <a:effectLst/>
                <a:latin typeface="-apple-system"/>
                <a:hlinkClick r:id="rId3"/>
              </a:rPr>
              <a:t>www.linkedin.com/in/tijesunimi-odebode-ms-phd</a:t>
            </a:r>
            <a:r>
              <a:rPr lang="en-US" b="0" i="0" dirty="0">
                <a:effectLst/>
                <a:latin typeface="-apple-system"/>
              </a:rPr>
              <a:t> </a:t>
            </a:r>
            <a:endParaRPr lang="en-US" dirty="0"/>
          </a:p>
          <a:p>
            <a:r>
              <a:rPr lang="en-US" b="1" dirty="0" err="1"/>
              <a:t>Github</a:t>
            </a:r>
            <a:r>
              <a:rPr lang="en-US" b="1" dirty="0"/>
              <a:t>:</a:t>
            </a:r>
            <a:r>
              <a:rPr lang="en-US" dirty="0"/>
              <a:t> </a:t>
            </a:r>
            <a:r>
              <a:rPr lang="en-US" dirty="0">
                <a:hlinkClick r:id="rId4"/>
              </a:rPr>
              <a:t>https://github.com/todebode</a:t>
            </a:r>
            <a:r>
              <a:rPr lang="en-US" dirty="0"/>
              <a:t> </a:t>
            </a:r>
          </a:p>
        </p:txBody>
      </p:sp>
    </p:spTree>
    <p:extLst>
      <p:ext uri="{BB962C8B-B14F-4D97-AF65-F5344CB8AC3E}">
        <p14:creationId xmlns:p14="http://schemas.microsoft.com/office/powerpoint/2010/main" val="325835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BE03-C15F-4D08-9A2C-5BCF1CFD4D1E}"/>
              </a:ext>
            </a:extLst>
          </p:cNvPr>
          <p:cNvSpPr>
            <a:spLocks noGrp="1"/>
          </p:cNvSpPr>
          <p:nvPr>
            <p:ph type="title"/>
          </p:nvPr>
        </p:nvSpPr>
        <p:spPr>
          <a:xfrm>
            <a:off x="1097280" y="1082020"/>
            <a:ext cx="10058400" cy="655340"/>
          </a:xfrm>
        </p:spPr>
        <p:txBody>
          <a:bodyPr>
            <a:normAutofit/>
          </a:bodyPr>
          <a:lstStyle/>
          <a:p>
            <a:r>
              <a:rPr lang="en-US" sz="3200" b="1" dirty="0"/>
              <a:t> Introduction</a:t>
            </a:r>
          </a:p>
        </p:txBody>
      </p:sp>
      <p:sp>
        <p:nvSpPr>
          <p:cNvPr id="3" name="Content Placeholder 2">
            <a:extLst>
              <a:ext uri="{FF2B5EF4-FFF2-40B4-BE49-F238E27FC236}">
                <a16:creationId xmlns:a16="http://schemas.microsoft.com/office/drawing/2014/main" id="{A5349AAB-7252-4C3E-A62A-39CA7D99077B}"/>
              </a:ext>
            </a:extLst>
          </p:cNvPr>
          <p:cNvSpPr>
            <a:spLocks noGrp="1"/>
          </p:cNvSpPr>
          <p:nvPr>
            <p:ph idx="1"/>
          </p:nvPr>
        </p:nvSpPr>
        <p:spPr>
          <a:xfrm>
            <a:off x="1189714" y="1977245"/>
            <a:ext cx="9873531" cy="3827910"/>
          </a:xfrm>
        </p:spPr>
        <p:txBody>
          <a:bodyPr>
            <a:noAutofit/>
          </a:bodyPr>
          <a:lstStyle/>
          <a:p>
            <a:pPr algn="just">
              <a:buClr>
                <a:schemeClr val="tx1"/>
              </a:buClr>
              <a:buFont typeface="Arial" panose="020B0604020202020204" pitchFamily="34" charset="0"/>
              <a:buChar char="•"/>
            </a:pPr>
            <a:r>
              <a:rPr lang="en-US" dirty="0"/>
              <a:t> The garment industry is highly labor-intensive </a:t>
            </a:r>
          </a:p>
          <a:p>
            <a:pPr algn="just">
              <a:buClr>
                <a:schemeClr val="tx1"/>
              </a:buClr>
              <a:buFont typeface="Arial" panose="020B0604020202020204" pitchFamily="34" charset="0"/>
              <a:buChar char="•"/>
            </a:pPr>
            <a:r>
              <a:rPr lang="en-US" dirty="0"/>
              <a:t> The productivity of employees in garment manufacturing companies affects the ability of the companies to meet the global demand for garment products</a:t>
            </a:r>
          </a:p>
          <a:p>
            <a:pPr algn="just">
              <a:buClr>
                <a:schemeClr val="tx1"/>
              </a:buClr>
              <a:buFont typeface="Arial" panose="020B0604020202020204" pitchFamily="34" charset="0"/>
              <a:buChar char="•"/>
            </a:pPr>
            <a:r>
              <a:rPr lang="en-US" dirty="0"/>
              <a:t> If decision makers in the garment industry could analyze and predict employee productivity, this could help improve the overall production of garments and ultimately improve company revenue.</a:t>
            </a:r>
          </a:p>
          <a:p>
            <a:pPr algn="just">
              <a:buClr>
                <a:schemeClr val="tx1"/>
              </a:buClr>
              <a:buFont typeface="Arial" panose="020B0604020202020204" pitchFamily="34" charset="0"/>
              <a:buChar char="•"/>
            </a:pPr>
            <a:r>
              <a:rPr lang="en-US" dirty="0"/>
              <a:t> In this project, machine learning will be used to predict actual productivity of garment workers based on certain features in the garment manufacturing process</a:t>
            </a:r>
          </a:p>
        </p:txBody>
      </p:sp>
      <p:sp>
        <p:nvSpPr>
          <p:cNvPr id="7" name="TextBox 6">
            <a:extLst>
              <a:ext uri="{FF2B5EF4-FFF2-40B4-BE49-F238E27FC236}">
                <a16:creationId xmlns:a16="http://schemas.microsoft.com/office/drawing/2014/main" id="{E21631E0-4707-4A5A-9528-4225A48670FC}"/>
              </a:ext>
            </a:extLst>
          </p:cNvPr>
          <p:cNvSpPr txBox="1"/>
          <p:nvPr/>
        </p:nvSpPr>
        <p:spPr>
          <a:xfrm>
            <a:off x="1189714" y="5827021"/>
            <a:ext cx="9210538" cy="523220"/>
          </a:xfrm>
          <a:prstGeom prst="rect">
            <a:avLst/>
          </a:prstGeom>
          <a:noFill/>
        </p:spPr>
        <p:txBody>
          <a:bodyPr wrap="square">
            <a:spAutoFit/>
          </a:bodyPr>
          <a:lstStyle/>
          <a:p>
            <a:r>
              <a:rPr lang="en-US" sz="1400" b="0" i="0" dirty="0">
                <a:solidFill>
                  <a:srgbClr val="000000"/>
                </a:solidFill>
                <a:effectLst/>
                <a:latin typeface="Open Sans" panose="020B0604020202020204" pitchFamily="34" charset="0"/>
              </a:rPr>
              <a:t>Rahim, M., Imran, A., &amp; Ahmed, T. (2021). Mining the Productivity Data of Garment Industry. </a:t>
            </a:r>
            <a:r>
              <a:rPr lang="en-US" sz="1400" b="0" i="1" dirty="0">
                <a:solidFill>
                  <a:srgbClr val="000000"/>
                </a:solidFill>
                <a:effectLst/>
                <a:latin typeface="Open Sans" panose="020B0604020202020204" pitchFamily="34" charset="0"/>
              </a:rPr>
              <a:t>International Journal Of Business Intelligence And Data Mining</a:t>
            </a:r>
            <a:r>
              <a:rPr lang="en-US" sz="1400" b="0" i="0" dirty="0">
                <a:solidFill>
                  <a:srgbClr val="000000"/>
                </a:solidFill>
                <a:effectLst/>
                <a:latin typeface="Open Sans" panose="020B0604020202020204" pitchFamily="34" charset="0"/>
              </a:rPr>
              <a:t>, </a:t>
            </a:r>
            <a:r>
              <a:rPr lang="en-US" sz="1400" b="0" i="1" dirty="0">
                <a:solidFill>
                  <a:srgbClr val="000000"/>
                </a:solidFill>
                <a:effectLst/>
                <a:latin typeface="Open Sans" panose="020B0604020202020204" pitchFamily="34" charset="0"/>
              </a:rPr>
              <a:t>1</a:t>
            </a:r>
            <a:r>
              <a:rPr lang="en-US" sz="1400" b="0" i="0" dirty="0">
                <a:solidFill>
                  <a:srgbClr val="000000"/>
                </a:solidFill>
                <a:effectLst/>
                <a:latin typeface="Open Sans" panose="020B0604020202020204" pitchFamily="34" charset="0"/>
              </a:rPr>
              <a:t>(1), 1. </a:t>
            </a:r>
            <a:r>
              <a:rPr lang="en-US" sz="1400" b="0" i="0" dirty="0" err="1">
                <a:solidFill>
                  <a:srgbClr val="000000"/>
                </a:solidFill>
                <a:effectLst/>
                <a:latin typeface="Open Sans" panose="020B0604020202020204" pitchFamily="34" charset="0"/>
              </a:rPr>
              <a:t>doi</a:t>
            </a:r>
            <a:r>
              <a:rPr lang="en-US" sz="1400" b="0" i="0" dirty="0">
                <a:solidFill>
                  <a:srgbClr val="000000"/>
                </a:solidFill>
                <a:effectLst/>
                <a:latin typeface="Open Sans" panose="020B0604020202020204" pitchFamily="34" charset="0"/>
              </a:rPr>
              <a:t>: 10.1504/ijbidm.2021.10028084</a:t>
            </a:r>
            <a:endParaRPr lang="en-US" sz="1400" dirty="0"/>
          </a:p>
        </p:txBody>
      </p:sp>
    </p:spTree>
    <p:custDataLst>
      <p:tags r:id="rId1"/>
    </p:custDataLst>
    <p:extLst>
      <p:ext uri="{BB962C8B-B14F-4D97-AF65-F5344CB8AC3E}">
        <p14:creationId xmlns:p14="http://schemas.microsoft.com/office/powerpoint/2010/main" val="38865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264965"/>
            <a:ext cx="10909073" cy="761998"/>
          </a:xfrm>
        </p:spPr>
        <p:txBody>
          <a:bodyPr vert="horz" lIns="91440" tIns="45720" rIns="91440" bIns="45720" rtlCol="0" anchor="b">
            <a:normAutofit/>
          </a:bodyPr>
          <a:lstStyle/>
          <a:p>
            <a:r>
              <a:rPr lang="en-US" sz="3600" b="1" dirty="0">
                <a:solidFill>
                  <a:schemeClr val="tx1">
                    <a:lumMod val="85000"/>
                    <a:lumOff val="15000"/>
                  </a:schemeClr>
                </a:solidFill>
              </a:rPr>
              <a:t>Data</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xtBox 76">
            <a:extLst>
              <a:ext uri="{FF2B5EF4-FFF2-40B4-BE49-F238E27FC236}">
                <a16:creationId xmlns:a16="http://schemas.microsoft.com/office/drawing/2014/main" id="{2AAA4095-F9C8-40FD-BE7E-BAB315DB45EF}"/>
              </a:ext>
            </a:extLst>
          </p:cNvPr>
          <p:cNvSpPr txBox="1"/>
          <p:nvPr/>
        </p:nvSpPr>
        <p:spPr>
          <a:xfrm>
            <a:off x="473961" y="5796407"/>
            <a:ext cx="11240931"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Data Source: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hlinkClick r:id="rId3"/>
              </a:rPr>
              <a:t>https://archive.ics.uci.edu/ml/datasets/Productivity+Prediction+of+Garment+Employees#</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79" name="TextBox 78">
            <a:extLst>
              <a:ext uri="{FF2B5EF4-FFF2-40B4-BE49-F238E27FC236}">
                <a16:creationId xmlns:a16="http://schemas.microsoft.com/office/drawing/2014/main" id="{E0130C13-2B23-4930-9F20-6050CBA8F4B8}"/>
              </a:ext>
            </a:extLst>
          </p:cNvPr>
          <p:cNvSpPr txBox="1"/>
          <p:nvPr/>
        </p:nvSpPr>
        <p:spPr>
          <a:xfrm>
            <a:off x="2333271" y="3326308"/>
            <a:ext cx="695613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Table 1: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 subset of the Original Garment Industry Employee Productivity Dataset </a:t>
            </a:r>
          </a:p>
        </p:txBody>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EF9E6AC4-7737-4C4C-AD37-1EF9135A3CFE}"/>
              </a:ext>
            </a:extLst>
          </p:cNvPr>
          <p:cNvGraphicFramePr>
            <a:graphicFrameLocks noGrp="1"/>
          </p:cNvGraphicFramePr>
          <p:nvPr>
            <p:extLst>
              <p:ext uri="{D42A27DB-BD31-4B8C-83A1-F6EECF244321}">
                <p14:modId xmlns:p14="http://schemas.microsoft.com/office/powerpoint/2010/main" val="1169787516"/>
              </p:ext>
            </p:extLst>
          </p:nvPr>
        </p:nvGraphicFramePr>
        <p:xfrm>
          <a:off x="670699" y="1191311"/>
          <a:ext cx="10762723" cy="2075674"/>
        </p:xfrm>
        <a:graphic>
          <a:graphicData uri="http://schemas.openxmlformats.org/drawingml/2006/table">
            <a:tbl>
              <a:tblPr firstRow="1" bandRow="1">
                <a:tableStyleId>{5940675A-B579-460E-94D1-54222C63F5DA}</a:tableStyleId>
              </a:tblPr>
              <a:tblGrid>
                <a:gridCol w="930654">
                  <a:extLst>
                    <a:ext uri="{9D8B030D-6E8A-4147-A177-3AD203B41FA5}">
                      <a16:colId xmlns:a16="http://schemas.microsoft.com/office/drawing/2014/main" val="393383199"/>
                    </a:ext>
                  </a:extLst>
                </a:gridCol>
                <a:gridCol w="1248623">
                  <a:extLst>
                    <a:ext uri="{9D8B030D-6E8A-4147-A177-3AD203B41FA5}">
                      <a16:colId xmlns:a16="http://schemas.microsoft.com/office/drawing/2014/main" val="2016531180"/>
                    </a:ext>
                  </a:extLst>
                </a:gridCol>
                <a:gridCol w="1061227">
                  <a:extLst>
                    <a:ext uri="{9D8B030D-6E8A-4147-A177-3AD203B41FA5}">
                      <a16:colId xmlns:a16="http://schemas.microsoft.com/office/drawing/2014/main" val="3007570165"/>
                    </a:ext>
                  </a:extLst>
                </a:gridCol>
                <a:gridCol w="1123648">
                  <a:extLst>
                    <a:ext uri="{9D8B030D-6E8A-4147-A177-3AD203B41FA5}">
                      <a16:colId xmlns:a16="http://schemas.microsoft.com/office/drawing/2014/main" val="3988306914"/>
                    </a:ext>
                  </a:extLst>
                </a:gridCol>
                <a:gridCol w="1264106">
                  <a:extLst>
                    <a:ext uri="{9D8B030D-6E8A-4147-A177-3AD203B41FA5}">
                      <a16:colId xmlns:a16="http://schemas.microsoft.com/office/drawing/2014/main" val="2902724641"/>
                    </a:ext>
                  </a:extLst>
                </a:gridCol>
                <a:gridCol w="1201683">
                  <a:extLst>
                    <a:ext uri="{9D8B030D-6E8A-4147-A177-3AD203B41FA5}">
                      <a16:colId xmlns:a16="http://schemas.microsoft.com/office/drawing/2014/main" val="429087619"/>
                    </a:ext>
                  </a:extLst>
                </a:gridCol>
                <a:gridCol w="1030016">
                  <a:extLst>
                    <a:ext uri="{9D8B030D-6E8A-4147-A177-3AD203B41FA5}">
                      <a16:colId xmlns:a16="http://schemas.microsoft.com/office/drawing/2014/main" val="2758597034"/>
                    </a:ext>
                  </a:extLst>
                </a:gridCol>
                <a:gridCol w="1425755">
                  <a:extLst>
                    <a:ext uri="{9D8B030D-6E8A-4147-A177-3AD203B41FA5}">
                      <a16:colId xmlns:a16="http://schemas.microsoft.com/office/drawing/2014/main" val="1786803451"/>
                    </a:ext>
                  </a:extLst>
                </a:gridCol>
                <a:gridCol w="1477011">
                  <a:extLst>
                    <a:ext uri="{9D8B030D-6E8A-4147-A177-3AD203B41FA5}">
                      <a16:colId xmlns:a16="http://schemas.microsoft.com/office/drawing/2014/main" val="984868860"/>
                    </a:ext>
                  </a:extLst>
                </a:gridCol>
              </a:tblGrid>
              <a:tr h="941686">
                <a:tc>
                  <a:txBody>
                    <a:bodyPr/>
                    <a:lstStyle/>
                    <a:p>
                      <a:pPr algn="r"/>
                      <a:r>
                        <a:rPr lang="en-US" sz="1600" b="1" dirty="0">
                          <a:effectLst/>
                        </a:rPr>
                        <a:t>date</a:t>
                      </a:r>
                    </a:p>
                  </a:txBody>
                  <a:tcPr marL="73959" marR="73959" marT="36980" marB="36980" anchor="ctr"/>
                </a:tc>
                <a:tc>
                  <a:txBody>
                    <a:bodyPr/>
                    <a:lstStyle/>
                    <a:p>
                      <a:pPr algn="r"/>
                      <a:r>
                        <a:rPr lang="en-US" sz="1600" b="1" dirty="0">
                          <a:effectLst/>
                        </a:rPr>
                        <a:t>department</a:t>
                      </a:r>
                    </a:p>
                  </a:txBody>
                  <a:tcPr marL="73959" marR="73959" marT="36980" marB="36980" anchor="ctr"/>
                </a:tc>
                <a:tc>
                  <a:txBody>
                    <a:bodyPr/>
                    <a:lstStyle/>
                    <a:p>
                      <a:pPr algn="r"/>
                      <a:r>
                        <a:rPr lang="en-US" sz="1600" b="1" dirty="0">
                          <a:effectLst/>
                        </a:rPr>
                        <a:t>day</a:t>
                      </a:r>
                    </a:p>
                  </a:txBody>
                  <a:tcPr marL="73959" marR="73959" marT="36980" marB="36980" anchor="ctr"/>
                </a:tc>
                <a:tc>
                  <a:txBody>
                    <a:bodyPr/>
                    <a:lstStyle/>
                    <a:p>
                      <a:pPr algn="r"/>
                      <a:r>
                        <a:rPr lang="en-US" sz="1600" b="1" dirty="0">
                          <a:effectLst/>
                        </a:rPr>
                        <a:t>team</a:t>
                      </a:r>
                    </a:p>
                  </a:txBody>
                  <a:tcPr marL="73959" marR="73959" marT="36980" marB="36980" anchor="ctr"/>
                </a:tc>
                <a:tc>
                  <a:txBody>
                    <a:bodyPr/>
                    <a:lstStyle/>
                    <a:p>
                      <a:pPr algn="r"/>
                      <a:r>
                        <a:rPr lang="en-US" sz="1600" b="1" dirty="0">
                          <a:effectLst/>
                        </a:rPr>
                        <a:t>targeted_</a:t>
                      </a:r>
                    </a:p>
                    <a:p>
                      <a:pPr algn="r"/>
                      <a:r>
                        <a:rPr lang="en-US" sz="1600" b="1" dirty="0">
                          <a:effectLst/>
                        </a:rPr>
                        <a:t>productivity</a:t>
                      </a:r>
                    </a:p>
                  </a:txBody>
                  <a:tcPr marL="73959" marR="73959" marT="36980" marB="36980" anchor="ctr"/>
                </a:tc>
                <a:tc>
                  <a:txBody>
                    <a:bodyPr/>
                    <a:lstStyle/>
                    <a:p>
                      <a:pPr algn="r"/>
                      <a:r>
                        <a:rPr lang="en-US" sz="1600" b="1" dirty="0">
                          <a:effectLst/>
                        </a:rPr>
                        <a:t>Over_time</a:t>
                      </a:r>
                    </a:p>
                  </a:txBody>
                  <a:tcPr marL="73959" marR="73959" marT="36980" marB="36980" anchor="ctr"/>
                </a:tc>
                <a:tc>
                  <a:txBody>
                    <a:bodyPr/>
                    <a:lstStyle/>
                    <a:p>
                      <a:pPr algn="r"/>
                      <a:r>
                        <a:rPr lang="en-US" sz="1600" b="1" dirty="0">
                          <a:effectLst/>
                        </a:rPr>
                        <a:t>incentive</a:t>
                      </a:r>
                    </a:p>
                  </a:txBody>
                  <a:tcPr marL="73959" marR="73959" marT="36980" marB="36980" anchor="ctr"/>
                </a:tc>
                <a:tc>
                  <a:txBody>
                    <a:bodyPr/>
                    <a:lstStyle/>
                    <a:p>
                      <a:pPr algn="r"/>
                      <a:r>
                        <a:rPr lang="en-US" sz="1600" b="1" dirty="0">
                          <a:effectLst/>
                        </a:rPr>
                        <a:t>#_of_workers</a:t>
                      </a:r>
                    </a:p>
                  </a:txBody>
                  <a:tcPr marL="73959" marR="73959" marT="36980" marB="36980" anchor="ctr"/>
                </a:tc>
                <a:tc>
                  <a:txBody>
                    <a:bodyPr/>
                    <a:lstStyle/>
                    <a:p>
                      <a:pPr algn="r"/>
                      <a:r>
                        <a:rPr lang="en-US" sz="1600" b="1" dirty="0">
                          <a:effectLst/>
                        </a:rPr>
                        <a:t>Actual_</a:t>
                      </a:r>
                    </a:p>
                    <a:p>
                      <a:pPr algn="r"/>
                      <a:r>
                        <a:rPr lang="en-US" sz="1600" b="1" dirty="0">
                          <a:effectLst/>
                        </a:rPr>
                        <a:t>productivity</a:t>
                      </a:r>
                    </a:p>
                  </a:txBody>
                  <a:tcPr marL="73959" marR="73959" marT="36980" marB="36980" anchor="ctr"/>
                </a:tc>
                <a:extLst>
                  <a:ext uri="{0D108BD9-81ED-4DB2-BD59-A6C34878D82A}">
                    <a16:rowId xmlns:a16="http://schemas.microsoft.com/office/drawing/2014/main" val="1260245234"/>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sewing</a:t>
                      </a:r>
                    </a:p>
                  </a:txBody>
                  <a:tcPr marL="73959" marR="73959" marT="36980" marB="36980" anchor="ctr"/>
                </a:tc>
                <a:tc>
                  <a:txBody>
                    <a:bodyPr/>
                    <a:lstStyle/>
                    <a:p>
                      <a:pPr algn="ctr"/>
                      <a:r>
                        <a:rPr lang="en-US" sz="1400" dirty="0">
                          <a:effectLst/>
                        </a:rPr>
                        <a:t>Thursday</a:t>
                      </a:r>
                    </a:p>
                  </a:txBody>
                  <a:tcPr marL="73959" marR="73959" marT="36980" marB="36980" anchor="ctr"/>
                </a:tc>
                <a:tc>
                  <a:txBody>
                    <a:bodyPr/>
                    <a:lstStyle/>
                    <a:p>
                      <a:pPr algn="ctr"/>
                      <a:r>
                        <a:rPr lang="en-US" sz="1400" dirty="0">
                          <a:effectLst/>
                        </a:rPr>
                        <a:t>8</a:t>
                      </a:r>
                    </a:p>
                  </a:txBody>
                  <a:tcPr marL="73959" marR="73959" marT="36980" marB="36980" anchor="ctr"/>
                </a:tc>
                <a:tc>
                  <a:txBody>
                    <a:bodyPr/>
                    <a:lstStyle/>
                    <a:p>
                      <a:pPr algn="ctr"/>
                      <a:r>
                        <a:rPr lang="en-US" sz="1400" dirty="0">
                          <a:effectLst/>
                        </a:rPr>
                        <a:t>0.80</a:t>
                      </a:r>
                    </a:p>
                  </a:txBody>
                  <a:tcPr marL="73959" marR="73959" marT="36980" marB="36980" anchor="ctr"/>
                </a:tc>
                <a:tc>
                  <a:txBody>
                    <a:bodyPr/>
                    <a:lstStyle/>
                    <a:p>
                      <a:pPr algn="ctr"/>
                      <a:r>
                        <a:rPr lang="en-US" sz="1400" dirty="0">
                          <a:effectLst/>
                        </a:rPr>
                        <a:t>7080</a:t>
                      </a:r>
                    </a:p>
                  </a:txBody>
                  <a:tcPr marL="73959" marR="73959" marT="36980" marB="36980" anchor="ctr"/>
                </a:tc>
                <a:tc>
                  <a:txBody>
                    <a:bodyPr/>
                    <a:lstStyle/>
                    <a:p>
                      <a:pPr algn="ctr"/>
                      <a:r>
                        <a:rPr lang="en-US" sz="1400" dirty="0">
                          <a:effectLst/>
                        </a:rPr>
                        <a:t>98</a:t>
                      </a:r>
                    </a:p>
                  </a:txBody>
                  <a:tcPr marL="73959" marR="73959" marT="36980" marB="36980" anchor="ctr"/>
                </a:tc>
                <a:tc>
                  <a:txBody>
                    <a:bodyPr/>
                    <a:lstStyle/>
                    <a:p>
                      <a:pPr algn="ctr"/>
                      <a:r>
                        <a:rPr lang="en-US" sz="1400" dirty="0">
                          <a:effectLst/>
                        </a:rPr>
                        <a:t>59.0</a:t>
                      </a:r>
                    </a:p>
                  </a:txBody>
                  <a:tcPr marL="73959" marR="73959" marT="36980" marB="36980" anchor="ctr"/>
                </a:tc>
                <a:tc>
                  <a:txBody>
                    <a:bodyPr/>
                    <a:lstStyle/>
                    <a:p>
                      <a:pPr algn="ctr"/>
                      <a:r>
                        <a:rPr lang="en-US" sz="1400" dirty="0">
                          <a:effectLst/>
                        </a:rPr>
                        <a:t>0.940725</a:t>
                      </a:r>
                    </a:p>
                  </a:txBody>
                  <a:tcPr marL="73959" marR="73959" marT="36980" marB="36980" anchor="ctr"/>
                </a:tc>
                <a:extLst>
                  <a:ext uri="{0D108BD9-81ED-4DB2-BD59-A6C34878D82A}">
                    <a16:rowId xmlns:a16="http://schemas.microsoft.com/office/drawing/2014/main" val="808444609"/>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finishing</a:t>
                      </a:r>
                    </a:p>
                  </a:txBody>
                  <a:tcPr marL="73959" marR="73959" marT="36980" marB="36980" anchor="ctr"/>
                </a:tc>
                <a:tc>
                  <a:txBody>
                    <a:bodyPr/>
                    <a:lstStyle/>
                    <a:p>
                      <a:pPr algn="ctr"/>
                      <a:r>
                        <a:rPr lang="en-US" sz="1400">
                          <a:effectLst/>
                        </a:rPr>
                        <a:t>Thursday</a:t>
                      </a:r>
                    </a:p>
                  </a:txBody>
                  <a:tcPr marL="73959" marR="73959" marT="36980" marB="36980" anchor="ctr"/>
                </a:tc>
                <a:tc>
                  <a:txBody>
                    <a:bodyPr/>
                    <a:lstStyle/>
                    <a:p>
                      <a:pPr algn="ctr"/>
                      <a:r>
                        <a:rPr lang="en-US" sz="1400">
                          <a:effectLst/>
                        </a:rPr>
                        <a:t>1</a:t>
                      </a:r>
                    </a:p>
                  </a:txBody>
                  <a:tcPr marL="73959" marR="73959" marT="36980" marB="36980" anchor="ctr"/>
                </a:tc>
                <a:tc>
                  <a:txBody>
                    <a:bodyPr/>
                    <a:lstStyle/>
                    <a:p>
                      <a:pPr algn="ctr"/>
                      <a:r>
                        <a:rPr lang="en-US" sz="1400" dirty="0">
                          <a:effectLst/>
                        </a:rPr>
                        <a:t>0.75</a:t>
                      </a:r>
                    </a:p>
                  </a:txBody>
                  <a:tcPr marL="73959" marR="73959" marT="36980" marB="36980" anchor="ctr"/>
                </a:tc>
                <a:tc>
                  <a:txBody>
                    <a:bodyPr/>
                    <a:lstStyle/>
                    <a:p>
                      <a:pPr algn="ctr"/>
                      <a:r>
                        <a:rPr lang="en-US" sz="1400">
                          <a:effectLst/>
                        </a:rPr>
                        <a:t>960</a:t>
                      </a:r>
                    </a:p>
                  </a:txBody>
                  <a:tcPr marL="73959" marR="73959" marT="36980" marB="36980" anchor="ctr"/>
                </a:tc>
                <a:tc>
                  <a:txBody>
                    <a:bodyPr/>
                    <a:lstStyle/>
                    <a:p>
                      <a:pPr algn="ctr"/>
                      <a:r>
                        <a:rPr lang="en-US" sz="1400" dirty="0">
                          <a:effectLst/>
                        </a:rPr>
                        <a:t>0</a:t>
                      </a:r>
                    </a:p>
                  </a:txBody>
                  <a:tcPr marL="73959" marR="73959" marT="36980" marB="36980" anchor="ctr"/>
                </a:tc>
                <a:tc>
                  <a:txBody>
                    <a:bodyPr/>
                    <a:lstStyle/>
                    <a:p>
                      <a:pPr algn="ctr"/>
                      <a:r>
                        <a:rPr lang="en-US" sz="1400" dirty="0">
                          <a:effectLst/>
                        </a:rPr>
                        <a:t>8.0</a:t>
                      </a:r>
                    </a:p>
                  </a:txBody>
                  <a:tcPr marL="73959" marR="73959" marT="36980" marB="36980" anchor="ctr"/>
                </a:tc>
                <a:tc>
                  <a:txBody>
                    <a:bodyPr/>
                    <a:lstStyle/>
                    <a:p>
                      <a:pPr algn="ctr"/>
                      <a:r>
                        <a:rPr lang="en-US" sz="1400" dirty="0">
                          <a:effectLst/>
                        </a:rPr>
                        <a:t>0.886500</a:t>
                      </a:r>
                    </a:p>
                  </a:txBody>
                  <a:tcPr marL="73959" marR="73959" marT="36980" marB="36980" anchor="ctr"/>
                </a:tc>
                <a:extLst>
                  <a:ext uri="{0D108BD9-81ED-4DB2-BD59-A6C34878D82A}">
                    <a16:rowId xmlns:a16="http://schemas.microsoft.com/office/drawing/2014/main" val="3817477834"/>
                  </a:ext>
                </a:extLst>
              </a:tr>
            </a:tbl>
          </a:graphicData>
        </a:graphic>
      </p:graphicFrame>
      <p:sp>
        <p:nvSpPr>
          <p:cNvPr id="18" name="TextBox 17">
            <a:extLst>
              <a:ext uri="{FF2B5EF4-FFF2-40B4-BE49-F238E27FC236}">
                <a16:creationId xmlns:a16="http://schemas.microsoft.com/office/drawing/2014/main" id="{9074689A-EE5E-4B5B-A14A-AACF4623FD3C}"/>
              </a:ext>
            </a:extLst>
          </p:cNvPr>
          <p:cNvSpPr txBox="1"/>
          <p:nvPr/>
        </p:nvSpPr>
        <p:spPr>
          <a:xfrm>
            <a:off x="635457" y="3953949"/>
            <a:ext cx="10797965"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 Table 1 </a:t>
            </a:r>
            <a:r>
              <a:rPr lang="en-US" sz="2000" dirty="0">
                <a:solidFill>
                  <a:srgbClr val="000000"/>
                </a:solidFill>
              </a:rPr>
              <a:t>is just </a:t>
            </a:r>
            <a:r>
              <a:rPr kumimoji="0" lang="en-US" sz="2000" b="0" i="0" u="none" strike="noStrike" kern="1200" cap="none" spc="0" normalizeH="0" baseline="0" noProof="0" dirty="0">
                <a:ln>
                  <a:noFill/>
                </a:ln>
                <a:solidFill>
                  <a:srgbClr val="000000"/>
                </a:solidFill>
                <a:effectLst/>
                <a:uLnTx/>
                <a:uFillTx/>
                <a:ea typeface="+mn-ea"/>
                <a:cs typeface="+mn-cs"/>
              </a:rPr>
              <a:t> a subset of the original dataset. </a:t>
            </a:r>
            <a:r>
              <a:rPr lang="en-US" sz="2000" dirty="0">
                <a:solidFill>
                  <a:srgbClr val="000000"/>
                </a:solidFill>
              </a:rPr>
              <a:t>Some rows and columns are not included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endParaRPr>
          </a:p>
          <a:p>
            <a:pPr>
              <a:buFont typeface="Arial" panose="020B0604020202020204" pitchFamily="34" charset="0"/>
              <a:buChar char="•"/>
              <a:defRPr/>
            </a:pPr>
            <a:r>
              <a:rPr kumimoji="0" lang="en-US" sz="2000" b="0" i="0" u="none" strike="noStrike" kern="1200" cap="none" spc="0" normalizeH="0" baseline="0" noProof="0" dirty="0">
                <a:ln>
                  <a:noFill/>
                </a:ln>
                <a:solidFill>
                  <a:srgbClr val="000000"/>
                </a:solidFill>
                <a:effectLst/>
                <a:uLnTx/>
                <a:uFillTx/>
                <a:ea typeface="+mn-ea"/>
                <a:cs typeface="+mn-cs"/>
              </a:rPr>
              <a:t> </a:t>
            </a:r>
            <a:r>
              <a:rPr lang="en-US" sz="2000" dirty="0"/>
              <a:t>Data contains 15 columns and 1197 rows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p:txBody>
      </p:sp>
      <p:sp>
        <p:nvSpPr>
          <p:cNvPr id="7" name="Oval 6">
            <a:extLst>
              <a:ext uri="{FF2B5EF4-FFF2-40B4-BE49-F238E27FC236}">
                <a16:creationId xmlns:a16="http://schemas.microsoft.com/office/drawing/2014/main" id="{C3726091-3338-488A-A163-29200552ED7D}"/>
              </a:ext>
            </a:extLst>
          </p:cNvPr>
          <p:cNvSpPr/>
          <p:nvPr/>
        </p:nvSpPr>
        <p:spPr>
          <a:xfrm>
            <a:off x="9960105" y="1204599"/>
            <a:ext cx="1632456" cy="20567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C05E06-4625-488B-B627-CA191C45F210}"/>
              </a:ext>
            </a:extLst>
          </p:cNvPr>
          <p:cNvSpPr/>
          <p:nvPr/>
        </p:nvSpPr>
        <p:spPr>
          <a:xfrm>
            <a:off x="5008880" y="1160029"/>
            <a:ext cx="1412240" cy="2062386"/>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077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What departments were included in this study?</a:t>
            </a:r>
          </a:p>
        </p:txBody>
      </p:sp>
      <p:pic>
        <p:nvPicPr>
          <p:cNvPr id="1026" name="Picture 2">
            <a:extLst>
              <a:ext uri="{FF2B5EF4-FFF2-40B4-BE49-F238E27FC236}">
                <a16:creationId xmlns:a16="http://schemas.microsoft.com/office/drawing/2014/main" id="{30534F90-1A04-43DE-A46C-AF8B8B11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278" y="2040636"/>
            <a:ext cx="5078896" cy="37124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F0E84F-4AC4-4904-B269-045A073AFC3F}"/>
              </a:ext>
            </a:extLst>
          </p:cNvPr>
          <p:cNvSpPr txBox="1"/>
          <p:nvPr/>
        </p:nvSpPr>
        <p:spPr>
          <a:xfrm>
            <a:off x="2617932" y="5753128"/>
            <a:ext cx="713945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1: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Departments included in Garment Industry Employee Productivity Dataset </a:t>
            </a:r>
          </a:p>
        </p:txBody>
      </p:sp>
    </p:spTree>
    <p:extLst>
      <p:ext uri="{BB962C8B-B14F-4D97-AF65-F5344CB8AC3E}">
        <p14:creationId xmlns:p14="http://schemas.microsoft.com/office/powerpoint/2010/main" val="316711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Actual Productivity for each department</a:t>
            </a:r>
          </a:p>
        </p:txBody>
      </p:sp>
      <p:cxnSp>
        <p:nvCxnSpPr>
          <p:cNvPr id="6" name="Straight Connector 5">
            <a:extLst>
              <a:ext uri="{FF2B5EF4-FFF2-40B4-BE49-F238E27FC236}">
                <a16:creationId xmlns:a16="http://schemas.microsoft.com/office/drawing/2014/main" id="{30F4B4BF-4109-4416-8A06-3B6DBAFA0EDF}"/>
              </a:ext>
            </a:extLst>
          </p:cNvPr>
          <p:cNvCxnSpPr/>
          <p:nvPr/>
        </p:nvCxnSpPr>
        <p:spPr>
          <a:xfrm>
            <a:off x="5953539" y="1769165"/>
            <a:ext cx="0" cy="45300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C261922D-63C6-417C-A0FA-1DA754E9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27" y="2196465"/>
            <a:ext cx="4479701" cy="32263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7F219E-7F6C-426F-9819-ED42C300B704}"/>
              </a:ext>
            </a:extLst>
          </p:cNvPr>
          <p:cNvSpPr txBox="1"/>
          <p:nvPr/>
        </p:nvSpPr>
        <p:spPr>
          <a:xfrm>
            <a:off x="1058576" y="5629787"/>
            <a:ext cx="430855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b="1" dirty="0">
                <a:solidFill>
                  <a:srgbClr val="000000"/>
                </a:solidFill>
                <a:latin typeface="Calibri" panose="020F0502020204030204"/>
              </a:rPr>
              <a:t>2</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Actual Productivity for each department</a:t>
            </a:r>
          </a:p>
        </p:txBody>
      </p:sp>
      <p:sp>
        <p:nvSpPr>
          <p:cNvPr id="9" name="TextBox 8">
            <a:extLst>
              <a:ext uri="{FF2B5EF4-FFF2-40B4-BE49-F238E27FC236}">
                <a16:creationId xmlns:a16="http://schemas.microsoft.com/office/drawing/2014/main" id="{1F5E7508-6054-497F-B7F3-82FE609C73F1}"/>
              </a:ext>
            </a:extLst>
          </p:cNvPr>
          <p:cNvSpPr txBox="1"/>
          <p:nvPr/>
        </p:nvSpPr>
        <p:spPr>
          <a:xfrm>
            <a:off x="6380925" y="5629787"/>
            <a:ext cx="5468356"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b="1" noProof="0" dirty="0">
                <a:solidFill>
                  <a:srgbClr val="000000"/>
                </a:solidFill>
                <a:latin typeface="Calibri" panose="020F0502020204030204"/>
              </a:rPr>
              <a:t>3</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Actual Productivity for each department per weekday</a:t>
            </a:r>
          </a:p>
        </p:txBody>
      </p:sp>
      <p:pic>
        <p:nvPicPr>
          <p:cNvPr id="2054" name="Picture 6">
            <a:extLst>
              <a:ext uri="{FF2B5EF4-FFF2-40B4-BE49-F238E27FC236}">
                <a16:creationId xmlns:a16="http://schemas.microsoft.com/office/drawing/2014/main" id="{3E901620-C392-46C6-8902-138D638F1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884" y="2196465"/>
            <a:ext cx="4479701" cy="32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0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217461" y="797146"/>
            <a:ext cx="7757077" cy="923330"/>
          </a:xfrm>
        </p:spPr>
        <p:txBody>
          <a:bodyPr>
            <a:normAutofit fontScale="90000"/>
          </a:bodyPr>
          <a:lstStyle/>
          <a:p>
            <a:r>
              <a:rPr lang="en-US" sz="3200" b="1" dirty="0"/>
              <a:t>Correlation between Incentive and Actual Productivity</a:t>
            </a:r>
          </a:p>
        </p:txBody>
      </p:sp>
      <p:pic>
        <p:nvPicPr>
          <p:cNvPr id="1032" name="Picture 8">
            <a:extLst>
              <a:ext uri="{FF2B5EF4-FFF2-40B4-BE49-F238E27FC236}">
                <a16:creationId xmlns:a16="http://schemas.microsoft.com/office/drawing/2014/main" id="{EA72A0C4-B551-4C54-9891-82BD79AAF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91" y="2105024"/>
            <a:ext cx="4426969" cy="31883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A85E0C3-19E2-4583-9CE8-1A019A4DB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54" y="2146894"/>
            <a:ext cx="4793970" cy="31883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8186A6-282A-409E-A9AC-15265C9839EE}"/>
              </a:ext>
            </a:extLst>
          </p:cNvPr>
          <p:cNvSpPr txBox="1"/>
          <p:nvPr/>
        </p:nvSpPr>
        <p:spPr>
          <a:xfrm>
            <a:off x="1101425" y="5362194"/>
            <a:ext cx="468936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4</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Incentive and Actual Productivity Correlation</a:t>
            </a:r>
          </a:p>
        </p:txBody>
      </p:sp>
      <p:sp>
        <p:nvSpPr>
          <p:cNvPr id="6" name="TextBox 5">
            <a:extLst>
              <a:ext uri="{FF2B5EF4-FFF2-40B4-BE49-F238E27FC236}">
                <a16:creationId xmlns:a16="http://schemas.microsoft.com/office/drawing/2014/main" id="{CBF396C3-9146-4E60-BC49-E3433A0EC386}"/>
              </a:ext>
            </a:extLst>
          </p:cNvPr>
          <p:cNvSpPr txBox="1"/>
          <p:nvPr/>
        </p:nvSpPr>
        <p:spPr>
          <a:xfrm>
            <a:off x="6510545" y="5362194"/>
            <a:ext cx="4735848"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5</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Incentive and Actual Productivity Correlation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(no outliers or zeros)</a:t>
            </a:r>
          </a:p>
        </p:txBody>
      </p:sp>
    </p:spTree>
    <p:extLst>
      <p:ext uri="{BB962C8B-B14F-4D97-AF65-F5344CB8AC3E}">
        <p14:creationId xmlns:p14="http://schemas.microsoft.com/office/powerpoint/2010/main" val="316086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3316578" y="806562"/>
            <a:ext cx="5684878" cy="923330"/>
          </a:xfrm>
        </p:spPr>
        <p:txBody>
          <a:bodyPr>
            <a:normAutofit/>
          </a:bodyPr>
          <a:lstStyle/>
          <a:p>
            <a:r>
              <a:rPr lang="en-US" sz="3200" b="1" dirty="0"/>
              <a:t>Teams that met productivity goals</a:t>
            </a:r>
          </a:p>
        </p:txBody>
      </p:sp>
      <p:graphicFrame>
        <p:nvGraphicFramePr>
          <p:cNvPr id="4" name="Table 3">
            <a:extLst>
              <a:ext uri="{FF2B5EF4-FFF2-40B4-BE49-F238E27FC236}">
                <a16:creationId xmlns:a16="http://schemas.microsoft.com/office/drawing/2014/main" id="{667B2D4B-437E-4306-90B1-454CE1A9D5A3}"/>
              </a:ext>
            </a:extLst>
          </p:cNvPr>
          <p:cNvGraphicFramePr>
            <a:graphicFrameLocks noGrp="1"/>
          </p:cNvGraphicFramePr>
          <p:nvPr>
            <p:extLst>
              <p:ext uri="{D42A27DB-BD31-4B8C-83A1-F6EECF244321}">
                <p14:modId xmlns:p14="http://schemas.microsoft.com/office/powerpoint/2010/main" val="811683846"/>
              </p:ext>
            </p:extLst>
          </p:nvPr>
        </p:nvGraphicFramePr>
        <p:xfrm>
          <a:off x="1214308" y="2019299"/>
          <a:ext cx="4600079" cy="1508205"/>
        </p:xfrm>
        <a:graphic>
          <a:graphicData uri="http://schemas.openxmlformats.org/drawingml/2006/table">
            <a:tbl>
              <a:tblPr firstRow="1" firstCol="1" bandRow="1">
                <a:tableStyleId>{5940675A-B579-460E-94D1-54222C63F5DA}</a:tableStyleId>
              </a:tblPr>
              <a:tblGrid>
                <a:gridCol w="1096663">
                  <a:extLst>
                    <a:ext uri="{9D8B030D-6E8A-4147-A177-3AD203B41FA5}">
                      <a16:colId xmlns:a16="http://schemas.microsoft.com/office/drawing/2014/main" val="2669806698"/>
                    </a:ext>
                  </a:extLst>
                </a:gridCol>
                <a:gridCol w="1833114">
                  <a:extLst>
                    <a:ext uri="{9D8B030D-6E8A-4147-A177-3AD203B41FA5}">
                      <a16:colId xmlns:a16="http://schemas.microsoft.com/office/drawing/2014/main" val="3672403795"/>
                    </a:ext>
                  </a:extLst>
                </a:gridCol>
                <a:gridCol w="1670302">
                  <a:extLst>
                    <a:ext uri="{9D8B030D-6E8A-4147-A177-3AD203B41FA5}">
                      <a16:colId xmlns:a16="http://schemas.microsoft.com/office/drawing/2014/main" val="717840078"/>
                    </a:ext>
                  </a:extLst>
                </a:gridCol>
              </a:tblGrid>
              <a:tr h="506205">
                <a:tc>
                  <a:txBody>
                    <a:bodyPr/>
                    <a:lstStyle/>
                    <a:p>
                      <a:pPr marL="0" marR="0" algn="ctr">
                        <a:lnSpc>
                          <a:spcPct val="107000"/>
                        </a:lnSpc>
                        <a:spcBef>
                          <a:spcPts val="0"/>
                        </a:spcBef>
                        <a:spcAft>
                          <a:spcPts val="0"/>
                        </a:spcAft>
                      </a:pPr>
                      <a:r>
                        <a:rPr lang="en-US" sz="1400" b="1" dirty="0">
                          <a:effectLst/>
                        </a:rPr>
                        <a:t>team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targeted_productivity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actual_productivity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63479794"/>
                  </a:ext>
                </a:extLst>
              </a:tr>
              <a:tr h="334000">
                <a:tc>
                  <a:txBody>
                    <a:bodyPr/>
                    <a:lstStyle/>
                    <a:p>
                      <a:pPr marL="0" marR="0" algn="ctr">
                        <a:lnSpc>
                          <a:spcPct val="107000"/>
                        </a:lnSpc>
                        <a:spcBef>
                          <a:spcPts val="0"/>
                        </a:spcBef>
                        <a:spcAft>
                          <a:spcPts val="0"/>
                        </a:spcAft>
                      </a:pPr>
                      <a:r>
                        <a:rPr lang="en-US" sz="1400" dirty="0">
                          <a:effectLst/>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0.940725424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9570117"/>
                  </a:ext>
                </a:extLst>
              </a:tr>
              <a:tr h="334000">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0.8865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92131523"/>
                  </a:ext>
                </a:extLst>
              </a:tr>
              <a:tr h="334000">
                <a:tc>
                  <a:txBody>
                    <a:bodyPr/>
                    <a:lstStyle/>
                    <a:p>
                      <a:pPr marL="0" marR="0" algn="ctr">
                        <a:lnSpc>
                          <a:spcPct val="107000"/>
                        </a:lnSpc>
                        <a:spcBef>
                          <a:spcPts val="0"/>
                        </a:spcBef>
                        <a:spcAft>
                          <a:spcPts val="0"/>
                        </a:spcAft>
                      </a:pPr>
                      <a:r>
                        <a:rPr lang="en-US" sz="1400" dirty="0">
                          <a:effectLst/>
                        </a:rPr>
                        <a:t>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0.800570492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5163039"/>
                  </a:ext>
                </a:extLst>
              </a:tr>
            </a:tbl>
          </a:graphicData>
        </a:graphic>
      </p:graphicFrame>
      <p:graphicFrame>
        <p:nvGraphicFramePr>
          <p:cNvPr id="8" name="Table 7">
            <a:extLst>
              <a:ext uri="{FF2B5EF4-FFF2-40B4-BE49-F238E27FC236}">
                <a16:creationId xmlns:a16="http://schemas.microsoft.com/office/drawing/2014/main" id="{54B44E78-E871-4898-ABE8-EB63CE80DDB8}"/>
              </a:ext>
            </a:extLst>
          </p:cNvPr>
          <p:cNvGraphicFramePr>
            <a:graphicFrameLocks noGrp="1"/>
          </p:cNvGraphicFramePr>
          <p:nvPr>
            <p:extLst>
              <p:ext uri="{D42A27DB-BD31-4B8C-83A1-F6EECF244321}">
                <p14:modId xmlns:p14="http://schemas.microsoft.com/office/powerpoint/2010/main" val="1008934238"/>
              </p:ext>
            </p:extLst>
          </p:nvPr>
        </p:nvGraphicFramePr>
        <p:xfrm>
          <a:off x="1214309" y="3794579"/>
          <a:ext cx="4600078" cy="1508205"/>
        </p:xfrm>
        <a:graphic>
          <a:graphicData uri="http://schemas.openxmlformats.org/drawingml/2006/table">
            <a:tbl>
              <a:tblPr>
                <a:tableStyleId>{5940675A-B579-460E-94D1-54222C63F5DA}</a:tableStyleId>
              </a:tblPr>
              <a:tblGrid>
                <a:gridCol w="1124079">
                  <a:extLst>
                    <a:ext uri="{9D8B030D-6E8A-4147-A177-3AD203B41FA5}">
                      <a16:colId xmlns:a16="http://schemas.microsoft.com/office/drawing/2014/main" val="2141784830"/>
                    </a:ext>
                  </a:extLst>
                </a:gridCol>
                <a:gridCol w="1763940">
                  <a:extLst>
                    <a:ext uri="{9D8B030D-6E8A-4147-A177-3AD203B41FA5}">
                      <a16:colId xmlns:a16="http://schemas.microsoft.com/office/drawing/2014/main" val="1459538666"/>
                    </a:ext>
                  </a:extLst>
                </a:gridCol>
                <a:gridCol w="1712059">
                  <a:extLst>
                    <a:ext uri="{9D8B030D-6E8A-4147-A177-3AD203B41FA5}">
                      <a16:colId xmlns:a16="http://schemas.microsoft.com/office/drawing/2014/main" val="3125384339"/>
                    </a:ext>
                  </a:extLst>
                </a:gridCol>
              </a:tblGrid>
              <a:tr h="598020">
                <a:tc>
                  <a:txBody>
                    <a:bodyPr/>
                    <a:lstStyle/>
                    <a:p>
                      <a:pPr algn="ctr" fontAlgn="b"/>
                      <a:r>
                        <a:rPr lang="en-US" sz="1400" b="1" u="none" strike="noStrike" dirty="0">
                          <a:effectLst/>
                        </a:rPr>
                        <a:t>team</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targeted_productivity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met_goal</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4288590"/>
                  </a:ext>
                </a:extLst>
              </a:tr>
              <a:tr h="303395">
                <a:tc>
                  <a:txBody>
                    <a:bodyPr/>
                    <a:lstStyle/>
                    <a:p>
                      <a:pPr algn="ct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201411"/>
                  </a:ext>
                </a:extLst>
              </a:tr>
              <a:tr h="303395">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0.75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1381430"/>
                  </a:ext>
                </a:extLst>
              </a:tr>
              <a:tr h="303395">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656276"/>
                  </a:ext>
                </a:extLst>
              </a:tr>
            </a:tbl>
          </a:graphicData>
        </a:graphic>
      </p:graphicFrame>
      <p:sp>
        <p:nvSpPr>
          <p:cNvPr id="9" name="Oval 8">
            <a:extLst>
              <a:ext uri="{FF2B5EF4-FFF2-40B4-BE49-F238E27FC236}">
                <a16:creationId xmlns:a16="http://schemas.microsoft.com/office/drawing/2014/main" id="{675122D4-B081-4B26-8A9C-364DA47FA637}"/>
              </a:ext>
            </a:extLst>
          </p:cNvPr>
          <p:cNvSpPr/>
          <p:nvPr/>
        </p:nvSpPr>
        <p:spPr>
          <a:xfrm>
            <a:off x="4163056" y="3794579"/>
            <a:ext cx="1684678" cy="6710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9A475D-BCCA-4F73-959C-3923F5275635}"/>
              </a:ext>
            </a:extLst>
          </p:cNvPr>
          <p:cNvSpPr/>
          <p:nvPr/>
        </p:nvSpPr>
        <p:spPr>
          <a:xfrm>
            <a:off x="4053722" y="1979267"/>
            <a:ext cx="1760665" cy="67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9391DBB-76F7-4B53-AA92-FC60F6BC04AA}"/>
              </a:ext>
            </a:extLst>
          </p:cNvPr>
          <p:cNvCxnSpPr>
            <a:cxnSpLocks/>
          </p:cNvCxnSpPr>
          <p:nvPr/>
        </p:nvCxnSpPr>
        <p:spPr>
          <a:xfrm>
            <a:off x="3334689" y="1878466"/>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10D8F7-4D4C-4826-908C-7E1A025339AD}"/>
              </a:ext>
            </a:extLst>
          </p:cNvPr>
          <p:cNvCxnSpPr>
            <a:cxnSpLocks/>
          </p:cNvCxnSpPr>
          <p:nvPr/>
        </p:nvCxnSpPr>
        <p:spPr>
          <a:xfrm>
            <a:off x="3316578" y="3693778"/>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6FC3710-532C-47F5-89A3-7055D084CAA4}"/>
              </a:ext>
            </a:extLst>
          </p:cNvPr>
          <p:cNvSpPr txBox="1"/>
          <p:nvPr/>
        </p:nvSpPr>
        <p:spPr>
          <a:xfrm>
            <a:off x="6768963" y="5466663"/>
            <a:ext cx="4765022"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6</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Number</a:t>
            </a:r>
            <a:r>
              <a:rPr kumimoji="0" lang="en-US" sz="1600" b="0" i="0" u="none" strike="noStrike" kern="1200" cap="none" spc="0" normalizeH="0" noProof="0" dirty="0">
                <a:ln>
                  <a:noFill/>
                </a:ln>
                <a:solidFill>
                  <a:srgbClr val="000000"/>
                </a:solidFill>
                <a:effectLst/>
                <a:uLnTx/>
                <a:uFillTx/>
                <a:latin typeface="Calibri" panose="020F0502020204030204"/>
                <a:ea typeface="+mn-ea"/>
                <a:cs typeface="+mn-cs"/>
              </a:rPr>
              <a:t> of teams that met productivity goals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a:ln>
                  <a:noFill/>
                </a:ln>
                <a:solidFill>
                  <a:srgbClr val="000000"/>
                </a:solidFill>
                <a:effectLst/>
                <a:uLnTx/>
                <a:uFillTx/>
                <a:latin typeface="Calibri" panose="020F0502020204030204"/>
                <a:ea typeface="+mn-ea"/>
                <a:cs typeface="+mn-cs"/>
              </a:rPr>
              <a:t>per weekday</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EF18029-D3CC-43B2-B85D-F09558BC3C90}"/>
              </a:ext>
            </a:extLst>
          </p:cNvPr>
          <p:cNvSpPr txBox="1"/>
          <p:nvPr/>
        </p:nvSpPr>
        <p:spPr>
          <a:xfrm>
            <a:off x="1049365" y="5428998"/>
            <a:ext cx="5200078" cy="584775"/>
          </a:xfrm>
          <a:prstGeom prst="rect">
            <a:avLst/>
          </a:prstGeom>
          <a:noFill/>
        </p:spPr>
        <p:txBody>
          <a:bodyPr wrap="none" rtlCol="0">
            <a:spAutoFit/>
          </a:bodyPr>
          <a:lstStyle/>
          <a:p>
            <a:pPr lvl="0">
              <a:defRPr/>
            </a:pPr>
            <a:r>
              <a:rPr lang="en-US" sz="1600" b="1" noProof="0" dirty="0">
                <a:solidFill>
                  <a:srgbClr val="000000"/>
                </a:solidFill>
                <a:latin typeface="Calibri" panose="020F0502020204030204"/>
              </a:rPr>
              <a:t>Table 2</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noProof="0" dirty="0">
                <a:solidFill>
                  <a:srgbClr val="000000"/>
                </a:solidFill>
              </a:rPr>
              <a:t>S</a:t>
            </a:r>
            <a:r>
              <a:rPr lang="en-US" sz="1600" dirty="0" err="1">
                <a:solidFill>
                  <a:srgbClr val="000000"/>
                </a:solidFill>
              </a:rPr>
              <a:t>ubsets</a:t>
            </a:r>
            <a:r>
              <a:rPr lang="en-US" sz="1600" dirty="0">
                <a:solidFill>
                  <a:srgbClr val="000000"/>
                </a:solidFill>
              </a:rPr>
              <a:t> of the Original Garment Industry Employee </a:t>
            </a:r>
          </a:p>
          <a:p>
            <a:pPr lvl="0">
              <a:defRPr/>
            </a:pPr>
            <a:r>
              <a:rPr lang="en-US" sz="1600" dirty="0">
                <a:solidFill>
                  <a:srgbClr val="000000"/>
                </a:solidFill>
              </a:rPr>
              <a:t>Productivity Dataset with new ‘</a:t>
            </a:r>
            <a:r>
              <a:rPr lang="en-US" sz="1600" dirty="0" err="1">
                <a:solidFill>
                  <a:srgbClr val="000000"/>
                </a:solidFill>
              </a:rPr>
              <a:t>met_goal</a:t>
            </a:r>
            <a:r>
              <a:rPr lang="en-US" sz="1600" dirty="0">
                <a:solidFill>
                  <a:srgbClr val="000000"/>
                </a:solidFill>
              </a:rPr>
              <a:t>’ column </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AB8C8F39-33EB-4320-949D-C4BFDD616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912" y="2096616"/>
            <a:ext cx="4765021" cy="331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Model</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5" y="1082527"/>
            <a:ext cx="102180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Three models were created: Logistic Regression, KNN and Random Forest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I chose the Random Forest Model because it was the best model</a:t>
            </a:r>
            <a:endParaRPr lang="en-US" b="0" i="0" dirty="0">
              <a:solidFill>
                <a:srgbClr val="212121"/>
              </a:solidFill>
              <a:effectLst/>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solidFill>
                <a:srgbClr val="212121"/>
              </a:solidFill>
              <a:latin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FB81DE2F-06F7-4D02-A895-81B3779969F2}"/>
              </a:ext>
            </a:extLst>
          </p:cNvPr>
          <p:cNvSpPr txBox="1"/>
          <p:nvPr/>
        </p:nvSpPr>
        <p:spPr>
          <a:xfrm>
            <a:off x="635455" y="5804623"/>
            <a:ext cx="10218073"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Note: </a:t>
            </a:r>
            <a:r>
              <a:rPr lang="en-US" dirty="0">
                <a:latin typeface="Segoe UI" panose="020B0502040204020203" pitchFamily="34" charset="0"/>
                <a:cs typeface="Segoe UI" panose="020B0502040204020203" pitchFamily="34" charset="0"/>
              </a:rPr>
              <a:t>This model can be further optimized for better results</a:t>
            </a:r>
          </a:p>
          <a:p>
            <a:pPr marL="285750" indent="-285750">
              <a:buFont typeface="Arial" panose="020B0604020202020204" pitchFamily="34" charset="0"/>
              <a:buChar char="•"/>
            </a:pPr>
            <a:endParaRPr lang="en-US" dirty="0">
              <a:solidFill>
                <a:srgbClr val="212121"/>
              </a:solidFill>
              <a:latin typeface="Segoe UI" panose="020B0502040204020203" pitchFamily="34" charset="0"/>
              <a:cs typeface="Segoe UI" panose="020B0502040204020203" pitchFamily="34" charset="0"/>
            </a:endParaRPr>
          </a:p>
        </p:txBody>
      </p:sp>
      <p:sp>
        <p:nvSpPr>
          <p:cNvPr id="33" name="Oval 32">
            <a:extLst>
              <a:ext uri="{FF2B5EF4-FFF2-40B4-BE49-F238E27FC236}">
                <a16:creationId xmlns:a16="http://schemas.microsoft.com/office/drawing/2014/main" id="{7EB28DCB-CC8B-49D7-B3B3-CD7E6A14C05B}"/>
              </a:ext>
            </a:extLst>
          </p:cNvPr>
          <p:cNvSpPr/>
          <p:nvPr/>
        </p:nvSpPr>
        <p:spPr>
          <a:xfrm>
            <a:off x="4870790" y="4863121"/>
            <a:ext cx="1108095" cy="43599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BECFEB8-EF81-4DCC-8F4F-BA46E63636C9}"/>
              </a:ext>
            </a:extLst>
          </p:cNvPr>
          <p:cNvSpPr/>
          <p:nvPr/>
        </p:nvSpPr>
        <p:spPr>
          <a:xfrm rot="5400000">
            <a:off x="3268280" y="3262308"/>
            <a:ext cx="1076891" cy="52297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0EF72F-476C-4A40-BD37-BF949C5AFCEE}"/>
              </a:ext>
            </a:extLst>
          </p:cNvPr>
          <p:cNvSpPr txBox="1"/>
          <p:nvPr/>
        </p:nvSpPr>
        <p:spPr>
          <a:xfrm>
            <a:off x="3506524" y="5310353"/>
            <a:ext cx="4627805"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7</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Confusion Matrix for Random Forest Model</a:t>
            </a:r>
          </a:p>
        </p:txBody>
      </p:sp>
      <p:pic>
        <p:nvPicPr>
          <p:cNvPr id="1028" name="Picture 4">
            <a:extLst>
              <a:ext uri="{FF2B5EF4-FFF2-40B4-BE49-F238E27FC236}">
                <a16:creationId xmlns:a16="http://schemas.microsoft.com/office/drawing/2014/main" id="{7B6D963C-2946-C202-7ABD-5A814307E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526" y="2191327"/>
            <a:ext cx="3730990" cy="301703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AD8DDE4-679E-4989-934E-3EC4D50609B0}"/>
              </a:ext>
            </a:extLst>
          </p:cNvPr>
          <p:cNvGrpSpPr/>
          <p:nvPr/>
        </p:nvGrpSpPr>
        <p:grpSpPr>
          <a:xfrm>
            <a:off x="6552096" y="2374405"/>
            <a:ext cx="3542545" cy="369332"/>
            <a:chOff x="6611731" y="2642906"/>
            <a:chExt cx="3542545" cy="369332"/>
          </a:xfrm>
        </p:grpSpPr>
        <p:cxnSp>
          <p:nvCxnSpPr>
            <p:cNvPr id="21" name="Straight Arrow Connector 20">
              <a:extLst>
                <a:ext uri="{FF2B5EF4-FFF2-40B4-BE49-F238E27FC236}">
                  <a16:creationId xmlns:a16="http://schemas.microsoft.com/office/drawing/2014/main" id="{5047812B-A0CA-4B90-A9C0-9A071A24C44B}"/>
                </a:ext>
              </a:extLst>
            </p:cNvPr>
            <p:cNvCxnSpPr>
              <a:cxnSpLocks/>
            </p:cNvCxnSpPr>
            <p:nvPr/>
          </p:nvCxnSpPr>
          <p:spPr>
            <a:xfrm flipH="1">
              <a:off x="6611731" y="2841707"/>
              <a:ext cx="1679713"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D82072-433D-41EE-80FF-0ACFAB18173A}"/>
                </a:ext>
              </a:extLst>
            </p:cNvPr>
            <p:cNvSpPr txBox="1"/>
            <p:nvPr/>
          </p:nvSpPr>
          <p:spPr>
            <a:xfrm>
              <a:off x="8430663" y="2642906"/>
              <a:ext cx="1723613" cy="369332"/>
            </a:xfrm>
            <a:prstGeom prst="rect">
              <a:avLst/>
            </a:prstGeom>
            <a:noFill/>
          </p:spPr>
          <p:txBody>
            <a:bodyPr wrap="none" rtlCol="0">
              <a:spAutoFit/>
            </a:bodyPr>
            <a:lstStyle/>
            <a:p>
              <a:r>
                <a:rPr lang="en-US" b="1" dirty="0">
                  <a:solidFill>
                    <a:srgbClr val="00B050"/>
                  </a:solidFill>
                  <a:latin typeface="Segoe UI" panose="020B0502040204020203" pitchFamily="34" charset="0"/>
                  <a:cs typeface="Segoe UI" panose="020B0502040204020203" pitchFamily="34" charset="0"/>
                </a:rPr>
                <a:t>False Positives</a:t>
              </a:r>
            </a:p>
          </p:txBody>
        </p:sp>
      </p:grpSp>
      <p:grpSp>
        <p:nvGrpSpPr>
          <p:cNvPr id="14" name="Group 13">
            <a:extLst>
              <a:ext uri="{FF2B5EF4-FFF2-40B4-BE49-F238E27FC236}">
                <a16:creationId xmlns:a16="http://schemas.microsoft.com/office/drawing/2014/main" id="{486F746B-9141-42F5-9EF8-7F021DC2EDE2}"/>
              </a:ext>
            </a:extLst>
          </p:cNvPr>
          <p:cNvGrpSpPr/>
          <p:nvPr/>
        </p:nvGrpSpPr>
        <p:grpSpPr>
          <a:xfrm>
            <a:off x="6480976" y="4174139"/>
            <a:ext cx="3508475" cy="369332"/>
            <a:chOff x="6540611" y="4442640"/>
            <a:chExt cx="3508475" cy="369332"/>
          </a:xfrm>
        </p:grpSpPr>
        <p:cxnSp>
          <p:nvCxnSpPr>
            <p:cNvPr id="4" name="Straight Arrow Connector 3">
              <a:extLst>
                <a:ext uri="{FF2B5EF4-FFF2-40B4-BE49-F238E27FC236}">
                  <a16:creationId xmlns:a16="http://schemas.microsoft.com/office/drawing/2014/main" id="{003DF4A3-75F6-4954-BFF0-B850BF4E7B86}"/>
                </a:ext>
              </a:extLst>
            </p:cNvPr>
            <p:cNvCxnSpPr>
              <a:cxnSpLocks/>
            </p:cNvCxnSpPr>
            <p:nvPr/>
          </p:nvCxnSpPr>
          <p:spPr>
            <a:xfrm flipH="1">
              <a:off x="6540611" y="4657255"/>
              <a:ext cx="1679713"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2102C5-AC27-4589-A04A-52A2FE902502}"/>
                </a:ext>
              </a:extLst>
            </p:cNvPr>
            <p:cNvSpPr txBox="1"/>
            <p:nvPr/>
          </p:nvSpPr>
          <p:spPr>
            <a:xfrm>
              <a:off x="8380168" y="4442640"/>
              <a:ext cx="1668918" cy="369332"/>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True Positives</a:t>
              </a:r>
            </a:p>
          </p:txBody>
        </p:sp>
      </p:grpSp>
      <p:grpSp>
        <p:nvGrpSpPr>
          <p:cNvPr id="18" name="Group 17">
            <a:extLst>
              <a:ext uri="{FF2B5EF4-FFF2-40B4-BE49-F238E27FC236}">
                <a16:creationId xmlns:a16="http://schemas.microsoft.com/office/drawing/2014/main" id="{968613FE-1604-4458-B249-39BD057A4E85}"/>
              </a:ext>
            </a:extLst>
          </p:cNvPr>
          <p:cNvGrpSpPr/>
          <p:nvPr/>
        </p:nvGrpSpPr>
        <p:grpSpPr>
          <a:xfrm>
            <a:off x="851765" y="4158586"/>
            <a:ext cx="3518049" cy="369332"/>
            <a:chOff x="911400" y="4427087"/>
            <a:chExt cx="3518049" cy="369332"/>
          </a:xfrm>
        </p:grpSpPr>
        <p:cxnSp>
          <p:nvCxnSpPr>
            <p:cNvPr id="22" name="Straight Arrow Connector 21">
              <a:extLst>
                <a:ext uri="{FF2B5EF4-FFF2-40B4-BE49-F238E27FC236}">
                  <a16:creationId xmlns:a16="http://schemas.microsoft.com/office/drawing/2014/main" id="{46F11A19-4A1F-40C4-B571-AD4E6D18AD9F}"/>
                </a:ext>
              </a:extLst>
            </p:cNvPr>
            <p:cNvCxnSpPr>
              <a:cxnSpLocks/>
            </p:cNvCxnSpPr>
            <p:nvPr/>
          </p:nvCxnSpPr>
          <p:spPr>
            <a:xfrm>
              <a:off x="2804160" y="4657255"/>
              <a:ext cx="1625289"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7396974-8D88-4753-A416-D01CB2775450}"/>
                </a:ext>
              </a:extLst>
            </p:cNvPr>
            <p:cNvSpPr txBox="1"/>
            <p:nvPr/>
          </p:nvSpPr>
          <p:spPr>
            <a:xfrm>
              <a:off x="911400" y="4427087"/>
              <a:ext cx="1855508" cy="369332"/>
            </a:xfrm>
            <a:prstGeom prst="rect">
              <a:avLst/>
            </a:prstGeom>
            <a:noFill/>
          </p:spPr>
          <p:txBody>
            <a:bodyPr wrap="none" rtlCol="0">
              <a:spAutoFit/>
            </a:bodyPr>
            <a:lstStyle/>
            <a:p>
              <a:r>
                <a:rPr lang="en-US" b="1" dirty="0">
                  <a:solidFill>
                    <a:srgbClr val="00B050"/>
                  </a:solidFill>
                  <a:latin typeface="Segoe UI" panose="020B0502040204020203" pitchFamily="34" charset="0"/>
                  <a:cs typeface="Segoe UI" panose="020B0502040204020203" pitchFamily="34" charset="0"/>
                </a:rPr>
                <a:t>False Negatives</a:t>
              </a:r>
            </a:p>
          </p:txBody>
        </p:sp>
      </p:grpSp>
      <p:grpSp>
        <p:nvGrpSpPr>
          <p:cNvPr id="15" name="Group 14">
            <a:extLst>
              <a:ext uri="{FF2B5EF4-FFF2-40B4-BE49-F238E27FC236}">
                <a16:creationId xmlns:a16="http://schemas.microsoft.com/office/drawing/2014/main" id="{A28BDF37-BDE5-433C-BA01-94FB9AB08AEF}"/>
              </a:ext>
            </a:extLst>
          </p:cNvPr>
          <p:cNvGrpSpPr/>
          <p:nvPr/>
        </p:nvGrpSpPr>
        <p:grpSpPr>
          <a:xfrm>
            <a:off x="955181" y="2306626"/>
            <a:ext cx="3433242" cy="369332"/>
            <a:chOff x="996207" y="2596690"/>
            <a:chExt cx="3433242" cy="369332"/>
          </a:xfrm>
        </p:grpSpPr>
        <p:cxnSp>
          <p:nvCxnSpPr>
            <p:cNvPr id="16" name="Straight Arrow Connector 15">
              <a:extLst>
                <a:ext uri="{FF2B5EF4-FFF2-40B4-BE49-F238E27FC236}">
                  <a16:creationId xmlns:a16="http://schemas.microsoft.com/office/drawing/2014/main" id="{DBDD39A3-732A-4EAB-ADD9-51D19FEA8B32}"/>
                </a:ext>
              </a:extLst>
            </p:cNvPr>
            <p:cNvCxnSpPr>
              <a:cxnSpLocks/>
            </p:cNvCxnSpPr>
            <p:nvPr/>
          </p:nvCxnSpPr>
          <p:spPr>
            <a:xfrm>
              <a:off x="2804160" y="2827572"/>
              <a:ext cx="1625289"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80DB311-9847-4DBD-8339-C1CEF31EE831}"/>
                </a:ext>
              </a:extLst>
            </p:cNvPr>
            <p:cNvSpPr txBox="1"/>
            <p:nvPr/>
          </p:nvSpPr>
          <p:spPr>
            <a:xfrm>
              <a:off x="996207" y="2596690"/>
              <a:ext cx="1800814" cy="369332"/>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True Negatives</a:t>
              </a:r>
            </a:p>
          </p:txBody>
        </p:sp>
      </p:grpSp>
    </p:spTree>
    <p:custDataLst>
      <p:tags r:id="rId1"/>
    </p:custDataLst>
    <p:extLst>
      <p:ext uri="{BB962C8B-B14F-4D97-AF65-F5344CB8AC3E}">
        <p14:creationId xmlns:p14="http://schemas.microsoft.com/office/powerpoint/2010/main" val="13611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Recommendations</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7" y="1062165"/>
            <a:ext cx="10218073"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can help decision makers predict employees who are meeting or exceeding their targeted productivity. Employees who are not meeting their targeted productivity can also be predicted, but the model did not do very well with predicting those.</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may be useful in identifying employees who should be retained because they met or exceeded their targeted productivity. It can also be useful in determining those who might need to be given a warning or fired.</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can also be useful in identifying employees who might deserve a promotion or salary increase.</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rgbClr val="212121"/>
                </a:solidFill>
                <a:latin typeface="Segoe UI" panose="020B0502040204020203" pitchFamily="34" charset="0"/>
                <a:cs typeface="Segoe UI" panose="020B0502040204020203" pitchFamily="34" charset="0"/>
              </a:rPr>
              <a:t>There was no correlation between incentive and actual productivity. However, when outliers and zero incentives were removed, there was a positive correlation. Maybe employers can consider giving more incentive to see if that would improve workers’ productivity</a:t>
            </a:r>
          </a:p>
          <a:p>
            <a:endParaRPr lang="en-US" dirty="0">
              <a:solidFill>
                <a:srgbClr val="21212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898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8|6.8|10.7|18.9|18.3|22"/>
</p:tagLst>
</file>

<file path=ppt/tags/tag2.xml><?xml version="1.0" encoding="utf-8"?>
<p:tagLst xmlns:a="http://schemas.openxmlformats.org/drawingml/2006/main" xmlns:r="http://schemas.openxmlformats.org/officeDocument/2006/relationships" xmlns:p="http://schemas.openxmlformats.org/presentationml/2006/main">
  <p:tag name="TIMING" val="|13.9"/>
</p:tagLst>
</file>

<file path=ppt/tags/tag3.xml><?xml version="1.0" encoding="utf-8"?>
<p:tagLst xmlns:a="http://schemas.openxmlformats.org/drawingml/2006/main" xmlns:r="http://schemas.openxmlformats.org/officeDocument/2006/relationships" xmlns:p="http://schemas.openxmlformats.org/presentationml/2006/main">
  <p:tag name="TIMING" val="|1|10.8|5.7|1.4"/>
</p:tagLst>
</file>

<file path=ppt/tags/tag4.xml><?xml version="1.0" encoding="utf-8"?>
<p:tagLst xmlns:a="http://schemas.openxmlformats.org/drawingml/2006/main" xmlns:r="http://schemas.openxmlformats.org/officeDocument/2006/relationships" xmlns:p="http://schemas.openxmlformats.org/presentationml/2006/main">
  <p:tag name="TIMING" val="|1|10.8|5.7|1.4"/>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6769</TotalTime>
  <Words>613</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Open Sans</vt:lpstr>
      <vt:lpstr>Segoe UI</vt:lpstr>
      <vt:lpstr>Wingdings</vt:lpstr>
      <vt:lpstr>Retrospect</vt:lpstr>
      <vt:lpstr>Garment Industry Employee Productivity</vt:lpstr>
      <vt:lpstr> Introduction</vt:lpstr>
      <vt:lpstr>Data</vt:lpstr>
      <vt:lpstr>What departments were included in this study?</vt:lpstr>
      <vt:lpstr>Actual Productivity for each department</vt:lpstr>
      <vt:lpstr>Correlation between Incentive and Actual Productivity</vt:lpstr>
      <vt:lpstr>Teams that met productivity goals</vt:lpstr>
      <vt:lpstr>Model</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Sales Predictions</dc:title>
  <dc:creator>Tijesunimi Odebode</dc:creator>
  <cp:lastModifiedBy>Tijesunimi Odebode</cp:lastModifiedBy>
  <cp:revision>5</cp:revision>
  <dcterms:created xsi:type="dcterms:W3CDTF">2022-03-08T21:49:27Z</dcterms:created>
  <dcterms:modified xsi:type="dcterms:W3CDTF">2022-06-10T21:52:23Z</dcterms:modified>
</cp:coreProperties>
</file>