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“Escribir una cita aquí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n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n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Nivel de texto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1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mputación móvil"/>
          <p:cNvSpPr txBox="1"/>
          <p:nvPr/>
        </p:nvSpPr>
        <p:spPr>
          <a:xfrm>
            <a:off x="3012888" y="2035875"/>
            <a:ext cx="7080623" cy="77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Computación móvil</a:t>
            </a:r>
          </a:p>
        </p:txBody>
      </p:sp>
      <p:sp>
        <p:nvSpPr>
          <p:cNvPr id="120" name="Presentación app Android:"/>
          <p:cNvSpPr txBox="1"/>
          <p:nvPr/>
        </p:nvSpPr>
        <p:spPr>
          <a:xfrm>
            <a:off x="3720008" y="3183312"/>
            <a:ext cx="5742584" cy="502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Presentación app Android:</a:t>
            </a:r>
          </a:p>
        </p:txBody>
      </p:sp>
      <p:pic>
        <p:nvPicPr>
          <p:cNvPr id="12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0541" y="4053941"/>
            <a:ext cx="3601518" cy="360151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22" name="GarageSale"/>
          <p:cNvSpPr txBox="1"/>
          <p:nvPr/>
        </p:nvSpPr>
        <p:spPr>
          <a:xfrm>
            <a:off x="5502938" y="4053941"/>
            <a:ext cx="2176724" cy="43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13635B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GarageSale</a:t>
            </a:r>
          </a:p>
        </p:txBody>
      </p:sp>
      <p:sp>
        <p:nvSpPr>
          <p:cNvPr id="123" name="Tobias Deissler…"/>
          <p:cNvSpPr txBox="1"/>
          <p:nvPr/>
        </p:nvSpPr>
        <p:spPr>
          <a:xfrm>
            <a:off x="5027116" y="7663209"/>
            <a:ext cx="3128368" cy="777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Tobias Deissler</a:t>
            </a:r>
          </a:p>
          <a:p>
            <a:pPr>
              <a:defRPr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Maria Jose Ventura</a:t>
            </a:r>
          </a:p>
        </p:txBody>
      </p:sp>
      <p:sp>
        <p:nvSpPr>
          <p:cNvPr id="124" name="Número de diapositiva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omo creamos nuestra conexión a la BDD?…"/>
          <p:cNvSpPr txBox="1"/>
          <p:nvPr/>
        </p:nvSpPr>
        <p:spPr>
          <a:xfrm>
            <a:off x="299086" y="2691358"/>
            <a:ext cx="12748045" cy="5977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defRPr sz="2100">
                <a:solidFill>
                  <a:srgbClr val="454545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Como creamos nuestra conexión a la BDD?</a:t>
            </a:r>
          </a:p>
          <a:p>
            <a:pPr algn="l" defTabSz="355600">
              <a:defRPr sz="2100">
                <a:solidFill>
                  <a:srgbClr val="454545"/>
                </a:solidFill>
                <a:latin typeface="Rockwell"/>
                <a:ea typeface="Rockwell"/>
                <a:cs typeface="Rockwell"/>
                <a:sym typeface="Rockwell"/>
              </a:defRPr>
            </a:pPr>
          </a:p>
          <a:p>
            <a:pPr algn="l" defTabSz="355600">
              <a:defRPr b="0" sz="19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Creamos una conexión con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PDO</a:t>
            </a:r>
            <a:r>
              <a:t>, la cual nos permite proteger los datos de </a:t>
            </a:r>
            <a:r>
              <a:rPr u="sng">
                <a:latin typeface="Avenir Book Oblique"/>
                <a:ea typeface="Avenir Book Oblique"/>
                <a:cs typeface="Avenir Book Oblique"/>
                <a:sym typeface="Avenir Book Oblique"/>
              </a:rPr>
              <a:t>inyecciones sql.</a:t>
            </a:r>
            <a:endParaRPr u="sng">
              <a:latin typeface="Avenir Book Oblique"/>
              <a:ea typeface="Avenir Book Oblique"/>
              <a:cs typeface="Avenir Book Oblique"/>
              <a:sym typeface="Avenir Book Oblique"/>
            </a:endParaRPr>
          </a:p>
          <a:p>
            <a:pPr algn="l" defTabSz="355600">
              <a:defRPr b="0" sz="19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l" defTabSz="355600">
              <a:defRPr b="0" sz="19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PDO es el acrónimo de 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PHP Data Object</a:t>
            </a:r>
            <a:r>
              <a:t>.</a:t>
            </a:r>
          </a:p>
          <a:p>
            <a:pPr algn="l" defTabSz="355600">
              <a:defRPr b="0" sz="19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l" defTabSz="355600">
              <a:defRPr b="0" sz="19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l" defTabSz="355600">
              <a:defRPr b="0" sz="19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l" defTabSz="355600">
              <a:defRPr b="0" sz="19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l" defTabSz="355600">
              <a:defRPr b="0" sz="19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l" defTabSz="355600">
              <a:defRPr b="0" sz="19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l" defTabSz="355600">
              <a:defRPr b="0" sz="16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l" defTabSz="355600">
              <a:defRPr b="0" sz="16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b="1" sz="2100">
                <a:latin typeface="Rockwell"/>
                <a:ea typeface="Rockwell"/>
                <a:cs typeface="Rockwell"/>
                <a:sym typeface="Rockwell"/>
              </a:rPr>
              <a:t>Que es PDO? </a:t>
            </a:r>
            <a:endParaRPr b="1" sz="2100">
              <a:latin typeface="Rockwell"/>
              <a:ea typeface="Rockwell"/>
              <a:cs typeface="Rockwell"/>
              <a:sym typeface="Rockwell"/>
            </a:endParaRPr>
          </a:p>
          <a:p>
            <a:pPr algn="l" defTabSz="355600">
              <a:defRPr b="0" sz="22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b="1">
              <a:latin typeface="Rockwell"/>
              <a:ea typeface="Rockwell"/>
              <a:cs typeface="Rockwell"/>
              <a:sym typeface="Rockwell"/>
            </a:endParaRPr>
          </a:p>
          <a:p>
            <a:pPr algn="l" defTabSz="355600">
              <a:defRPr b="0" sz="19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PDO es la capa de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abstracción</a:t>
            </a:r>
            <a:r>
              <a:t> de objetos para poder manipular los datos de las bases de datos de forma estándar. </a:t>
            </a:r>
          </a:p>
          <a:p>
            <a:pPr algn="l" defTabSz="355600">
              <a:defRPr b="0" sz="19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l" defTabSz="355600">
              <a:defRPr b="0" sz="19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Un program</a:t>
            </a:r>
            <a:r>
              <a:rPr>
                <a:solidFill>
                  <a:srgbClr val="5E5E5E"/>
                </a:solidFill>
              </a:rPr>
              <a:t>a </a:t>
            </a:r>
            <a:r>
              <a:rPr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rPr>
              <a:t>PHP</a:t>
            </a:r>
            <a:r>
              <a:rPr>
                <a:solidFill>
                  <a:srgbClr val="5E5E5E"/>
                </a:solidFill>
              </a:rPr>
              <a:t> c</a:t>
            </a:r>
            <a:r>
              <a:t>onstruido con PDO sirva para acceder a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cualquier base de datos.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algn="just" defTabSz="355600">
              <a:defRPr b="0" sz="1200">
                <a:solidFill>
                  <a:srgbClr val="454545"/>
                </a:solidFill>
              </a:defRPr>
            </a:pPr>
          </a:p>
        </p:txBody>
      </p:sp>
      <p:sp>
        <p:nvSpPr>
          <p:cNvPr id="17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Conexión cliente - BDD"/>
          <p:cNvSpPr txBox="1"/>
          <p:nvPr/>
        </p:nvSpPr>
        <p:spPr>
          <a:xfrm>
            <a:off x="1016285" y="793749"/>
            <a:ext cx="9143430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50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Conexión cliente - BDD</a:t>
            </a:r>
          </a:p>
        </p:txBody>
      </p:sp>
      <p:pic>
        <p:nvPicPr>
          <p:cNvPr id="181" name="php-logo-400x267.png" descr="php-logo-400x26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5865" y="4581472"/>
            <a:ext cx="3291693" cy="219720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82" name="data.png" descr="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18985" y="781050"/>
            <a:ext cx="1282701" cy="12827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5" name="jsonenmysql.png" descr="jsonenmysq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0202" y="4401244"/>
            <a:ext cx="5632996" cy="375533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86" name="Utilizamos un patrón singleton de PDO para limitar el número de aperturas a la base de datos en una sola.…"/>
          <p:cNvSpPr txBox="1"/>
          <p:nvPr/>
        </p:nvSpPr>
        <p:spPr>
          <a:xfrm>
            <a:off x="421258" y="1085849"/>
            <a:ext cx="12390883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 defTabSz="355600">
              <a:defRPr b="0" sz="20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just" defTabSz="355600">
              <a:defRPr b="0" sz="20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Utilizamos un 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patrón 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singleton de PDO</a:t>
            </a:r>
            <a:r>
              <a:t> para limitar el número de aperturas a la base de datos en una sola. </a:t>
            </a:r>
          </a:p>
          <a:p>
            <a:pPr algn="just" defTabSz="355600">
              <a:defRPr b="0" sz="20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just" defTabSz="355600">
              <a:defRPr b="0" sz="20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Implementamos scripts Php para gestionar las peticiones que lanzan los clientes. </a:t>
            </a:r>
          </a:p>
          <a:p>
            <a:pPr algn="just" defTabSz="355600">
              <a:defRPr b="0" sz="20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just" defTabSz="355600">
              <a:defRPr b="0" sz="20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La idea es parsear los datos en formato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Json</a:t>
            </a:r>
            <a:r>
              <a:t> para que nuestra aplicación Android interprete los resultados </a:t>
            </a:r>
          </a:p>
          <a:p>
            <a:pPr algn="just" defTabSz="355600">
              <a:defRPr b="0" sz="20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de forma legible.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Flujo de datos"/>
          <p:cNvSpPr txBox="1"/>
          <p:nvPr/>
        </p:nvSpPr>
        <p:spPr>
          <a:xfrm>
            <a:off x="1032129" y="793749"/>
            <a:ext cx="5657343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50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Flujo de datos</a:t>
            </a:r>
          </a:p>
        </p:txBody>
      </p:sp>
      <p:sp>
        <p:nvSpPr>
          <p:cNvPr id="190" name="¿Cómo envío una respuesta de vuelta a la aplicación Android?…"/>
          <p:cNvSpPr txBox="1"/>
          <p:nvPr/>
        </p:nvSpPr>
        <p:spPr>
          <a:xfrm>
            <a:off x="431799" y="2158999"/>
            <a:ext cx="11502696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 defTabSz="355600">
              <a:defRPr b="0" sz="2100">
                <a:solidFill>
                  <a:srgbClr val="454545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¿Cómo envío una respuesta de vuelta a la aplicación Android? </a:t>
            </a:r>
          </a:p>
          <a:p>
            <a:pPr algn="just" defTabSz="355600"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just" defTabSz="355600"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Es justo donde entra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Json</a:t>
            </a:r>
            <a:r>
              <a:t> para actuar como formato de comunicación. </a:t>
            </a:r>
          </a:p>
          <a:p>
            <a:pPr algn="just" defTabSz="355600"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just" defTabSz="355600"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En cada respuesta enviaremos una serie de elementos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Json</a:t>
            </a:r>
            <a:r>
              <a:t> que puedan ser interpretados del lado del cliente. </a:t>
            </a:r>
          </a:p>
          <a:p>
            <a:pPr algn="just" defTabSz="355600"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Esto es posible usando las funciones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 json_encode()</a:t>
            </a:r>
            <a:r>
              <a:t> y 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json_decode().</a:t>
            </a:r>
          </a:p>
        </p:txBody>
      </p:sp>
      <p:pic>
        <p:nvPicPr>
          <p:cNvPr id="191" name="Captura de pantalla 2018-05-17 a la(s) 13.45.07.png" descr="Captura de pantalla 2018-05-17 a la(s) 13.45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4300459"/>
            <a:ext cx="5095288" cy="524359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92" name="Rectángulo"/>
          <p:cNvSpPr/>
          <p:nvPr/>
        </p:nvSpPr>
        <p:spPr>
          <a:xfrm>
            <a:off x="584200" y="7061199"/>
            <a:ext cx="4015788" cy="2235201"/>
          </a:xfrm>
          <a:prstGeom prst="rect">
            <a:avLst/>
          </a:prstGeom>
          <a:ln w="88900">
            <a:solidFill>
              <a:srgbClr val="F3F7F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3" name="Captura de pantalla 2018-05-17 a la(s) 13.45.25.png" descr="Captura de pantalla 2018-05-17 a la(s) 13.45.25.png"/>
          <p:cNvPicPr>
            <a:picLocks noChangeAspect="1"/>
          </p:cNvPicPr>
          <p:nvPr/>
        </p:nvPicPr>
        <p:blipFill>
          <a:blip r:embed="rId3">
            <a:extLst/>
          </a:blip>
          <a:srcRect l="0" t="0" r="22803" b="0"/>
          <a:stretch>
            <a:fillRect/>
          </a:stretch>
        </p:blipFill>
        <p:spPr>
          <a:xfrm>
            <a:off x="6026149" y="4578349"/>
            <a:ext cx="6628899" cy="391953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94" name="planning.png" descr="plannin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94661" y="904490"/>
            <a:ext cx="1035820" cy="1035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7" name="Volley Google"/>
          <p:cNvSpPr txBox="1"/>
          <p:nvPr/>
        </p:nvSpPr>
        <p:spPr>
          <a:xfrm>
            <a:off x="1043876" y="793749"/>
            <a:ext cx="5583048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50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Volley Google</a:t>
            </a:r>
          </a:p>
        </p:txBody>
      </p:sp>
      <p:sp>
        <p:nvSpPr>
          <p:cNvPr id="198" name="Volley es una librería desarrollada por Google para optimizar el envío de peticiones http desde las aplicaciones…"/>
          <p:cNvSpPr txBox="1"/>
          <p:nvPr/>
        </p:nvSpPr>
        <p:spPr>
          <a:xfrm>
            <a:off x="749299" y="2279650"/>
            <a:ext cx="11143337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defRPr b="0" sz="17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Volley</a:t>
            </a:r>
            <a:r>
              <a:t> es una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librería</a:t>
            </a:r>
            <a:r>
              <a:t> desarrollada por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Google</a:t>
            </a:r>
            <a:r>
              <a:t> para optimizar el envío de 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peticiones http</a:t>
            </a:r>
            <a:r>
              <a:t> desde las aplicaciones </a:t>
            </a:r>
          </a:p>
          <a:p>
            <a:pPr algn="l" defTabSz="355600">
              <a:defRPr b="0" sz="17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Android hacia servidores externos. </a:t>
            </a:r>
          </a:p>
          <a:p>
            <a:pPr algn="l" defTabSz="355600">
              <a:defRPr b="0" sz="17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l" defTabSz="355600">
              <a:defRPr b="0" sz="17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Gracias a esta biblioteca podemos hacer peticiones a servidores web que nos devuelvan un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JSON</a:t>
            </a:r>
            <a:r>
              <a:t> o una imagen. </a:t>
            </a:r>
          </a:p>
          <a:p>
            <a:pPr algn="l" defTabSz="355600">
              <a:defRPr b="0" sz="17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just" defTabSz="355600">
              <a:defRPr b="0" sz="1700" u="sng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Algunas características:</a:t>
            </a:r>
          </a:p>
          <a:p>
            <a:pPr algn="just" defTabSz="355600">
              <a:defRPr b="0" sz="17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	▪	Procesamiento concurrente de peticiones.</a:t>
            </a:r>
          </a:p>
          <a:p>
            <a:pPr algn="just" defTabSz="355600">
              <a:defRPr b="0" sz="17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	▪	Priorización de las peticiones, lo que permite definir la preponderancia de cada petición.</a:t>
            </a:r>
          </a:p>
          <a:p>
            <a:pPr algn="just" defTabSz="355600">
              <a:defRPr b="0" sz="17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	▪	Cancelación de peticiones</a:t>
            </a:r>
          </a:p>
          <a:p>
            <a:pPr algn="just" defTabSz="355600">
              <a:defRPr b="0" sz="17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	▪	Implementación de caché en disco y memoria.</a:t>
            </a:r>
          </a:p>
          <a:p>
            <a:pPr algn="just" defTabSz="355600">
              <a:defRPr b="0" sz="17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marL="292100" defTabSz="355600">
              <a:defRPr b="0" sz="190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Para utilizarlo se crea una cola y añadiendo después peticiones a esa cola:</a:t>
            </a:r>
          </a:p>
        </p:txBody>
      </p:sp>
      <p:pic>
        <p:nvPicPr>
          <p:cNvPr id="199" name="Captura de pantalla 2018-05-17 a la(s) 13.51.58.png" descr="Captura de pantalla 2018-05-17 a la(s) 13.51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300" y="6140449"/>
            <a:ext cx="10744200" cy="347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ectángulo"/>
          <p:cNvSpPr/>
          <p:nvPr/>
        </p:nvSpPr>
        <p:spPr>
          <a:xfrm>
            <a:off x="2298700" y="6769100"/>
            <a:ext cx="9155758" cy="244306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1" name="An-Android-HTTP-library-from-Google-1280x520 2.jpg" descr="An-Android-HTTP-library-from-Google-1280x520 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16900" y="868950"/>
            <a:ext cx="2724676" cy="11069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4" name="Más librerías utilizadas"/>
          <p:cNvSpPr txBox="1"/>
          <p:nvPr/>
        </p:nvSpPr>
        <p:spPr>
          <a:xfrm>
            <a:off x="1079500" y="793749"/>
            <a:ext cx="8890001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50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Más librerías utilizadas</a:t>
            </a:r>
          </a:p>
        </p:txBody>
      </p:sp>
      <p:sp>
        <p:nvSpPr>
          <p:cNvPr id="205" name="Utilizamos la Google Places API para brindar la ubicación de un producto a la hora de concretar una venta.…"/>
          <p:cNvSpPr txBox="1"/>
          <p:nvPr/>
        </p:nvSpPr>
        <p:spPr>
          <a:xfrm>
            <a:off x="956092" y="4634802"/>
            <a:ext cx="11397416" cy="295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08359" indent="-208359" algn="l" defTabSz="355600">
              <a:buSzPct val="145000"/>
              <a:buChar char="•"/>
              <a:defRPr b="0" sz="18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Utilizamos la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Google Places API</a:t>
            </a:r>
            <a:r>
              <a:t> para brindar la ubicación de un producto a la hora de concretar una venta. </a:t>
            </a:r>
          </a:p>
          <a:p>
            <a:pPr marL="208359" indent="-208359" algn="l" defTabSz="355600">
              <a:buSzPct val="145000"/>
              <a:buChar char="•"/>
              <a:defRPr b="0" sz="18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marL="208359" indent="-208359" algn="just" defTabSz="355600">
              <a:buSzPct val="145000"/>
              <a:buChar char="•"/>
              <a:defRPr b="0" sz="18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Añadimos el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FAB</a:t>
            </a:r>
            <a:r>
              <a:t> (Floating Action Button) haciendo uso de la siguiente librería que existe en</a:t>
            </a:r>
          </a:p>
          <a:p>
            <a:pPr algn="just" defTabSz="355600">
              <a:defRPr b="0" sz="18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la web: </a:t>
            </a:r>
            <a:r>
              <a:rPr>
                <a:uFill>
                  <a:solidFill>
                    <a:srgbClr val="E4AF0A"/>
                  </a:solidFill>
                </a:uFill>
                <a:latin typeface="Avenir Heavy"/>
                <a:ea typeface="Avenir Heavy"/>
                <a:cs typeface="Avenir Heavy"/>
                <a:sym typeface="Avenir Heavy"/>
              </a:rPr>
              <a:t>Floating Action Button Library For Android</a:t>
            </a:r>
            <a:endParaRPr>
              <a:uFill>
                <a:solidFill>
                  <a:srgbClr val="E4AF0A"/>
                </a:solidFill>
              </a:uFill>
            </a:endParaRPr>
          </a:p>
          <a:p>
            <a:pPr marL="208359" indent="-208359" algn="just" defTabSz="355600">
              <a:buSzPct val="145000"/>
              <a:buChar char="•"/>
              <a:defRPr b="0" sz="18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u="sng">
              <a:uFill>
                <a:solidFill>
                  <a:srgbClr val="E4AF0A"/>
                </a:solidFill>
              </a:uFill>
            </a:endParaRPr>
          </a:p>
          <a:p>
            <a:pPr marL="208359" indent="-208359" algn="just" defTabSz="355600">
              <a:buSzPct val="145000"/>
              <a:buChar char="•"/>
              <a:defRPr b="0" sz="18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Utilizamos la libreria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butterknife</a:t>
            </a:r>
            <a:r>
              <a:t>. Butter Knife es una librería que nos facilitará la tarea de </a:t>
            </a:r>
          </a:p>
          <a:p>
            <a:pPr algn="just" defTabSz="355600">
              <a:defRPr b="0" sz="18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relacionar los elementos de las vistas con el código</a:t>
            </a:r>
            <a:r>
              <a:t> en nuestras aplicaciones Android. </a:t>
            </a:r>
          </a:p>
          <a:p>
            <a:pPr algn="just" defTabSz="355600">
              <a:defRPr b="0" sz="18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Nos evitó tener que utilizar siempre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findViewById</a:t>
            </a:r>
            <a:r>
              <a:t> y simplificó el código. </a:t>
            </a:r>
          </a:p>
        </p:txBody>
      </p:sp>
      <p:pic>
        <p:nvPicPr>
          <p:cNvPr id="206" name="Android-Places-API-Featured2.jpg" descr="Android-Places-API-Featured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600" y="2391021"/>
            <a:ext cx="3409522" cy="191651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07" name="Android-Floating-Action-Button.jpg" descr="Android-Floating-Action-Butto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70346" y="2409642"/>
            <a:ext cx="3343269" cy="187926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08" name="1437976196butterknife.png" descr="1437976196butterknif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83699" y="2379816"/>
            <a:ext cx="2092228" cy="212376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09" name="Captura de pantalla 2018-05-17 a la(s) 14.01.43.png" descr="Captura de pantalla 2018-05-17 a la(s) 14.01.4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1380" y="7439514"/>
            <a:ext cx="5613401" cy="17399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Ejemplo butterknife:"/>
          <p:cNvSpPr txBox="1"/>
          <p:nvPr/>
        </p:nvSpPr>
        <p:spPr>
          <a:xfrm>
            <a:off x="1292795" y="8131689"/>
            <a:ext cx="2850010" cy="35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E5E5E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Ejemplo butterknife: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3" name="Demo"/>
          <p:cNvSpPr txBox="1"/>
          <p:nvPr/>
        </p:nvSpPr>
        <p:spPr>
          <a:xfrm>
            <a:off x="1042384" y="819149"/>
            <a:ext cx="2461832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50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Demo</a:t>
            </a:r>
          </a:p>
        </p:txBody>
      </p:sp>
      <p:pic>
        <p:nvPicPr>
          <p:cNvPr id="214" name="youtube.png" descr="youtub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3512" y="3417912"/>
            <a:ext cx="2917776" cy="29177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Preguntas"/>
          <p:cNvSpPr txBox="1"/>
          <p:nvPr/>
        </p:nvSpPr>
        <p:spPr>
          <a:xfrm>
            <a:off x="858774" y="895349"/>
            <a:ext cx="4022853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50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Preguntas</a:t>
            </a:r>
          </a:p>
        </p:txBody>
      </p:sp>
      <p:pic>
        <p:nvPicPr>
          <p:cNvPr id="218" name="question (1).png" descr="question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7600" y="2822178"/>
            <a:ext cx="5382022" cy="538202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Gracias!"/>
          <p:cNvSpPr txBox="1"/>
          <p:nvPr/>
        </p:nvSpPr>
        <p:spPr>
          <a:xfrm>
            <a:off x="3430136" y="1606549"/>
            <a:ext cx="6144528" cy="23241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270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Gracias!</a:t>
            </a:r>
          </a:p>
        </p:txBody>
      </p:sp>
      <p:pic>
        <p:nvPicPr>
          <p:cNvPr id="222" name="lego.png" descr="le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470" y="4459634"/>
            <a:ext cx="3135860" cy="313585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dice"/>
          <p:cNvSpPr txBox="1"/>
          <p:nvPr/>
        </p:nvSpPr>
        <p:spPr>
          <a:xfrm>
            <a:off x="1048162" y="806449"/>
            <a:ext cx="2450276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50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Indice</a:t>
            </a:r>
          </a:p>
        </p:txBody>
      </p:sp>
      <p:sp>
        <p:nvSpPr>
          <p:cNvPr id="127" name="Propósito…"/>
          <p:cNvSpPr txBox="1"/>
          <p:nvPr/>
        </p:nvSpPr>
        <p:spPr>
          <a:xfrm>
            <a:off x="1001623" y="2290420"/>
            <a:ext cx="6367349" cy="6696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4" indent="-333374" algn="l">
              <a:buClr>
                <a:srgbClr val="EEFDD1"/>
              </a:buClr>
              <a:buSzPct val="145000"/>
              <a:buChar char="•"/>
              <a:defRPr b="0" sz="310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Propósito</a:t>
            </a:r>
          </a:p>
          <a:p>
            <a:pPr marL="333374" indent="-333374" algn="l">
              <a:buClr>
                <a:srgbClr val="F1FCD5"/>
              </a:buClr>
              <a:buSzPct val="145000"/>
              <a:buChar char="•"/>
              <a:defRPr b="0" sz="310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Mockups</a:t>
            </a:r>
          </a:p>
          <a:p>
            <a:pPr marL="333374" indent="-333374" algn="l">
              <a:buClr>
                <a:srgbClr val="F3FBD9"/>
              </a:buClr>
              <a:buSzPct val="145000"/>
              <a:buChar char="•"/>
              <a:defRPr b="0" sz="310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Herramientas utilizadas</a:t>
            </a:r>
          </a:p>
          <a:p>
            <a:pPr marL="333374" indent="-333374" algn="l">
              <a:buClr>
                <a:srgbClr val="F3FBD9"/>
              </a:buClr>
              <a:buSzPct val="145000"/>
              <a:buChar char="•"/>
              <a:defRPr b="0" sz="310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Estructura de la base de datos</a:t>
            </a:r>
          </a:p>
          <a:p>
            <a:pPr marL="333374" indent="-333374" algn="l">
              <a:buClr>
                <a:srgbClr val="F5FADC"/>
              </a:buClr>
              <a:buSzPct val="145000"/>
              <a:buChar char="•"/>
              <a:defRPr b="0" sz="310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Conexión cliente-base de datos</a:t>
            </a:r>
          </a:p>
          <a:p>
            <a:pPr marL="333374" indent="-333374" algn="l">
              <a:buClr>
                <a:srgbClr val="F6F9DF"/>
              </a:buClr>
              <a:buSzPct val="145000"/>
              <a:buChar char="•"/>
              <a:defRPr b="0" sz="310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Flujo de datos</a:t>
            </a:r>
          </a:p>
          <a:p>
            <a:pPr marL="333374" indent="-333374" algn="l">
              <a:buClr>
                <a:srgbClr val="F6F9DF"/>
              </a:buClr>
              <a:buSzPct val="145000"/>
              <a:buChar char="•"/>
              <a:defRPr b="0" sz="310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Volley Google</a:t>
            </a:r>
          </a:p>
          <a:p>
            <a:pPr marL="333374" indent="-333374" algn="l">
              <a:buClr>
                <a:srgbClr val="EAEAEA"/>
              </a:buClr>
              <a:buSzPct val="145000"/>
              <a:buChar char="•"/>
              <a:defRPr b="0" sz="310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Librerías utilizadas</a:t>
            </a:r>
          </a:p>
          <a:p>
            <a:pPr marL="333374" indent="-333374" algn="l">
              <a:buClr>
                <a:srgbClr val="EAEAEA"/>
              </a:buClr>
              <a:buSzPct val="145000"/>
              <a:buChar char="•"/>
              <a:defRPr b="0" sz="310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Problemas mayores</a:t>
            </a:r>
          </a:p>
          <a:p>
            <a:pPr marL="333374" indent="-333374" algn="l">
              <a:buClr>
                <a:srgbClr val="EAFECC"/>
              </a:buClr>
              <a:buSzPct val="145000"/>
              <a:buChar char="•"/>
              <a:defRPr b="0" sz="310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Demo</a:t>
            </a:r>
          </a:p>
          <a:p>
            <a:pPr marL="333374" indent="-333374" algn="l">
              <a:buClr>
                <a:srgbClr val="EEFDD1"/>
              </a:buClr>
              <a:buSzPct val="145000"/>
              <a:buChar char="•"/>
              <a:defRPr b="0" sz="310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Preguntas</a:t>
            </a:r>
          </a:p>
          <a:p>
            <a:pPr/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ropósito"/>
          <p:cNvSpPr txBox="1"/>
          <p:nvPr/>
        </p:nvSpPr>
        <p:spPr>
          <a:xfrm>
            <a:off x="992028" y="806449"/>
            <a:ext cx="3883344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50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Propósito</a:t>
            </a:r>
          </a:p>
        </p:txBody>
      </p:sp>
      <p:sp>
        <p:nvSpPr>
          <p:cNvPr id="131" name="GarageSale es una aplicación de subasta sencilla.…"/>
          <p:cNvSpPr txBox="1"/>
          <p:nvPr/>
        </p:nvSpPr>
        <p:spPr>
          <a:xfrm>
            <a:off x="532841" y="2895599"/>
            <a:ext cx="12269318" cy="563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defRPr b="0" sz="22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GarageSale</a:t>
            </a:r>
            <a:r>
              <a:t> es una aplicación de subasta sencilla.</a:t>
            </a:r>
          </a:p>
          <a:p>
            <a:pPr algn="l" defTabSz="355600">
              <a:defRPr b="0" sz="22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l" defTabSz="355600">
              <a:defRPr b="0" sz="22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Permite comprar y vender productos usados a buen precio en base a las ofertas que sugieren los compradores. </a:t>
            </a:r>
          </a:p>
          <a:p>
            <a:pPr algn="l" defTabSz="355600">
              <a:defRPr b="0" sz="22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l" defTabSz="355600">
              <a:defRPr b="0" sz="22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Existe determinado tiempo para que los compradores miren el producto y sugieran un precio.</a:t>
            </a:r>
          </a:p>
          <a:p>
            <a:pPr algn="l" defTabSz="355600">
              <a:spcBef>
                <a:spcPts val="200"/>
              </a:spcBef>
              <a:defRPr b="0" sz="220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</a:p>
          <a:p>
            <a:pPr algn="l" defTabSz="355600">
              <a:defRPr b="0" sz="22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 A lo largo de ese tiempo los compradores podrán ver la oferta mas alta ya que, </a:t>
            </a:r>
          </a:p>
          <a:p>
            <a:pPr algn="l" defTabSz="355600">
              <a:defRPr b="0" sz="22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la persona que se quedara con el producto al final es la que ofrezca un precio mas alto. </a:t>
            </a:r>
          </a:p>
          <a:p>
            <a:pPr algn="l" defTabSz="355600">
              <a:spcBef>
                <a:spcPts val="200"/>
              </a:spcBef>
              <a:defRPr b="0" sz="220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</a:p>
          <a:p>
            <a:pPr defTabSz="355600">
              <a:defRPr b="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Orientamos la aplicación a un sistema sencillo pero completo para aprender</a:t>
            </a:r>
          </a:p>
          <a:p>
            <a:pPr defTabSz="355600">
              <a:defRPr b="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 a utilizar un web service que nos permita hacer las tres tareas</a:t>
            </a:r>
          </a:p>
          <a:p>
            <a:pPr defTabSz="355600">
              <a:defRPr b="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 básicas: </a:t>
            </a:r>
            <a:r>
              <a:rPr i="1"/>
              <a:t>añadir, eliminar y modificar. </a:t>
            </a:r>
            <a:endParaRPr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32" name="Número de diapositiva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3" name="thinking.png" descr="think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3267" y="793750"/>
            <a:ext cx="1282701" cy="12827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ockups"/>
          <p:cNvSpPr txBox="1"/>
          <p:nvPr/>
        </p:nvSpPr>
        <p:spPr>
          <a:xfrm>
            <a:off x="989361" y="806449"/>
            <a:ext cx="3609278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50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Mockups</a:t>
            </a:r>
          </a:p>
        </p:txBody>
      </p:sp>
      <p:sp>
        <p:nvSpPr>
          <p:cNvPr id="136" name="Utilizamos el programa “ ” para el diseño básico de la aplicación.…"/>
          <p:cNvSpPr txBox="1"/>
          <p:nvPr/>
        </p:nvSpPr>
        <p:spPr>
          <a:xfrm>
            <a:off x="1068832" y="2254250"/>
            <a:ext cx="1053750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5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Utilizamos el programa “ ” para el diseño básico de la aplicación. </a:t>
            </a:r>
          </a:p>
          <a:p>
            <a:pPr algn="l">
              <a:defRPr b="0" sz="25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Aunque nos basamos en ellos, hemos mejorado considerablemente la UI.</a:t>
            </a:r>
          </a:p>
        </p:txBody>
      </p:sp>
      <p:pic>
        <p:nvPicPr>
          <p:cNvPr id="137" name="area_personal_-_compras.png" descr="area_personal_-_compra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1315" y="3476625"/>
            <a:ext cx="3227874" cy="513715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38" name="pagina_principal.png" descr="pagina_princip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58363" y="3283995"/>
            <a:ext cx="6022697" cy="552241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39" name="Area personal - “Mis compras”"/>
          <p:cNvSpPr txBox="1"/>
          <p:nvPr/>
        </p:nvSpPr>
        <p:spPr>
          <a:xfrm>
            <a:off x="910328" y="8870950"/>
            <a:ext cx="360984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200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Area personal - “Mis compras”</a:t>
            </a:r>
          </a:p>
        </p:txBody>
      </p:sp>
      <p:sp>
        <p:nvSpPr>
          <p:cNvPr id="140" name="Vista principal - Listado de ofertas"/>
          <p:cNvSpPr txBox="1"/>
          <p:nvPr/>
        </p:nvSpPr>
        <p:spPr>
          <a:xfrm>
            <a:off x="6168127" y="8870950"/>
            <a:ext cx="395732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200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Vista principal - Listado de ofertas</a:t>
            </a:r>
          </a:p>
        </p:txBody>
      </p:sp>
      <p:sp>
        <p:nvSpPr>
          <p:cNvPr id="141" name="Número de diapositiva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roponer_precio.png" descr="proponer_prec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9815" y="1659988"/>
            <a:ext cx="3723303" cy="592562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44" name="oferta.png" descr="ofer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48115" y="1659988"/>
            <a:ext cx="3723303" cy="592562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45" name="Proponer un precio sobre la oferta"/>
          <p:cNvSpPr txBox="1"/>
          <p:nvPr/>
        </p:nvSpPr>
        <p:spPr>
          <a:xfrm>
            <a:off x="1659438" y="7842250"/>
            <a:ext cx="400405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200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Proponer un precio sobre la oferta</a:t>
            </a:r>
          </a:p>
        </p:txBody>
      </p:sp>
      <p:sp>
        <p:nvSpPr>
          <p:cNvPr id="146" name="Ver el detalle de una publicación"/>
          <p:cNvSpPr txBox="1"/>
          <p:nvPr/>
        </p:nvSpPr>
        <p:spPr>
          <a:xfrm>
            <a:off x="7196892" y="7842250"/>
            <a:ext cx="382574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200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Ver el detalle de una publicación</a:t>
            </a:r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Herramientas utilizadas"/>
          <p:cNvSpPr txBox="1"/>
          <p:nvPr/>
        </p:nvSpPr>
        <p:spPr>
          <a:xfrm>
            <a:off x="998950" y="793749"/>
            <a:ext cx="9178100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50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Herramientas utilizadas</a:t>
            </a:r>
          </a:p>
        </p:txBody>
      </p:sp>
      <p:sp>
        <p:nvSpPr>
          <p:cNvPr id="150" name="Desarrollamos en Java, el lenguaje nativo que utiliza Android.…"/>
          <p:cNvSpPr txBox="1"/>
          <p:nvPr/>
        </p:nvSpPr>
        <p:spPr>
          <a:xfrm>
            <a:off x="355599" y="2324099"/>
            <a:ext cx="11851133" cy="661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defRPr b="0" sz="20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Desarrollamos en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Java</a:t>
            </a:r>
            <a:r>
              <a:t>, el lenguaje nativo que utiliza Android. </a:t>
            </a:r>
          </a:p>
          <a:p>
            <a:pPr algn="l" defTabSz="355600">
              <a:defRPr b="0" sz="20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l" defTabSz="355600">
              <a:defRPr b="0" sz="20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Hemos hecho uso de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Android Studio.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algn="l" defTabSz="355600">
              <a:defRPr b="0" sz="2000" u="sng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Heavy"/>
                <a:ea typeface="Avenir Heavy"/>
                <a:cs typeface="Avenir Heavy"/>
                <a:sym typeface="Avenir Heavy"/>
              </a:defRPr>
            </a:pPr>
          </a:p>
          <a:p>
            <a:pPr algn="l" defTabSz="355600">
              <a:defRPr b="0" sz="200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Creamos una aplicación android que consume los datos de un servidor externo a través </a:t>
            </a:r>
          </a:p>
          <a:p>
            <a:pPr algn="l" defTabSz="355600">
              <a:defRPr b="0" sz="200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de 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Php</a:t>
            </a:r>
            <a:r>
              <a:t>, 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Mysql</a:t>
            </a:r>
            <a:r>
              <a:t> y 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Json</a:t>
            </a:r>
            <a:r>
              <a:t>.</a:t>
            </a:r>
          </a:p>
          <a:p>
            <a:pPr algn="l" defTabSz="355600">
              <a:defRPr b="0" sz="200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l" defTabSz="355600">
              <a:defRPr b="0" sz="200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Creamos un Web Service y las implementaciones Php necesarias para realizar operaciones sobre una </a:t>
            </a:r>
          </a:p>
          <a:p>
            <a:pPr algn="l" defTabSz="355600">
              <a:defRPr b="0" sz="200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base de datos en Mysql a través de peticiones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GET y POST.</a:t>
            </a:r>
          </a:p>
          <a:p>
            <a:pPr algn="l" defTabSz="355600">
              <a:defRPr b="0" sz="200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l" defTabSz="355600">
              <a:defRPr b="0" sz="200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Para desarrollar la aplicación utilizamos</a:t>
            </a:r>
            <a:r>
              <a:rPr>
                <a:solidFill>
                  <a:srgbClr val="5E5E5E"/>
                </a:solidFill>
              </a:rPr>
              <a:t> el entorno de desarrollo</a:t>
            </a:r>
            <a:r>
              <a:rPr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rPr>
              <a:t> XAMPP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algn="l" defTabSz="355600">
              <a:defRPr b="0" sz="200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 Provee: </a:t>
            </a:r>
          </a:p>
          <a:p>
            <a:pPr marL="277812" indent="-277812" algn="l" defTabSz="355600">
              <a:buSzPct val="145000"/>
              <a:buChar char="•"/>
              <a:defRPr b="0" sz="200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servidor 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Apache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 </a:t>
            </a:r>
            <a:r>
              <a:t>local</a:t>
            </a:r>
          </a:p>
          <a:p>
            <a:pPr marL="277812" indent="-277812" algn="l" defTabSz="355600">
              <a:buSzPct val="145000"/>
              <a:buChar char="•"/>
              <a:defRPr b="0" sz="200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el intérprete de 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Php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 </a:t>
            </a:r>
          </a:p>
          <a:p>
            <a:pPr marL="277812" indent="-277812" algn="l" defTabSz="355600">
              <a:buSzPct val="145000"/>
              <a:buChar char="•"/>
              <a:defRPr b="0" sz="200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el gestor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 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Mysql</a:t>
            </a:r>
            <a:endParaRPr>
              <a:latin typeface="Avenir Book Oblique"/>
              <a:ea typeface="Avenir Book Oblique"/>
              <a:cs typeface="Avenir Book Oblique"/>
              <a:sym typeface="Avenir Book Oblique"/>
            </a:endParaRPr>
          </a:p>
          <a:p>
            <a:pPr algn="l" defTabSz="355600">
              <a:defRPr b="0" sz="2000">
                <a:solidFill>
                  <a:srgbClr val="5E5E5E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endParaRPr>
              <a:latin typeface="Avenir Book Oblique"/>
              <a:ea typeface="Avenir Book Oblique"/>
              <a:cs typeface="Avenir Book Oblique"/>
              <a:sym typeface="Avenir Book Oblique"/>
            </a:endParaRPr>
          </a:p>
          <a:p>
            <a:pPr defTabSz="355600">
              <a:defRPr b="0" sz="2000">
                <a:solidFill>
                  <a:srgbClr val="5E5E5E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“Es un software que integra todo en una sola aplicación”</a:t>
            </a:r>
          </a:p>
          <a:p>
            <a:pPr algn="l" defTabSz="355600">
              <a:defRPr b="0" sz="200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l" defTabSz="355600">
              <a:defRPr b="0" sz="200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Creamos una nueva base de datos en la aplicación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 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phpMyAdmin</a:t>
            </a:r>
            <a:r>
              <a:t> que te otorga la distribución 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XAMPP. </a:t>
            </a:r>
          </a:p>
        </p:txBody>
      </p:sp>
      <p:sp>
        <p:nvSpPr>
          <p:cNvPr id="151" name="Número de diapositiva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2" name="settings.png" descr="setting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3448" y="781050"/>
            <a:ext cx="1282701" cy="12827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Qué es XAMPP?"/>
          <p:cNvSpPr txBox="1"/>
          <p:nvPr/>
        </p:nvSpPr>
        <p:spPr>
          <a:xfrm>
            <a:off x="1013079" y="793749"/>
            <a:ext cx="6482843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50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Qué es XAMPP?</a:t>
            </a:r>
          </a:p>
        </p:txBody>
      </p:sp>
      <p:sp>
        <p:nvSpPr>
          <p:cNvPr id="155" name="XAMPP es un servidor independiente de plataforma de código libre."/>
          <p:cNvSpPr txBox="1"/>
          <p:nvPr/>
        </p:nvSpPr>
        <p:spPr>
          <a:xfrm>
            <a:off x="1613021" y="3414872"/>
            <a:ext cx="100099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55600">
              <a:defRPr b="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XAMPP es un servidor independiente de plataforma de código libre. </a:t>
            </a:r>
          </a:p>
        </p:txBody>
      </p:sp>
      <p:pic>
        <p:nvPicPr>
          <p:cNvPr id="156" name="Xampp_logo.svg.png" descr="Xampp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400" y="2245202"/>
            <a:ext cx="3787180" cy="988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xampp-screenshot-01.png" descr="xampp-screenshot-01.png"/>
          <p:cNvPicPr>
            <a:picLocks noChangeAspect="1"/>
          </p:cNvPicPr>
          <p:nvPr/>
        </p:nvPicPr>
        <p:blipFill>
          <a:blip r:embed="rId3">
            <a:extLst/>
          </a:blip>
          <a:srcRect l="7323" t="8908" r="7323" b="8908"/>
          <a:stretch>
            <a:fillRect/>
          </a:stretch>
        </p:blipFill>
        <p:spPr>
          <a:xfrm>
            <a:off x="341470" y="4428585"/>
            <a:ext cx="5692359" cy="402868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58" name="xampp-screenshot-02.png" descr="xampp-screenshot-02.png"/>
          <p:cNvPicPr>
            <a:picLocks noChangeAspect="1"/>
          </p:cNvPicPr>
          <p:nvPr/>
        </p:nvPicPr>
        <p:blipFill>
          <a:blip r:embed="rId4">
            <a:extLst/>
          </a:blip>
          <a:srcRect l="5966" t="8788" r="7291" b="9362"/>
          <a:stretch>
            <a:fillRect/>
          </a:stretch>
        </p:blipFill>
        <p:spPr>
          <a:xfrm>
            <a:off x="6212582" y="4404881"/>
            <a:ext cx="6381033" cy="449633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59" name="Número de diapositiva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Ventajas"/>
          <p:cNvSpPr txBox="1"/>
          <p:nvPr/>
        </p:nvSpPr>
        <p:spPr>
          <a:xfrm>
            <a:off x="1038680" y="906837"/>
            <a:ext cx="1834240" cy="49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34645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Ventajas</a:t>
            </a:r>
          </a:p>
        </p:txBody>
      </p:sp>
      <p:sp>
        <p:nvSpPr>
          <p:cNvPr id="162" name="Te permite instalar de forma sencilla Apache en tu propio ordenador, sin importar tu sistema operativo.…"/>
          <p:cNvSpPr txBox="1"/>
          <p:nvPr/>
        </p:nvSpPr>
        <p:spPr>
          <a:xfrm>
            <a:off x="851738" y="1804708"/>
            <a:ext cx="10992632" cy="295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50031" indent="-250031" algn="l" defTabSz="355600">
              <a:buSzPct val="145000"/>
              <a:buChar char="•"/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Te permite instalar de forma sencilla Apache en tu propio ordenador, sin importar tu sistema operativo. </a:t>
            </a:r>
          </a:p>
          <a:p>
            <a:pPr marL="250031" indent="-250031" algn="l" defTabSz="355600">
              <a:buSzPct val="145000"/>
              <a:buChar char="•"/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marL="250031" indent="-250031" algn="l" defTabSz="355600">
              <a:buSzPct val="145000"/>
              <a:buChar char="•"/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Uso gratuito.</a:t>
            </a:r>
          </a:p>
          <a:p>
            <a:pPr marL="250031" indent="-250031" algn="l" defTabSz="355600">
              <a:buSzPct val="145000"/>
              <a:buChar char="•"/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marL="250031" indent="-250031" algn="l" defTabSz="355600">
              <a:buSzPct val="145000"/>
              <a:buChar char="•"/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 XAMPP te permite probar tu trabajo (apps) en tu propio ordenador sin necesidad de </a:t>
            </a:r>
          </a:p>
          <a:p>
            <a:pPr marL="250031" indent="-250031" algn="l" defTabSz="355600">
              <a:buSzPct val="145000"/>
              <a:buChar char="•"/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tener que accesar a internet.</a:t>
            </a:r>
          </a:p>
          <a:p>
            <a:pPr marL="250031" indent="-250031" algn="just" defTabSz="355600">
              <a:buSzPct val="145000"/>
              <a:buChar char="•"/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marL="250031" indent="-250031" algn="l" defTabSz="355600">
              <a:buSzPct val="145000"/>
              <a:buChar char="•"/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Muy fácil de instalar y las configuraciones son mínimas o inexistentes</a:t>
            </a:r>
          </a:p>
        </p:txBody>
      </p:sp>
      <p:sp>
        <p:nvSpPr>
          <p:cNvPr id="163" name="Seguridad: Xampp no es para uso en producción, sólo es un entorno de desarrollo local.…"/>
          <p:cNvSpPr txBox="1"/>
          <p:nvPr/>
        </p:nvSpPr>
        <p:spPr>
          <a:xfrm>
            <a:off x="809561" y="5942387"/>
            <a:ext cx="10615442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50031" indent="-250031" algn="l" defTabSz="355600">
              <a:buSzPct val="145000"/>
              <a:buChar char="•"/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marL="250031" indent="-250031" algn="l" defTabSz="355600">
              <a:buSzPct val="145000"/>
              <a:buChar char="•"/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Seguridad: Xampp no es para uso en producción, sólo es un entorno de desarrollo local.</a:t>
            </a:r>
          </a:p>
          <a:p>
            <a:pPr marL="250031" indent="-250031" algn="l" defTabSz="355600">
              <a:buSzPct val="145000"/>
              <a:buChar char="•"/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marL="250031" indent="-250031" algn="l" defTabSz="355600">
              <a:buSzPct val="145000"/>
              <a:buChar char="•"/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 Está configurado lo más abierto posible, permitiendo que el desarrollador trabaje sin restricciones. </a:t>
            </a:r>
          </a:p>
          <a:p>
            <a:pPr marL="250031" indent="-250031" algn="l" defTabSz="355600">
              <a:buSzPct val="145000"/>
              <a:buChar char="•"/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marL="250031" indent="-250031" algn="l" defTabSz="355600">
              <a:buSzPct val="145000"/>
              <a:buChar char="•"/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Por ejemplo:</a:t>
            </a:r>
          </a:p>
          <a:p>
            <a:pPr marL="250031" indent="-250031" algn="l" defTabSz="355600">
              <a:buSzPct val="145000"/>
              <a:buChar char="•"/>
              <a:defRPr b="0" sz="18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El administrador de MySQL (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root</a:t>
            </a:r>
            <a:r>
              <a:t>) no tiene contraseña.</a:t>
            </a:r>
          </a:p>
        </p:txBody>
      </p:sp>
      <p:sp>
        <p:nvSpPr>
          <p:cNvPr id="164" name="Desventajas"/>
          <p:cNvSpPr txBox="1"/>
          <p:nvPr/>
        </p:nvSpPr>
        <p:spPr>
          <a:xfrm>
            <a:off x="984984" y="5257896"/>
            <a:ext cx="2602032" cy="49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34645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Desventajas</a:t>
            </a:r>
          </a:p>
        </p:txBody>
      </p:sp>
      <p:sp>
        <p:nvSpPr>
          <p:cNvPr id="165" name="Número de diapositiva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6" name="success (4).png" descr="success (4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1969" y="803234"/>
            <a:ext cx="699890" cy="69989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67" name="error (4).png" descr="error (4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9342" y="5036791"/>
            <a:ext cx="810413" cy="81041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reamos las respectivas clases que mapean la estructura de la tablas de la base de datos.…"/>
          <p:cNvSpPr txBox="1"/>
          <p:nvPr/>
        </p:nvSpPr>
        <p:spPr>
          <a:xfrm>
            <a:off x="838441" y="3289300"/>
            <a:ext cx="11505718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 defTabSz="355600">
              <a:defRPr b="0" sz="22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Creamos las respectivas clases que mapean la estructura de la tablas de la base de datos. </a:t>
            </a:r>
          </a:p>
          <a:p>
            <a:pPr algn="just" defTabSz="355600">
              <a:defRPr b="0" sz="22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just" defTabSz="355600">
              <a:defRPr b="0" sz="22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El objetivo de ello es proveerlas de comportamientos de :</a:t>
            </a:r>
          </a:p>
          <a:p>
            <a:pPr algn="just" defTabSz="355600">
              <a:defRPr b="0" sz="220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Inserción, actualización, eliminación </a:t>
            </a:r>
            <a:r>
              <a:t>y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consulta</a:t>
            </a:r>
            <a:r>
              <a:t> a través de la conexión a la base de datos.</a:t>
            </a:r>
          </a:p>
        </p:txBody>
      </p:sp>
      <p:sp>
        <p:nvSpPr>
          <p:cNvPr id="170" name="Estructura de la…"/>
          <p:cNvSpPr txBox="1"/>
          <p:nvPr/>
        </p:nvSpPr>
        <p:spPr>
          <a:xfrm>
            <a:off x="1088421" y="762000"/>
            <a:ext cx="6713158" cy="23876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650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Estructura de la </a:t>
            </a:r>
          </a:p>
          <a:p>
            <a:pPr>
              <a:defRPr b="0" sz="650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base de datos</a:t>
            </a:r>
          </a:p>
        </p:txBody>
      </p:sp>
      <p:pic>
        <p:nvPicPr>
          <p:cNvPr id="171" name="xampp-screenshot-04.png" descr="xampp-screenshot-04.png"/>
          <p:cNvPicPr>
            <a:picLocks noChangeAspect="1"/>
          </p:cNvPicPr>
          <p:nvPr/>
        </p:nvPicPr>
        <p:blipFill>
          <a:blip r:embed="rId2">
            <a:extLst/>
          </a:blip>
          <a:srcRect l="4557" t="6393" r="0" b="0"/>
          <a:stretch>
            <a:fillRect/>
          </a:stretch>
        </p:blipFill>
        <p:spPr>
          <a:xfrm>
            <a:off x="240655" y="5164043"/>
            <a:ext cx="5727525" cy="371844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72" name="Captura de pantalla 2018-05-17 a la(s) 13.26.01.png" descr="Captura de pantalla 2018-05-17 a la(s) 13.26.01.png"/>
          <p:cNvPicPr>
            <a:picLocks noChangeAspect="1"/>
          </p:cNvPicPr>
          <p:nvPr/>
        </p:nvPicPr>
        <p:blipFill>
          <a:blip r:embed="rId3">
            <a:extLst/>
          </a:blip>
          <a:srcRect l="0" t="0" r="27779" b="0"/>
          <a:stretch>
            <a:fillRect/>
          </a:stretch>
        </p:blipFill>
        <p:spPr>
          <a:xfrm>
            <a:off x="6701385" y="5162257"/>
            <a:ext cx="6105788" cy="344233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73" name="Rectángulo"/>
          <p:cNvSpPr/>
          <p:nvPr/>
        </p:nvSpPr>
        <p:spPr>
          <a:xfrm>
            <a:off x="4889500" y="5267052"/>
            <a:ext cx="881708" cy="642640"/>
          </a:xfrm>
          <a:prstGeom prst="rect">
            <a:avLst/>
          </a:prstGeom>
          <a:ln w="76200">
            <a:solidFill>
              <a:srgbClr val="637C7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Línea"/>
          <p:cNvSpPr/>
          <p:nvPr/>
        </p:nvSpPr>
        <p:spPr>
          <a:xfrm>
            <a:off x="5727700" y="5588372"/>
            <a:ext cx="1048842" cy="1"/>
          </a:xfrm>
          <a:prstGeom prst="line">
            <a:avLst/>
          </a:prstGeom>
          <a:ln w="63500">
            <a:solidFill>
              <a:srgbClr val="67A78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Número de diapositiva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6" name="database.png" descr="databas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22853" y="1377788"/>
            <a:ext cx="1156023" cy="115602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