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0" r:id="rId19"/>
    <p:sldId id="271" r:id="rId20"/>
    <p:sldId id="272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 Juan López</a:t>
            </a:r>
          </a:p>
        </p:txBody>
      </p:sp>
      <p:sp>
        <p:nvSpPr>
          <p:cNvPr id="94" name="“Escribir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“Escribir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4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putación móvil"/>
          <p:cNvSpPr txBox="1"/>
          <p:nvPr/>
        </p:nvSpPr>
        <p:spPr>
          <a:xfrm>
            <a:off x="3012888" y="2035875"/>
            <a:ext cx="7080623" cy="77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Computación móvil</a:t>
            </a:r>
          </a:p>
        </p:txBody>
      </p:sp>
      <p:sp>
        <p:nvSpPr>
          <p:cNvPr id="120" name="Presentación app Android:"/>
          <p:cNvSpPr txBox="1"/>
          <p:nvPr/>
        </p:nvSpPr>
        <p:spPr>
          <a:xfrm>
            <a:off x="3720008" y="3183312"/>
            <a:ext cx="5742584" cy="502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Presentación app Android:</a:t>
            </a:r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0541" y="4053941"/>
            <a:ext cx="3601518" cy="36015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22" name="GarageSale"/>
          <p:cNvSpPr txBox="1"/>
          <p:nvPr/>
        </p:nvSpPr>
        <p:spPr>
          <a:xfrm>
            <a:off x="5502938" y="4053941"/>
            <a:ext cx="2176724" cy="43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13635B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GarageSale</a:t>
            </a:r>
          </a:p>
        </p:txBody>
      </p:sp>
      <p:sp>
        <p:nvSpPr>
          <p:cNvPr id="123" name="Tobias Deissler…"/>
          <p:cNvSpPr txBox="1"/>
          <p:nvPr/>
        </p:nvSpPr>
        <p:spPr>
          <a:xfrm>
            <a:off x="5027116" y="7663209"/>
            <a:ext cx="3128368" cy="777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Tobias Deissler</a:t>
            </a:r>
          </a:p>
          <a:p>
            <a:pPr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Maria Jose Ventura</a:t>
            </a:r>
          </a:p>
        </p:txBody>
      </p:sp>
      <p:sp>
        <p:nvSpPr>
          <p:cNvPr id="12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entajas"/>
          <p:cNvSpPr txBox="1"/>
          <p:nvPr/>
        </p:nvSpPr>
        <p:spPr>
          <a:xfrm>
            <a:off x="1038680" y="906837"/>
            <a:ext cx="1834240" cy="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34645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Ventajas</a:t>
            </a:r>
          </a:p>
        </p:txBody>
      </p:sp>
      <p:sp>
        <p:nvSpPr>
          <p:cNvPr id="162" name="Te permite instalar de forma sencilla Apache en tu propio ordenador, sin importar tu sistema operativo.…"/>
          <p:cNvSpPr txBox="1"/>
          <p:nvPr/>
        </p:nvSpPr>
        <p:spPr>
          <a:xfrm>
            <a:off x="851738" y="1851692"/>
            <a:ext cx="11597086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0031" indent="-250031" algn="l" defTabSz="355600">
              <a:buSzPct val="14500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/>
              <a:t>Instalación</a:t>
            </a:r>
            <a:r>
              <a:rPr lang="de-DE" sz="3200" dirty="0"/>
              <a:t> </a:t>
            </a:r>
            <a:r>
              <a:rPr sz="3200" dirty="0" err="1"/>
              <a:t>sencilla</a:t>
            </a:r>
            <a:r>
              <a:rPr sz="3200" dirty="0"/>
              <a:t> </a:t>
            </a:r>
            <a:r>
              <a:rPr lang="de-DE" sz="3200" dirty="0"/>
              <a:t>de </a:t>
            </a:r>
            <a:r>
              <a:rPr sz="3200" dirty="0"/>
              <a:t>Apache</a:t>
            </a:r>
            <a:r>
              <a:rPr lang="de-DE" sz="3200" dirty="0"/>
              <a:t>, </a:t>
            </a:r>
            <a:r>
              <a:rPr lang="de-DE" sz="3200" dirty="0" err="1"/>
              <a:t>independiente</a:t>
            </a:r>
            <a:r>
              <a:rPr lang="de-DE" sz="3200" dirty="0"/>
              <a:t> del </a:t>
            </a:r>
            <a:r>
              <a:rPr sz="3200" dirty="0" err="1"/>
              <a:t>sistema</a:t>
            </a:r>
            <a:r>
              <a:rPr sz="3200" dirty="0"/>
              <a:t> </a:t>
            </a:r>
            <a:r>
              <a:rPr sz="3200" dirty="0" err="1"/>
              <a:t>operativo</a:t>
            </a:r>
            <a:r>
              <a:rPr sz="3200" dirty="0"/>
              <a:t>. </a:t>
            </a:r>
          </a:p>
          <a:p>
            <a:pPr marL="250031" indent="-250031" algn="l" defTabSz="355600">
              <a:buSzPct val="14500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/>
              <a:t>Uso</a:t>
            </a:r>
            <a:r>
              <a:rPr sz="3200" dirty="0"/>
              <a:t> </a:t>
            </a:r>
            <a:r>
              <a:rPr sz="3200" dirty="0" err="1"/>
              <a:t>gratuito</a:t>
            </a:r>
            <a:endParaRPr sz="3200" dirty="0"/>
          </a:p>
          <a:p>
            <a:pPr marL="250031" indent="-250031" algn="l" defTabSz="355600">
              <a:buSzPct val="14500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/>
              <a:t>Pruebas</a:t>
            </a:r>
            <a:r>
              <a:rPr lang="de-DE" sz="3200" dirty="0"/>
              <a:t> en </a:t>
            </a:r>
            <a:r>
              <a:rPr lang="de-DE" sz="3200" dirty="0" err="1"/>
              <a:t>el</a:t>
            </a:r>
            <a:r>
              <a:rPr lang="de-DE" sz="3200" dirty="0"/>
              <a:t> </a:t>
            </a:r>
            <a:r>
              <a:rPr lang="de-DE" sz="3200" dirty="0" err="1"/>
              <a:t>propio</a:t>
            </a:r>
            <a:r>
              <a:rPr lang="de-DE" sz="3200" dirty="0"/>
              <a:t> </a:t>
            </a:r>
            <a:r>
              <a:rPr lang="de-DE" sz="3200" dirty="0" err="1"/>
              <a:t>ordenador</a:t>
            </a:r>
            <a:r>
              <a:rPr lang="de-DE" sz="3200" dirty="0"/>
              <a:t> </a:t>
            </a:r>
            <a:r>
              <a:rPr lang="de-DE" sz="3200" dirty="0" err="1"/>
              <a:t>con</a:t>
            </a:r>
            <a:r>
              <a:rPr sz="3200" dirty="0"/>
              <a:t> XAMPP</a:t>
            </a:r>
            <a:r>
              <a:rPr lang="de-DE" sz="3200" dirty="0"/>
              <a:t>, sin </a:t>
            </a:r>
            <a:r>
              <a:rPr lang="de-DE" sz="3200" dirty="0" err="1"/>
              <a:t>internet</a:t>
            </a:r>
            <a:endParaRPr sz="3200" dirty="0"/>
          </a:p>
          <a:p>
            <a:pPr marL="250031" indent="-250031" algn="l" defTabSz="355600">
              <a:buSzPct val="14500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/>
              <a:t>Muy</a:t>
            </a:r>
            <a:r>
              <a:rPr sz="3200" dirty="0"/>
              <a:t> </a:t>
            </a:r>
            <a:r>
              <a:rPr sz="3200" dirty="0" err="1"/>
              <a:t>fácil</a:t>
            </a:r>
            <a:r>
              <a:rPr sz="3200" dirty="0"/>
              <a:t> de </a:t>
            </a:r>
            <a:r>
              <a:rPr sz="3200" dirty="0" err="1"/>
              <a:t>instalar</a:t>
            </a:r>
            <a:r>
              <a:rPr sz="3200" dirty="0"/>
              <a:t> y las </a:t>
            </a:r>
            <a:r>
              <a:rPr sz="3200" dirty="0" err="1"/>
              <a:t>configuraciones</a:t>
            </a:r>
            <a:r>
              <a:rPr sz="3200" dirty="0"/>
              <a:t> son </a:t>
            </a:r>
            <a:r>
              <a:rPr sz="3200" dirty="0" err="1"/>
              <a:t>mínimas</a:t>
            </a:r>
            <a:r>
              <a:rPr sz="3200" dirty="0"/>
              <a:t> o </a:t>
            </a:r>
            <a:r>
              <a:rPr sz="3200" dirty="0" err="1"/>
              <a:t>inexistentes</a:t>
            </a:r>
            <a:endParaRPr sz="3200" dirty="0"/>
          </a:p>
        </p:txBody>
      </p:sp>
      <p:sp>
        <p:nvSpPr>
          <p:cNvPr id="163" name="Seguridad: Xampp no es para uso en producción, sólo es un entorno de desarrollo local.…"/>
          <p:cNvSpPr txBox="1"/>
          <p:nvPr/>
        </p:nvSpPr>
        <p:spPr>
          <a:xfrm>
            <a:off x="851738" y="6223119"/>
            <a:ext cx="11380680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0031" indent="-250031" algn="l" defTabSz="355600">
              <a:buSzPct val="14500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Seguridad</a:t>
            </a:r>
            <a:r>
              <a:rPr sz="3200" dirty="0">
                <a:latin typeface="Avenir Book"/>
              </a:rPr>
              <a:t>: X</a:t>
            </a:r>
            <a:r>
              <a:rPr lang="de-DE" sz="3200" dirty="0">
                <a:latin typeface="Avenir Book"/>
              </a:rPr>
              <a:t>AMPP</a:t>
            </a:r>
            <a:r>
              <a:rPr sz="3200" dirty="0">
                <a:latin typeface="Avenir Book"/>
              </a:rPr>
              <a:t> no es para </a:t>
            </a:r>
            <a:r>
              <a:rPr sz="3200" dirty="0" err="1">
                <a:latin typeface="Avenir Book"/>
              </a:rPr>
              <a:t>uso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producción</a:t>
            </a:r>
            <a:r>
              <a:rPr sz="3200" dirty="0">
                <a:latin typeface="Avenir Book"/>
              </a:rPr>
              <a:t>,</a:t>
            </a:r>
            <a:br>
              <a:rPr lang="de-DE" sz="3200" dirty="0">
                <a:latin typeface="Avenir Book"/>
              </a:rPr>
            </a:br>
            <a:r>
              <a:rPr sz="3200" dirty="0" err="1">
                <a:latin typeface="Avenir Book"/>
              </a:rPr>
              <a:t>sólo</a:t>
            </a:r>
            <a:r>
              <a:rPr sz="3200" dirty="0">
                <a:latin typeface="Avenir Book"/>
              </a:rPr>
              <a:t> es un </a:t>
            </a:r>
            <a:r>
              <a:rPr sz="3200" dirty="0" err="1">
                <a:latin typeface="Avenir Book"/>
              </a:rPr>
              <a:t>entorno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desarrollo</a:t>
            </a:r>
            <a:r>
              <a:rPr sz="3200" dirty="0">
                <a:latin typeface="Avenir Book"/>
              </a:rPr>
              <a:t> local.</a:t>
            </a:r>
          </a:p>
          <a:p>
            <a:pPr marL="250031" indent="-250031" algn="l" defTabSz="355600">
              <a:buSzPct val="14500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Está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configurado</a:t>
            </a:r>
            <a:r>
              <a:rPr sz="3200" dirty="0">
                <a:latin typeface="Avenir Book"/>
              </a:rPr>
              <a:t> lo </a:t>
            </a:r>
            <a:r>
              <a:rPr sz="3200" dirty="0" err="1">
                <a:latin typeface="Avenir Book"/>
              </a:rPr>
              <a:t>más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abierto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posible</a:t>
            </a:r>
            <a:r>
              <a:rPr sz="3200" dirty="0">
                <a:latin typeface="Avenir Book"/>
              </a:rPr>
              <a:t>,</a:t>
            </a:r>
            <a:br>
              <a:rPr lang="de-DE" sz="3200" dirty="0">
                <a:latin typeface="Avenir Book"/>
              </a:rPr>
            </a:br>
            <a:r>
              <a:rPr sz="3200" dirty="0" err="1">
                <a:latin typeface="Avenir Book"/>
              </a:rPr>
              <a:t>permitiendo</a:t>
            </a:r>
            <a:r>
              <a:rPr sz="3200" dirty="0">
                <a:latin typeface="Avenir Book"/>
              </a:rPr>
              <a:t> que el </a:t>
            </a:r>
            <a:r>
              <a:rPr sz="3200" dirty="0" err="1">
                <a:latin typeface="Avenir Book"/>
              </a:rPr>
              <a:t>desarrollador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trabaje</a:t>
            </a:r>
            <a:r>
              <a:rPr sz="3200" dirty="0">
                <a:latin typeface="Avenir Book"/>
              </a:rPr>
              <a:t> sin </a:t>
            </a:r>
            <a:r>
              <a:rPr sz="3200" dirty="0" err="1">
                <a:latin typeface="Avenir Book"/>
              </a:rPr>
              <a:t>restricciones</a:t>
            </a:r>
            <a:r>
              <a:rPr sz="3200" dirty="0">
                <a:latin typeface="Avenir Book"/>
              </a:rPr>
              <a:t>. </a:t>
            </a:r>
          </a:p>
          <a:p>
            <a:pPr marL="250031" indent="-250031" algn="l" defTabSz="355600">
              <a:buSzPct val="14500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>
                <a:latin typeface="Avenir Book"/>
              </a:rPr>
              <a:t>Por </a:t>
            </a:r>
            <a:r>
              <a:rPr sz="3200" dirty="0" err="1">
                <a:latin typeface="Avenir Book"/>
              </a:rPr>
              <a:t>ejemplo</a:t>
            </a:r>
            <a:r>
              <a:rPr sz="3200" dirty="0">
                <a:latin typeface="Avenir Book"/>
              </a:rPr>
              <a:t>:</a:t>
            </a:r>
            <a:r>
              <a:rPr lang="de-DE" sz="3200" dirty="0">
                <a:latin typeface="Avenir Book"/>
              </a:rPr>
              <a:t> E</a:t>
            </a:r>
            <a:r>
              <a:rPr sz="3200" dirty="0">
                <a:latin typeface="Avenir Book"/>
              </a:rPr>
              <a:t>l </a:t>
            </a:r>
            <a:r>
              <a:rPr sz="3200" dirty="0" err="1">
                <a:latin typeface="Avenir Book"/>
              </a:rPr>
              <a:t>administrador</a:t>
            </a:r>
            <a:r>
              <a:rPr sz="3200" dirty="0">
                <a:latin typeface="Avenir Book"/>
              </a:rPr>
              <a:t> de MySQL (</a:t>
            </a:r>
            <a:r>
              <a:rPr sz="3200" dirty="0">
                <a:latin typeface="Avenir Book"/>
                <a:ea typeface="Avenir Book Oblique"/>
                <a:cs typeface="Avenir Book Oblique"/>
                <a:sym typeface="Avenir Book Oblique"/>
              </a:rPr>
              <a:t>root</a:t>
            </a:r>
            <a:r>
              <a:rPr sz="3200" dirty="0">
                <a:latin typeface="Avenir Book"/>
              </a:rPr>
              <a:t>) no </a:t>
            </a:r>
            <a:r>
              <a:rPr sz="3200" dirty="0" err="1">
                <a:latin typeface="Avenir Book"/>
              </a:rPr>
              <a:t>tiene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contraseña</a:t>
            </a:r>
            <a:r>
              <a:rPr sz="3200" dirty="0">
                <a:latin typeface="Avenir Book"/>
              </a:rPr>
              <a:t>.</a:t>
            </a:r>
          </a:p>
        </p:txBody>
      </p:sp>
      <p:sp>
        <p:nvSpPr>
          <p:cNvPr id="164" name="Desventajas"/>
          <p:cNvSpPr txBox="1"/>
          <p:nvPr/>
        </p:nvSpPr>
        <p:spPr>
          <a:xfrm>
            <a:off x="984984" y="5257896"/>
            <a:ext cx="2602032" cy="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34645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Desventajas</a:t>
            </a:r>
          </a:p>
        </p:txBody>
      </p:sp>
      <p:sp>
        <p:nvSpPr>
          <p:cNvPr id="16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66" name="success (4).png" descr="success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969" y="803234"/>
            <a:ext cx="699890" cy="69989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67" name="error (4).png" descr="error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9342" y="5036791"/>
            <a:ext cx="810413" cy="81041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reamos las respectivas clases que mapean la estructura de la tablas de la base de datos.…"/>
          <p:cNvSpPr txBox="1"/>
          <p:nvPr/>
        </p:nvSpPr>
        <p:spPr>
          <a:xfrm>
            <a:off x="838441" y="3289300"/>
            <a:ext cx="1150571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Creamos</a:t>
            </a:r>
            <a:r>
              <a:rPr dirty="0"/>
              <a:t> las </a:t>
            </a:r>
            <a:r>
              <a:rPr dirty="0" err="1"/>
              <a:t>respectivas</a:t>
            </a:r>
            <a:r>
              <a:rPr dirty="0"/>
              <a:t> </a:t>
            </a:r>
            <a:r>
              <a:rPr dirty="0" err="1"/>
              <a:t>clases</a:t>
            </a:r>
            <a:r>
              <a:rPr dirty="0"/>
              <a:t> que </a:t>
            </a:r>
            <a:r>
              <a:rPr dirty="0" err="1"/>
              <a:t>mapean</a:t>
            </a:r>
            <a:r>
              <a:rPr dirty="0"/>
              <a:t> la </a:t>
            </a:r>
            <a:r>
              <a:rPr dirty="0" err="1"/>
              <a:t>estructura</a:t>
            </a:r>
            <a:r>
              <a:rPr dirty="0"/>
              <a:t> de la </a:t>
            </a:r>
            <a:r>
              <a:rPr dirty="0" err="1"/>
              <a:t>tablas</a:t>
            </a:r>
            <a:r>
              <a:rPr dirty="0"/>
              <a:t> de la base de </a:t>
            </a:r>
            <a:r>
              <a:rPr dirty="0" err="1"/>
              <a:t>datos</a:t>
            </a:r>
            <a:r>
              <a:rPr dirty="0"/>
              <a:t>. </a:t>
            </a:r>
          </a:p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El </a:t>
            </a:r>
            <a:r>
              <a:rPr dirty="0" err="1"/>
              <a:t>objetivo</a:t>
            </a:r>
            <a:r>
              <a:rPr dirty="0"/>
              <a:t> de </a:t>
            </a:r>
            <a:r>
              <a:rPr dirty="0" err="1"/>
              <a:t>ello</a:t>
            </a:r>
            <a:r>
              <a:rPr dirty="0"/>
              <a:t> es </a:t>
            </a:r>
            <a:r>
              <a:rPr dirty="0" err="1"/>
              <a:t>proveerlas</a:t>
            </a:r>
            <a:r>
              <a:rPr dirty="0"/>
              <a:t> de </a:t>
            </a:r>
            <a:r>
              <a:rPr dirty="0" err="1"/>
              <a:t>comportamientos</a:t>
            </a:r>
            <a:r>
              <a:rPr dirty="0"/>
              <a:t> de :</a:t>
            </a:r>
          </a:p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>
                <a:latin typeface="Avenir Heavy"/>
                <a:ea typeface="Avenir Heavy"/>
                <a:cs typeface="Avenir Heavy"/>
                <a:sym typeface="Avenir Heavy"/>
              </a:rPr>
              <a:t>Inserción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, </a:t>
            </a:r>
            <a:r>
              <a:rPr dirty="0" err="1">
                <a:latin typeface="Avenir Heavy"/>
                <a:ea typeface="Avenir Heavy"/>
                <a:cs typeface="Avenir Heavy"/>
                <a:sym typeface="Avenir Heavy"/>
              </a:rPr>
              <a:t>actualización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, </a:t>
            </a:r>
            <a:r>
              <a:rPr dirty="0" err="1">
                <a:latin typeface="Avenir Heavy"/>
                <a:ea typeface="Avenir Heavy"/>
                <a:cs typeface="Avenir Heavy"/>
                <a:sym typeface="Avenir Heavy"/>
              </a:rPr>
              <a:t>eliminación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dirty="0"/>
              <a:t>y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consulta</a:t>
            </a:r>
            <a:r>
              <a:rPr dirty="0"/>
              <a:t> a </a:t>
            </a:r>
            <a:r>
              <a:rPr dirty="0" err="1"/>
              <a:t>través</a:t>
            </a:r>
            <a:r>
              <a:rPr dirty="0"/>
              <a:t> de la </a:t>
            </a:r>
            <a:r>
              <a:rPr dirty="0" err="1"/>
              <a:t>conexión</a:t>
            </a:r>
            <a:r>
              <a:rPr dirty="0"/>
              <a:t> a la base de </a:t>
            </a:r>
            <a:r>
              <a:rPr dirty="0" err="1"/>
              <a:t>datos</a:t>
            </a:r>
            <a:r>
              <a:rPr dirty="0"/>
              <a:t>.</a:t>
            </a:r>
          </a:p>
        </p:txBody>
      </p:sp>
      <p:sp>
        <p:nvSpPr>
          <p:cNvPr id="170" name="Estructura de la…"/>
          <p:cNvSpPr txBox="1"/>
          <p:nvPr/>
        </p:nvSpPr>
        <p:spPr>
          <a:xfrm>
            <a:off x="1088421" y="762000"/>
            <a:ext cx="6713158" cy="23876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Estructura de la </a:t>
            </a:r>
          </a:p>
          <a:p>
            <a: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base de datos</a:t>
            </a:r>
          </a:p>
        </p:txBody>
      </p:sp>
      <p:pic>
        <p:nvPicPr>
          <p:cNvPr id="171" name="xampp-screenshot-04.png" descr="xampp-screenshot-04.png"/>
          <p:cNvPicPr>
            <a:picLocks noChangeAspect="1"/>
          </p:cNvPicPr>
          <p:nvPr/>
        </p:nvPicPr>
        <p:blipFill>
          <a:blip r:embed="rId2">
            <a:extLst/>
          </a:blip>
          <a:srcRect l="4557" t="6393"/>
          <a:stretch>
            <a:fillRect/>
          </a:stretch>
        </p:blipFill>
        <p:spPr>
          <a:xfrm>
            <a:off x="240655" y="5164043"/>
            <a:ext cx="5727525" cy="371844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72" name="Captura de pantalla 2018-05-17 a la(s) 13.26.01.png" descr="Captura de pantalla 2018-05-17 a la(s) 13.26.01.png"/>
          <p:cNvPicPr>
            <a:picLocks noChangeAspect="1"/>
          </p:cNvPicPr>
          <p:nvPr/>
        </p:nvPicPr>
        <p:blipFill>
          <a:blip r:embed="rId3">
            <a:extLst/>
          </a:blip>
          <a:srcRect r="27779"/>
          <a:stretch>
            <a:fillRect/>
          </a:stretch>
        </p:blipFill>
        <p:spPr>
          <a:xfrm>
            <a:off x="6701385" y="5162257"/>
            <a:ext cx="6105788" cy="344233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73" name="Rectángulo"/>
          <p:cNvSpPr/>
          <p:nvPr/>
        </p:nvSpPr>
        <p:spPr>
          <a:xfrm>
            <a:off x="4889500" y="5267052"/>
            <a:ext cx="881708" cy="642640"/>
          </a:xfrm>
          <a:prstGeom prst="rect">
            <a:avLst/>
          </a:prstGeom>
          <a:ln w="76200">
            <a:solidFill>
              <a:srgbClr val="637C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Línea"/>
          <p:cNvSpPr/>
          <p:nvPr/>
        </p:nvSpPr>
        <p:spPr>
          <a:xfrm>
            <a:off x="5727700" y="5588372"/>
            <a:ext cx="1048842" cy="1"/>
          </a:xfrm>
          <a:prstGeom prst="line">
            <a:avLst/>
          </a:prstGeom>
          <a:ln w="63500">
            <a:solidFill>
              <a:srgbClr val="67A78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76" name="database.png" descr="databas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22853" y="1377788"/>
            <a:ext cx="1156023" cy="11560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mo creamos nuestra conexión a la BDD?…"/>
          <p:cNvSpPr txBox="1"/>
          <p:nvPr/>
        </p:nvSpPr>
        <p:spPr>
          <a:xfrm>
            <a:off x="579540" y="2265686"/>
            <a:ext cx="9888926" cy="445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3600" dirty="0"/>
              <a:t>Como </a:t>
            </a:r>
            <a:r>
              <a:rPr sz="3600" dirty="0" err="1"/>
              <a:t>creamos</a:t>
            </a:r>
            <a:r>
              <a:rPr sz="3600" dirty="0"/>
              <a:t> </a:t>
            </a:r>
            <a:r>
              <a:rPr sz="3600" dirty="0" err="1"/>
              <a:t>nuestra</a:t>
            </a:r>
            <a:r>
              <a:rPr sz="3600" dirty="0"/>
              <a:t> </a:t>
            </a:r>
            <a:r>
              <a:rPr sz="3600" dirty="0" err="1"/>
              <a:t>conexión</a:t>
            </a:r>
            <a:r>
              <a:rPr sz="3600" dirty="0"/>
              <a:t> a la BDD?</a:t>
            </a:r>
          </a:p>
          <a:p>
            <a:pPr algn="l" defTabSz="355600">
              <a:defRPr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endParaRPr dirty="0"/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 dirty="0"/>
              <a:t>c</a:t>
            </a:r>
            <a:r>
              <a:rPr sz="2800" dirty="0" err="1"/>
              <a:t>reamos</a:t>
            </a:r>
            <a:r>
              <a:rPr sz="2800" dirty="0"/>
              <a:t> una </a:t>
            </a:r>
            <a:r>
              <a:rPr sz="2800" dirty="0" err="1"/>
              <a:t>conexión</a:t>
            </a:r>
            <a:r>
              <a:rPr sz="2800" dirty="0"/>
              <a:t> con </a:t>
            </a:r>
            <a:r>
              <a:rPr sz="2800" dirty="0">
                <a:latin typeface="Avenir Heavy"/>
                <a:ea typeface="Avenir Heavy"/>
                <a:cs typeface="Avenir Heavy"/>
                <a:sym typeface="Avenir Heavy"/>
              </a:rPr>
              <a:t>PDO</a:t>
            </a:r>
            <a:endParaRPr lang="de-DE" sz="2800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pt-BR" sz="2800" dirty="0"/>
              <a:t>acrónimo de "</a:t>
            </a:r>
            <a:r>
              <a:rPr lang="pt-BR" sz="2800" i="1" dirty="0">
                <a:latin typeface="Avenir Heavy"/>
                <a:ea typeface="Avenir Heavy"/>
                <a:cs typeface="Avenir Heavy"/>
                <a:sym typeface="Avenir Heavy"/>
              </a:rPr>
              <a:t>PHP Data Object"</a:t>
            </a:r>
            <a:r>
              <a:rPr lang="pt-BR" sz="2800" dirty="0"/>
              <a:t>.</a:t>
            </a:r>
            <a:endParaRPr lang="es-ES" sz="2800" dirty="0"/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 dirty="0" err="1"/>
              <a:t>protección</a:t>
            </a:r>
            <a:r>
              <a:rPr lang="de-DE" sz="2800" dirty="0"/>
              <a:t> de</a:t>
            </a:r>
            <a:r>
              <a:rPr sz="2800" dirty="0"/>
              <a:t> </a:t>
            </a:r>
            <a:r>
              <a:rPr sz="2800" dirty="0" err="1"/>
              <a:t>datos</a:t>
            </a:r>
            <a:r>
              <a:rPr sz="2800" dirty="0"/>
              <a:t> de </a:t>
            </a:r>
            <a:r>
              <a:rPr sz="2800" u="sng" dirty="0" err="1">
                <a:latin typeface="Avenir Book Oblique"/>
                <a:ea typeface="Avenir Book Oblique"/>
                <a:cs typeface="Avenir Book Oblique"/>
                <a:sym typeface="Avenir Book Oblique"/>
              </a:rPr>
              <a:t>inyecciones</a:t>
            </a:r>
            <a:r>
              <a:rPr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 </a:t>
            </a:r>
            <a:r>
              <a:rPr lang="de-DE"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SQL</a:t>
            </a:r>
            <a:r>
              <a:rPr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.</a:t>
            </a:r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6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just" defTabSz="355600">
              <a:defRPr sz="1200" b="0">
                <a:solidFill>
                  <a:srgbClr val="454545"/>
                </a:solidFill>
              </a:defRPr>
            </a:pPr>
            <a:endParaRPr dirty="0">
              <a:latin typeface="Avenir Heavy"/>
              <a:ea typeface="Avenir Heavy"/>
              <a:cs typeface="Avenir Heavy"/>
              <a:sym typeface="Avenir Heavy"/>
            </a:endParaRPr>
          </a:p>
        </p:txBody>
      </p:sp>
      <p:sp>
        <p:nvSpPr>
          <p:cNvPr id="17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0" name="Conexión cliente - BDD"/>
          <p:cNvSpPr txBox="1"/>
          <p:nvPr/>
        </p:nvSpPr>
        <p:spPr>
          <a:xfrm>
            <a:off x="1016285" y="793749"/>
            <a:ext cx="914343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Conexión cliente - BDD</a:t>
            </a:r>
          </a:p>
        </p:txBody>
      </p:sp>
      <p:pic>
        <p:nvPicPr>
          <p:cNvPr id="181" name="php-logo-400x267.png" descr="php-logo-400x2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9482" y="4280847"/>
            <a:ext cx="3291693" cy="219720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82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8985" y="781050"/>
            <a:ext cx="1282701" cy="128270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FB1A8C-DC4F-46A7-BE23-97DAFB76334E}"/>
              </a:ext>
            </a:extLst>
          </p:cNvPr>
          <p:cNvSpPr txBox="1"/>
          <p:nvPr/>
        </p:nvSpPr>
        <p:spPr>
          <a:xfrm>
            <a:off x="579540" y="6317856"/>
            <a:ext cx="10624703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defTabSz="355600">
              <a:defRPr sz="16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solidFill>
                  <a:schemeClr val="tx1"/>
                </a:solidFill>
                <a:latin typeface="Rockwell"/>
                <a:sym typeface="Rockwell"/>
              </a:rPr>
              <a:t>Que</a:t>
            </a:r>
            <a:r>
              <a:rPr lang="es-ES" sz="3600" dirty="0">
                <a:solidFill>
                  <a:srgbClr val="454545"/>
                </a:solidFill>
                <a:latin typeface="Rockwell"/>
                <a:sym typeface="Rockwell"/>
              </a:rPr>
              <a:t> es PDO? </a:t>
            </a:r>
          </a:p>
          <a:p>
            <a:pPr algn="l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es-ES" sz="2000" dirty="0">
              <a:latin typeface="Avenir Book"/>
              <a:ea typeface="Rockwell"/>
              <a:cs typeface="Rockwell"/>
              <a:sym typeface="Rockwell"/>
            </a:endParaRP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capa de </a:t>
            </a:r>
            <a:r>
              <a:rPr lang="es-ES" sz="2800" dirty="0">
                <a:latin typeface="Avenir Book"/>
                <a:ea typeface="Avenir Heavy"/>
                <a:cs typeface="Avenir Heavy"/>
                <a:sym typeface="Avenir Heavy"/>
              </a:rPr>
              <a:t>abstracción</a:t>
            </a:r>
            <a:r>
              <a:rPr lang="es-ES" sz="2800" dirty="0">
                <a:latin typeface="Avenir Book"/>
              </a:rPr>
              <a:t> de objetos</a:t>
            </a: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permite manipular los datos de las bases de datos de forma estándar</a:t>
            </a: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Un program</a:t>
            </a:r>
            <a:r>
              <a:rPr lang="es-ES" sz="2800" dirty="0">
                <a:solidFill>
                  <a:srgbClr val="5E5E5E"/>
                </a:solidFill>
                <a:latin typeface="Avenir Book"/>
              </a:rPr>
              <a:t>a </a:t>
            </a:r>
            <a:r>
              <a:rPr lang="es-ES" sz="28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lang="es-ES" sz="2800" dirty="0">
                <a:solidFill>
                  <a:srgbClr val="5E5E5E"/>
                </a:solidFill>
                <a:latin typeface="Avenir Book"/>
              </a:rPr>
              <a:t> c</a:t>
            </a:r>
            <a:r>
              <a:rPr lang="es-ES" sz="2800" dirty="0">
                <a:latin typeface="Avenir Book"/>
              </a:rPr>
              <a:t>onstruido con PDO</a:t>
            </a:r>
            <a:br>
              <a:rPr lang="es-ES" sz="2800" dirty="0">
                <a:latin typeface="Avenir Book"/>
              </a:rPr>
            </a:br>
            <a:r>
              <a:rPr lang="es-ES" sz="2800" dirty="0">
                <a:latin typeface="Avenir Book"/>
              </a:rPr>
              <a:t>sirva para acceder a </a:t>
            </a:r>
            <a:r>
              <a:rPr lang="es-ES" sz="2800" dirty="0">
                <a:latin typeface="Avenir Book"/>
                <a:ea typeface="Avenir Heavy"/>
                <a:cs typeface="Avenir Heavy"/>
                <a:sym typeface="Avenir Heavy"/>
              </a:rPr>
              <a:t>cualquier base de datos.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85" name="jsonenmysql.png" descr="jsonenmysq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2515" y="5174102"/>
            <a:ext cx="5632996" cy="3755332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86" name="Utilizamos un patrón singleton de PDO para limitar el número de aperturas a la base de datos en una sola.…"/>
          <p:cNvSpPr txBox="1"/>
          <p:nvPr/>
        </p:nvSpPr>
        <p:spPr>
          <a:xfrm>
            <a:off x="898922" y="749619"/>
            <a:ext cx="11200182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  <a:ea typeface="Avenir Book Oblique"/>
                <a:cs typeface="Avenir Book Oblique"/>
                <a:sym typeface="Avenir Book Oblique"/>
              </a:rPr>
              <a:t>patrón</a:t>
            </a:r>
            <a:r>
              <a:rPr sz="3200" dirty="0">
                <a:latin typeface="Avenir Book"/>
                <a:ea typeface="Avenir Book Oblique"/>
                <a:cs typeface="Avenir Book Oblique"/>
                <a:sym typeface="Avenir Book Oblique"/>
              </a:rPr>
              <a:t> </a:t>
            </a:r>
            <a:r>
              <a:rPr sz="3200" i="1" dirty="0">
                <a:latin typeface="Avenir Book"/>
                <a:ea typeface="Avenir Heavy"/>
                <a:cs typeface="Avenir Heavy"/>
                <a:sym typeface="Avenir Heavy"/>
              </a:rPr>
              <a:t>singleton de PDO</a:t>
            </a:r>
            <a:br>
              <a:rPr lang="de-DE" sz="3200" i="1" dirty="0">
                <a:latin typeface="Avenir Book"/>
                <a:ea typeface="Avenir Heavy"/>
                <a:cs typeface="Avenir Heavy"/>
                <a:sym typeface="Avenir Heavy"/>
              </a:rPr>
            </a:b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limita</a:t>
            </a:r>
            <a:r>
              <a:rPr sz="3200" dirty="0">
                <a:latin typeface="Avenir Book"/>
              </a:rPr>
              <a:t> el </a:t>
            </a:r>
            <a:r>
              <a:rPr sz="3200" dirty="0" err="1">
                <a:latin typeface="Avenir Book"/>
              </a:rPr>
              <a:t>número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aperturas</a:t>
            </a:r>
            <a:r>
              <a:rPr sz="3200" dirty="0">
                <a:latin typeface="Avenir Book"/>
              </a:rPr>
              <a:t> a la base de </a:t>
            </a:r>
            <a:r>
              <a:rPr sz="3200" dirty="0" err="1">
                <a:latin typeface="Avenir Book"/>
              </a:rPr>
              <a:t>datos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una sola </a:t>
            </a: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>
                <a:latin typeface="Avenir Book"/>
              </a:rPr>
              <a:t>scripts </a:t>
            </a:r>
            <a:r>
              <a:rPr lang="de-DE" sz="3200" dirty="0">
                <a:latin typeface="Avenir Book"/>
              </a:rPr>
              <a:t>PHP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gestionar</a:t>
            </a:r>
            <a:r>
              <a:rPr sz="3200" dirty="0">
                <a:latin typeface="Avenir Book"/>
              </a:rPr>
              <a:t> las </a:t>
            </a:r>
            <a:r>
              <a:rPr sz="3200" dirty="0" err="1">
                <a:latin typeface="Avenir Book"/>
              </a:rPr>
              <a:t>peticiones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lanz</a:t>
            </a:r>
            <a:r>
              <a:rPr lang="de-DE" sz="3200" dirty="0" err="1">
                <a:latin typeface="Avenir Book"/>
              </a:rPr>
              <a:t>adas</a:t>
            </a:r>
            <a:r>
              <a:rPr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por</a:t>
            </a:r>
            <a:r>
              <a:rPr lang="de-DE"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clientes</a:t>
            </a: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>
                <a:latin typeface="Avenir Book"/>
              </a:rPr>
              <a:t>Serialización</a:t>
            </a:r>
            <a:r>
              <a:rPr lang="de-DE" sz="3200" dirty="0">
                <a:latin typeface="Avenir Book"/>
              </a:rPr>
              <a:t> los </a:t>
            </a:r>
            <a:r>
              <a:rPr lang="de-DE" sz="3200" dirty="0" err="1">
                <a:latin typeface="Avenir Book"/>
              </a:rPr>
              <a:t>datos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formato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JSON</a:t>
            </a:r>
            <a:r>
              <a:rPr sz="3200" dirty="0">
                <a:latin typeface="Avenir Book"/>
              </a:rPr>
              <a:t> </a:t>
            </a:r>
            <a:endParaRPr lang="de-DE"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Deserialización 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aplicación</a:t>
            </a:r>
            <a:r>
              <a:rPr sz="3200" dirty="0">
                <a:latin typeface="Avenir Book"/>
              </a:rPr>
              <a:t> Android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Objetos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Java</a:t>
            </a:r>
            <a:endParaRPr lang="de-DE"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Ventaja: datos legibles por humanos</a:t>
            </a:r>
            <a:endParaRPr sz="3200" dirty="0">
              <a:latin typeface="Avenir Book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9" name="Flujo de datos"/>
          <p:cNvSpPr txBox="1"/>
          <p:nvPr/>
        </p:nvSpPr>
        <p:spPr>
          <a:xfrm>
            <a:off x="1032129" y="793749"/>
            <a:ext cx="565734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Flujo de datos</a:t>
            </a:r>
          </a:p>
        </p:txBody>
      </p:sp>
      <p:sp>
        <p:nvSpPr>
          <p:cNvPr id="190" name="¿Cómo envío una respuesta de vuelta a la aplicación Android?…"/>
          <p:cNvSpPr txBox="1"/>
          <p:nvPr/>
        </p:nvSpPr>
        <p:spPr>
          <a:xfrm>
            <a:off x="1041515" y="2415673"/>
            <a:ext cx="10283264" cy="181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355600">
              <a:defRPr sz="2100" b="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dirty="0"/>
              <a:t>¿</a:t>
            </a:r>
            <a:r>
              <a:rPr dirty="0" err="1"/>
              <a:t>Cómo</a:t>
            </a:r>
            <a:r>
              <a:rPr dirty="0"/>
              <a:t> </a:t>
            </a:r>
            <a:r>
              <a:rPr dirty="0" err="1"/>
              <a:t>envío</a:t>
            </a:r>
            <a:r>
              <a:rPr dirty="0"/>
              <a:t> una </a:t>
            </a:r>
            <a:r>
              <a:rPr dirty="0" err="1"/>
              <a:t>respuesta</a:t>
            </a:r>
            <a:r>
              <a:rPr dirty="0"/>
              <a:t> de </a:t>
            </a:r>
            <a:r>
              <a:rPr dirty="0" err="1"/>
              <a:t>vuelta</a:t>
            </a:r>
            <a:r>
              <a:rPr dirty="0"/>
              <a:t> a la </a:t>
            </a:r>
            <a:r>
              <a:rPr dirty="0" err="1"/>
              <a:t>aplicación</a:t>
            </a:r>
            <a:r>
              <a:rPr dirty="0"/>
              <a:t> Android? </a:t>
            </a: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Es </a:t>
            </a:r>
            <a:r>
              <a:rPr dirty="0" err="1"/>
              <a:t>justo</a:t>
            </a:r>
            <a:r>
              <a:rPr dirty="0"/>
              <a:t> </a:t>
            </a:r>
            <a:r>
              <a:rPr dirty="0" err="1"/>
              <a:t>donde</a:t>
            </a:r>
            <a:r>
              <a:rPr dirty="0"/>
              <a:t> </a:t>
            </a:r>
            <a:r>
              <a:rPr dirty="0" err="1"/>
              <a:t>entra</a:t>
            </a:r>
            <a:r>
              <a:rPr dirty="0"/>
              <a:t> 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rPr dirty="0"/>
              <a:t> para </a:t>
            </a:r>
            <a:r>
              <a:rPr dirty="0" err="1"/>
              <a:t>actuar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formato</a:t>
            </a:r>
            <a:r>
              <a:rPr dirty="0"/>
              <a:t> de </a:t>
            </a:r>
            <a:r>
              <a:rPr dirty="0" err="1"/>
              <a:t>comunicación</a:t>
            </a:r>
            <a:r>
              <a:rPr dirty="0"/>
              <a:t>. </a:t>
            </a: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respuesta</a:t>
            </a:r>
            <a:r>
              <a:rPr dirty="0"/>
              <a:t> </a:t>
            </a:r>
            <a:r>
              <a:rPr dirty="0" err="1"/>
              <a:t>enviaremos</a:t>
            </a:r>
            <a:r>
              <a:rPr dirty="0"/>
              <a:t> una </a:t>
            </a:r>
            <a:r>
              <a:rPr dirty="0" err="1"/>
              <a:t>serie</a:t>
            </a:r>
            <a:r>
              <a:rPr dirty="0"/>
              <a:t> de </a:t>
            </a:r>
            <a:r>
              <a:rPr dirty="0" err="1"/>
              <a:t>elementos</a:t>
            </a:r>
            <a:r>
              <a:rPr dirty="0"/>
              <a:t>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rPr dirty="0"/>
              <a:t> que </a:t>
            </a:r>
            <a:r>
              <a:rPr dirty="0" err="1"/>
              <a:t>puedan</a:t>
            </a:r>
            <a:r>
              <a:rPr dirty="0"/>
              <a:t> ser </a:t>
            </a:r>
            <a:r>
              <a:rPr dirty="0" err="1"/>
              <a:t>interpretados</a:t>
            </a:r>
            <a:r>
              <a:rPr dirty="0"/>
              <a:t> del </a:t>
            </a:r>
            <a:r>
              <a:rPr dirty="0" err="1"/>
              <a:t>lado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. </a:t>
            </a: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Esto</a:t>
            </a:r>
            <a:r>
              <a:rPr dirty="0"/>
              <a:t> es </a:t>
            </a:r>
            <a:r>
              <a:rPr dirty="0" err="1"/>
              <a:t>posible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las </a:t>
            </a:r>
            <a:r>
              <a:rPr dirty="0" err="1"/>
              <a:t>funciones</a:t>
            </a:r>
            <a:r>
              <a:rPr lang="de-DE" dirty="0"/>
              <a:t> PHP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 </a:t>
            </a:r>
            <a:r>
              <a:rPr dirty="0" err="1">
                <a:latin typeface="Avenir Heavy"/>
                <a:ea typeface="Avenir Heavy"/>
                <a:cs typeface="Avenir Heavy"/>
                <a:sym typeface="Avenir Heavy"/>
              </a:rPr>
              <a:t>json_encode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()</a:t>
            </a:r>
            <a:r>
              <a:rPr dirty="0"/>
              <a:t> y </a:t>
            </a:r>
            <a:r>
              <a:rPr dirty="0" err="1">
                <a:latin typeface="Avenir Heavy"/>
                <a:ea typeface="Avenir Heavy"/>
                <a:cs typeface="Avenir Heavy"/>
                <a:sym typeface="Avenir Heavy"/>
              </a:rPr>
              <a:t>json_decode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().</a:t>
            </a:r>
          </a:p>
        </p:txBody>
      </p:sp>
      <p:pic>
        <p:nvPicPr>
          <p:cNvPr id="191" name="Captura de pantalla 2018-05-17 a la(s) 13.45.07.png" descr="Captura de pantalla 2018-05-17 a la(s) 13.45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4300459"/>
            <a:ext cx="5095288" cy="524359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92" name="Rectángulo"/>
          <p:cNvSpPr/>
          <p:nvPr/>
        </p:nvSpPr>
        <p:spPr>
          <a:xfrm>
            <a:off x="584200" y="7061199"/>
            <a:ext cx="4015788" cy="2235201"/>
          </a:xfrm>
          <a:prstGeom prst="rect">
            <a:avLst/>
          </a:prstGeom>
          <a:ln w="88900">
            <a:solidFill>
              <a:srgbClr val="F3F7F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93" name="Captura de pantalla 2018-05-17 a la(s) 13.45.25.png" descr="Captura de pantalla 2018-05-17 a la(s) 13.45.25.png"/>
          <p:cNvPicPr>
            <a:picLocks noChangeAspect="1"/>
          </p:cNvPicPr>
          <p:nvPr/>
        </p:nvPicPr>
        <p:blipFill>
          <a:blip r:embed="rId3">
            <a:extLst/>
          </a:blip>
          <a:srcRect r="22803"/>
          <a:stretch>
            <a:fillRect/>
          </a:stretch>
        </p:blipFill>
        <p:spPr>
          <a:xfrm>
            <a:off x="6026149" y="4578349"/>
            <a:ext cx="6628899" cy="3919533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94" name="planning.png" descr="plann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94661" y="904490"/>
            <a:ext cx="1035820" cy="1035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97" name="Volley Google"/>
          <p:cNvSpPr txBox="1"/>
          <p:nvPr/>
        </p:nvSpPr>
        <p:spPr>
          <a:xfrm>
            <a:off x="1445326" y="870966"/>
            <a:ext cx="4780155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/>
              <a:t>Google Volley</a:t>
            </a:r>
            <a:endParaRPr dirty="0"/>
          </a:p>
        </p:txBody>
      </p:sp>
      <p:sp>
        <p:nvSpPr>
          <p:cNvPr id="198" name="Volley es una librería desarrollada por Google para optimizar el envío de peticiones http desde las aplicaciones…"/>
          <p:cNvSpPr txBox="1"/>
          <p:nvPr/>
        </p:nvSpPr>
        <p:spPr>
          <a:xfrm>
            <a:off x="749299" y="2334950"/>
            <a:ext cx="11152092" cy="353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Volley</a:t>
            </a:r>
            <a:r>
              <a:rPr dirty="0"/>
              <a:t> es una </a:t>
            </a:r>
            <a:r>
              <a:rPr dirty="0" err="1">
                <a:latin typeface="Avenir Heavy"/>
                <a:ea typeface="Avenir Heavy"/>
                <a:cs typeface="Avenir Heavy"/>
                <a:sym typeface="Avenir Heavy"/>
              </a:rPr>
              <a:t>librería</a:t>
            </a:r>
            <a:r>
              <a:rPr dirty="0"/>
              <a:t> </a:t>
            </a:r>
            <a:r>
              <a:rPr dirty="0" err="1"/>
              <a:t>desarrollada</a:t>
            </a:r>
            <a:r>
              <a:rPr dirty="0"/>
              <a:t> por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Google</a:t>
            </a:r>
            <a:r>
              <a:rPr dirty="0"/>
              <a:t> para </a:t>
            </a:r>
            <a:r>
              <a:rPr dirty="0" err="1"/>
              <a:t>optimizar</a:t>
            </a:r>
            <a:r>
              <a:rPr dirty="0"/>
              <a:t> el </a:t>
            </a:r>
            <a:r>
              <a:rPr dirty="0" err="1"/>
              <a:t>envío</a:t>
            </a:r>
            <a:r>
              <a:rPr dirty="0"/>
              <a:t> de </a:t>
            </a:r>
            <a:r>
              <a:rPr dirty="0" err="1">
                <a:latin typeface="Avenir Heavy"/>
                <a:ea typeface="Avenir Heavy"/>
                <a:cs typeface="Avenir Heavy"/>
                <a:sym typeface="Avenir Heavy"/>
              </a:rPr>
              <a:t>peticiones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HTTP</a:t>
            </a:r>
            <a:r>
              <a:rPr dirty="0"/>
              <a:t> </a:t>
            </a:r>
            <a:r>
              <a:rPr dirty="0" err="1"/>
              <a:t>desde</a:t>
            </a:r>
            <a:r>
              <a:rPr dirty="0"/>
              <a:t> las </a:t>
            </a:r>
            <a:r>
              <a:rPr dirty="0" err="1"/>
              <a:t>aplicaciones</a:t>
            </a:r>
            <a:r>
              <a:rPr dirty="0"/>
              <a:t> </a:t>
            </a:r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Android </a:t>
            </a:r>
            <a:r>
              <a:rPr dirty="0" err="1"/>
              <a:t>hacia</a:t>
            </a:r>
            <a:r>
              <a:rPr dirty="0"/>
              <a:t> </a:t>
            </a:r>
            <a:r>
              <a:rPr dirty="0" err="1"/>
              <a:t>servidores</a:t>
            </a:r>
            <a:r>
              <a:rPr dirty="0"/>
              <a:t> </a:t>
            </a:r>
            <a:r>
              <a:rPr dirty="0" err="1"/>
              <a:t>externos</a:t>
            </a:r>
            <a:r>
              <a:rPr dirty="0"/>
              <a:t>. </a:t>
            </a:r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Gracias a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biblioteca</a:t>
            </a:r>
            <a:r>
              <a:rPr dirty="0"/>
              <a:t>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hacer</a:t>
            </a:r>
            <a:r>
              <a:rPr dirty="0"/>
              <a:t> </a:t>
            </a:r>
            <a:r>
              <a:rPr dirty="0" err="1"/>
              <a:t>peticiones</a:t>
            </a:r>
            <a:r>
              <a:rPr dirty="0"/>
              <a:t> a </a:t>
            </a:r>
            <a:r>
              <a:rPr dirty="0" err="1"/>
              <a:t>servidores</a:t>
            </a:r>
            <a:r>
              <a:rPr dirty="0"/>
              <a:t> web que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devuelvan</a:t>
            </a:r>
            <a:r>
              <a:rPr dirty="0"/>
              <a:t> un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rPr dirty="0"/>
              <a:t> </a:t>
            </a:r>
            <a:r>
              <a:rPr lang="de-DE" dirty="0" err="1"/>
              <a:t>conteniendo</a:t>
            </a:r>
            <a:r>
              <a:rPr lang="de-DE" dirty="0"/>
              <a:t> </a:t>
            </a:r>
            <a:r>
              <a:rPr lang="de-DE" dirty="0" err="1"/>
              <a:t>datos</a:t>
            </a:r>
            <a:r>
              <a:rPr lang="de-DE" dirty="0"/>
              <a:t> </a:t>
            </a:r>
            <a:r>
              <a:rPr lang="de-DE" dirty="0" err="1"/>
              <a:t>textuales</a:t>
            </a:r>
            <a:r>
              <a:rPr lang="de-DE" dirty="0"/>
              <a:t>,</a:t>
            </a:r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dirty="0" err="1"/>
              <a:t>numéricos</a:t>
            </a:r>
            <a:r>
              <a:rPr lang="de-DE" dirty="0"/>
              <a:t> o </a:t>
            </a:r>
            <a:r>
              <a:rPr lang="de-DE" dirty="0" err="1"/>
              <a:t>imagenes</a:t>
            </a:r>
            <a:r>
              <a:rPr lang="de-DE" dirty="0"/>
              <a:t> </a:t>
            </a:r>
            <a:r>
              <a:rPr lang="de-DE" dirty="0" err="1"/>
              <a:t>codificados</a:t>
            </a:r>
            <a:r>
              <a:rPr dirty="0"/>
              <a:t>. </a:t>
            </a:r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just" defTabSz="355600">
              <a:defRPr sz="1700" b="0" u="sng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Algunas</a:t>
            </a:r>
            <a:r>
              <a:rPr dirty="0"/>
              <a:t> </a:t>
            </a:r>
            <a:r>
              <a:rPr dirty="0" err="1"/>
              <a:t>características</a:t>
            </a:r>
            <a:r>
              <a:rPr dirty="0"/>
              <a:t>: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	▪	</a:t>
            </a:r>
            <a:r>
              <a:rPr dirty="0" err="1"/>
              <a:t>Procesamiento</a:t>
            </a:r>
            <a:r>
              <a:rPr dirty="0"/>
              <a:t> </a:t>
            </a:r>
            <a:r>
              <a:rPr dirty="0" err="1"/>
              <a:t>concurrente</a:t>
            </a:r>
            <a:r>
              <a:rPr dirty="0"/>
              <a:t> de </a:t>
            </a:r>
            <a:r>
              <a:rPr dirty="0" err="1"/>
              <a:t>peticiones</a:t>
            </a:r>
            <a:r>
              <a:rPr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	▪	</a:t>
            </a:r>
            <a:r>
              <a:rPr dirty="0" err="1"/>
              <a:t>Priorización</a:t>
            </a:r>
            <a:r>
              <a:rPr dirty="0"/>
              <a:t> de las </a:t>
            </a:r>
            <a:r>
              <a:rPr dirty="0" err="1"/>
              <a:t>peticiones</a:t>
            </a:r>
            <a:r>
              <a:rPr dirty="0"/>
              <a:t>, lo que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definir</a:t>
            </a:r>
            <a:r>
              <a:rPr dirty="0"/>
              <a:t> la </a:t>
            </a:r>
            <a:r>
              <a:rPr dirty="0" err="1"/>
              <a:t>preponderancia</a:t>
            </a:r>
            <a:r>
              <a:rPr dirty="0"/>
              <a:t> de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petición</a:t>
            </a:r>
            <a:r>
              <a:rPr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	▪	</a:t>
            </a:r>
            <a:r>
              <a:rPr dirty="0" err="1"/>
              <a:t>Cancelación</a:t>
            </a:r>
            <a:r>
              <a:rPr dirty="0"/>
              <a:t> de </a:t>
            </a:r>
            <a:r>
              <a:rPr dirty="0" err="1"/>
              <a:t>peticiones</a:t>
            </a:r>
            <a:endParaRPr dirty="0"/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	▪	</a:t>
            </a:r>
            <a:r>
              <a:rPr dirty="0" err="1"/>
              <a:t>Implementación</a:t>
            </a:r>
            <a:r>
              <a:rPr dirty="0"/>
              <a:t> de </a:t>
            </a:r>
            <a:r>
              <a:rPr dirty="0" err="1"/>
              <a:t>caché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disco y </a:t>
            </a:r>
            <a:r>
              <a:rPr dirty="0" err="1"/>
              <a:t>memoria</a:t>
            </a:r>
            <a:r>
              <a:rPr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marL="292100" defTabSz="355600">
              <a:defRPr sz="19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Para </a:t>
            </a:r>
            <a:r>
              <a:rPr dirty="0" err="1"/>
              <a:t>utilizarlo</a:t>
            </a:r>
            <a:r>
              <a:rPr dirty="0"/>
              <a:t> se </a:t>
            </a:r>
            <a:r>
              <a:rPr dirty="0" err="1"/>
              <a:t>crea</a:t>
            </a:r>
            <a:r>
              <a:rPr dirty="0"/>
              <a:t> una cola y </a:t>
            </a:r>
            <a:r>
              <a:rPr dirty="0" err="1"/>
              <a:t>añadiendo</a:t>
            </a:r>
            <a:r>
              <a:rPr dirty="0"/>
              <a:t> </a:t>
            </a:r>
            <a:r>
              <a:rPr dirty="0" err="1"/>
              <a:t>después</a:t>
            </a:r>
            <a:r>
              <a:rPr dirty="0"/>
              <a:t> </a:t>
            </a:r>
            <a:r>
              <a:rPr dirty="0" err="1"/>
              <a:t>peticiones</a:t>
            </a:r>
            <a:r>
              <a:rPr dirty="0"/>
              <a:t> a </a:t>
            </a:r>
            <a:r>
              <a:rPr dirty="0" err="1"/>
              <a:t>esa</a:t>
            </a:r>
            <a:r>
              <a:rPr dirty="0"/>
              <a:t> cola:</a:t>
            </a:r>
          </a:p>
        </p:txBody>
      </p:sp>
      <p:pic>
        <p:nvPicPr>
          <p:cNvPr id="199" name="Captura de pantalla 2018-05-17 a la(s) 13.51.58.png" descr="Captura de pantalla 2018-05-17 a la(s) 13.5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6140449"/>
            <a:ext cx="10744200" cy="347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ángulo"/>
          <p:cNvSpPr/>
          <p:nvPr/>
        </p:nvSpPr>
        <p:spPr>
          <a:xfrm>
            <a:off x="2298700" y="6769100"/>
            <a:ext cx="9155758" cy="244306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01" name="An-Android-HTTP-library-from-Google-1280x520 2.jpg" descr="An-Android-HTTP-library-from-Google-1280x520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6900" y="868950"/>
            <a:ext cx="2724676" cy="11069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04" name="Más librerías utilizadas"/>
          <p:cNvSpPr txBox="1"/>
          <p:nvPr/>
        </p:nvSpPr>
        <p:spPr>
          <a:xfrm>
            <a:off x="1079500" y="793749"/>
            <a:ext cx="8890001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Más librerías utilizadas</a:t>
            </a:r>
          </a:p>
        </p:txBody>
      </p:sp>
      <p:sp>
        <p:nvSpPr>
          <p:cNvPr id="205" name="Utilizamos la Google Places API para brindar la ubicación de un producto a la hora de concretar una venta.…"/>
          <p:cNvSpPr txBox="1"/>
          <p:nvPr/>
        </p:nvSpPr>
        <p:spPr>
          <a:xfrm>
            <a:off x="956092" y="5370559"/>
            <a:ext cx="8773556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08359" indent="-208359" algn="l" defTabSz="355600">
              <a:buSzPct val="14500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Google Places API</a:t>
            </a:r>
            <a:r>
              <a:rPr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elegir</a:t>
            </a:r>
            <a:r>
              <a:rPr lang="de-DE" dirty="0">
                <a:sym typeface="Wingdings" panose="05000000000000000000" pitchFamily="2" charset="2"/>
              </a:rPr>
              <a:t> y </a:t>
            </a:r>
            <a:r>
              <a:rPr lang="de-DE" dirty="0" err="1">
                <a:sym typeface="Wingdings" panose="05000000000000000000" pitchFamily="2" charset="2"/>
              </a:rPr>
              <a:t>mostrar</a:t>
            </a:r>
            <a:r>
              <a:rPr dirty="0"/>
              <a:t> </a:t>
            </a:r>
            <a:r>
              <a:rPr dirty="0" err="1"/>
              <a:t>ubicación</a:t>
            </a:r>
            <a:r>
              <a:rPr dirty="0"/>
              <a:t> de</a:t>
            </a:r>
            <a:r>
              <a:rPr lang="de-DE" dirty="0"/>
              <a:t>l </a:t>
            </a:r>
            <a:r>
              <a:rPr dirty="0" err="1"/>
              <a:t>producto</a:t>
            </a:r>
            <a:endParaRPr dirty="0"/>
          </a:p>
          <a:p>
            <a:pPr marL="208359" indent="-208359" algn="just" defTabSz="355600">
              <a:buSzPct val="14500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FAB</a:t>
            </a:r>
            <a:r>
              <a:rPr dirty="0"/>
              <a:t> (Floating Action Button) </a:t>
            </a:r>
            <a:r>
              <a:rPr lang="de-DE" dirty="0"/>
              <a:t>[1] </a:t>
            </a:r>
          </a:p>
          <a:p>
            <a:pPr marL="208359" indent="-208359" algn="just" defTabSz="355600">
              <a:buSzPct val="14500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1800" b="0" dirty="0" err="1">
                <a:solidFill>
                  <a:srgbClr val="5E5E5E"/>
                </a:solidFill>
                <a:latin typeface="Avenir Heavy"/>
              </a:rPr>
              <a:t>Utilizamos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la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librer</a:t>
            </a:r>
            <a:r>
              <a:rPr lang="de-DE" sz="1800" b="0" dirty="0">
                <a:solidFill>
                  <a:srgbClr val="5E5E5E"/>
                </a:solidFill>
                <a:latin typeface="Avenir Heavy"/>
              </a:rPr>
              <a:t>í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a </a:t>
            </a:r>
            <a:r>
              <a:rPr lang="de-DE" sz="1800" b="0" dirty="0">
                <a:solidFill>
                  <a:srgbClr val="5E5E5E"/>
                </a:solidFill>
                <a:latin typeface="Avenir Heavy"/>
                <a:sym typeface="Avenir Heavy"/>
              </a:rPr>
              <a:t>B</a:t>
            </a:r>
            <a:r>
              <a:rPr sz="1800" b="0" dirty="0">
                <a:solidFill>
                  <a:srgbClr val="5E5E5E"/>
                </a:solidFill>
                <a:latin typeface="Avenir Heavy"/>
                <a:sym typeface="Avenir Heavy"/>
              </a:rPr>
              <a:t>utter</a:t>
            </a:r>
            <a:r>
              <a:rPr lang="de-DE" sz="1800" b="0" dirty="0">
                <a:solidFill>
                  <a:srgbClr val="5E5E5E"/>
                </a:solidFill>
                <a:latin typeface="Avenir Heavy"/>
                <a:sym typeface="Avenir Heavy"/>
              </a:rPr>
              <a:t> K</a:t>
            </a:r>
            <a:r>
              <a:rPr sz="1800" b="0" dirty="0" err="1">
                <a:solidFill>
                  <a:srgbClr val="5E5E5E"/>
                </a:solidFill>
                <a:latin typeface="Avenir Heavy"/>
                <a:sym typeface="Avenir Heavy"/>
              </a:rPr>
              <a:t>nife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. Butter Knife es una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librería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que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nos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facilitará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la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tarea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de </a:t>
            </a:r>
          </a:p>
          <a:p>
            <a:pPr algn="just" defTabSz="355600"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1800" b="0" dirty="0" err="1">
                <a:solidFill>
                  <a:srgbClr val="5E5E5E"/>
                </a:solidFill>
                <a:latin typeface="Avenir Heavy"/>
                <a:sym typeface="Avenir Heavy"/>
              </a:rPr>
              <a:t>relacionar</a:t>
            </a:r>
            <a:r>
              <a:rPr sz="1800" b="0" dirty="0">
                <a:solidFill>
                  <a:srgbClr val="5E5E5E"/>
                </a:solidFill>
                <a:latin typeface="Avenir Heavy"/>
                <a:sym typeface="Avenir Heavy"/>
              </a:rPr>
              <a:t> los </a:t>
            </a:r>
            <a:r>
              <a:rPr sz="1800" b="0" dirty="0" err="1">
                <a:solidFill>
                  <a:srgbClr val="5E5E5E"/>
                </a:solidFill>
                <a:latin typeface="Avenir Heavy"/>
                <a:sym typeface="Avenir Heavy"/>
              </a:rPr>
              <a:t>elementos</a:t>
            </a:r>
            <a:r>
              <a:rPr sz="1800" b="0" dirty="0">
                <a:solidFill>
                  <a:srgbClr val="5E5E5E"/>
                </a:solidFill>
                <a:latin typeface="Avenir Heavy"/>
                <a:sym typeface="Avenir Heavy"/>
              </a:rPr>
              <a:t> de las vistas con el </a:t>
            </a:r>
            <a:r>
              <a:rPr sz="1800" b="0" dirty="0" err="1">
                <a:solidFill>
                  <a:srgbClr val="5E5E5E"/>
                </a:solidFill>
                <a:latin typeface="Avenir Heavy"/>
                <a:sym typeface="Avenir Heavy"/>
              </a:rPr>
              <a:t>código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 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en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nuestras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aplicaciones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 Android. </a:t>
            </a:r>
          </a:p>
          <a:p>
            <a:pPr algn="just" defTabSz="355600"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1800" b="0" dirty="0">
                <a:solidFill>
                  <a:srgbClr val="5E5E5E"/>
                </a:solidFill>
                <a:latin typeface="Avenir Heavy"/>
              </a:rPr>
              <a:t>Nos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evitó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tener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que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utilizar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 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siempre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</a:t>
            </a:r>
            <a:r>
              <a:rPr sz="1800" b="0" dirty="0" err="1">
                <a:solidFill>
                  <a:srgbClr val="5E5E5E"/>
                </a:solidFill>
                <a:latin typeface="Avenir Heavy"/>
                <a:sym typeface="Avenir Heavy"/>
              </a:rPr>
              <a:t>findViewById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 y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simplificó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 el </a:t>
            </a:r>
            <a:r>
              <a:rPr sz="1800" b="0" dirty="0" err="1">
                <a:solidFill>
                  <a:srgbClr val="5E5E5E"/>
                </a:solidFill>
                <a:latin typeface="Avenir Heavy"/>
              </a:rPr>
              <a:t>código</a:t>
            </a:r>
            <a:r>
              <a:rPr sz="1800" b="0" dirty="0">
                <a:solidFill>
                  <a:srgbClr val="5E5E5E"/>
                </a:solidFill>
                <a:latin typeface="Avenir Heavy"/>
              </a:rPr>
              <a:t>. </a:t>
            </a:r>
          </a:p>
        </p:txBody>
      </p:sp>
      <p:pic>
        <p:nvPicPr>
          <p:cNvPr id="206" name="Android-Places-API-Featured2.jpg" descr="Android-Places-API-Featured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2391021"/>
            <a:ext cx="3409522" cy="191651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7" name="Android-Floating-Action-Button.jpg" descr="Android-Floating-Action-Butt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0346" y="2409642"/>
            <a:ext cx="3343269" cy="187926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8" name="1437976196butterknife.png" descr="1437976196butterknif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3699" y="2379816"/>
            <a:ext cx="2092228" cy="212376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9" name="Captura de pantalla 2018-05-17 a la(s) 14.01.43.png" descr="Captura de pantalla 2018-05-17 a la(s) 14.01.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54122" y="7069843"/>
            <a:ext cx="56134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Ejemplo butterknife:"/>
          <p:cNvSpPr txBox="1"/>
          <p:nvPr/>
        </p:nvSpPr>
        <p:spPr>
          <a:xfrm>
            <a:off x="1312272" y="7762017"/>
            <a:ext cx="2850010" cy="35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E5E5E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rPr dirty="0" err="1"/>
              <a:t>Ejemplo</a:t>
            </a:r>
            <a:r>
              <a:rPr dirty="0"/>
              <a:t> </a:t>
            </a:r>
            <a:r>
              <a:rPr dirty="0" err="1"/>
              <a:t>butterknife</a:t>
            </a:r>
            <a:r>
              <a:rPr dirty="0"/>
              <a:t>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8BDB629-BDB9-4A40-9FAB-92BFFDA37E9D}"/>
              </a:ext>
            </a:extLst>
          </p:cNvPr>
          <p:cNvSpPr/>
          <p:nvPr/>
        </p:nvSpPr>
        <p:spPr>
          <a:xfrm>
            <a:off x="309430" y="9111734"/>
            <a:ext cx="44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5E5E5E"/>
                </a:solidFill>
                <a:latin typeface="Avenir Heavy"/>
                <a:sym typeface="Avenir Heavy"/>
              </a:rPr>
              <a:t>[1] Floating Action Button Library For Android</a:t>
            </a:r>
            <a:endParaRPr lang="de-DE" sz="1800" b="0" dirty="0">
              <a:solidFill>
                <a:srgbClr val="5E5E5E"/>
              </a:solidFill>
              <a:latin typeface="Avenir Heavy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04" name="Más librerías utilizadas"/>
          <p:cNvSpPr txBox="1"/>
          <p:nvPr/>
        </p:nvSpPr>
        <p:spPr>
          <a:xfrm>
            <a:off x="956092" y="795810"/>
            <a:ext cx="6796732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Problemas</a:t>
            </a:r>
            <a:r>
              <a:rPr lang="de-DE" dirty="0"/>
              <a:t> </a:t>
            </a:r>
            <a:r>
              <a:rPr lang="de-DE" dirty="0" err="1"/>
              <a:t>mayores</a:t>
            </a:r>
            <a:endParaRPr dirty="0"/>
          </a:p>
        </p:txBody>
      </p:sp>
      <p:sp>
        <p:nvSpPr>
          <p:cNvPr id="205" name="Utilizamos la Google Places API para brindar la ubicación de un producto a la hora de concretar una venta.…"/>
          <p:cNvSpPr txBox="1"/>
          <p:nvPr/>
        </p:nvSpPr>
        <p:spPr>
          <a:xfrm>
            <a:off x="1181561" y="2716830"/>
            <a:ext cx="952344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/>
              <a:t>Parámetros</a:t>
            </a:r>
            <a:r>
              <a:rPr lang="de-DE" sz="4000" dirty="0"/>
              <a:t> y </a:t>
            </a:r>
            <a:r>
              <a:rPr lang="de-DE" sz="4000" dirty="0" err="1"/>
              <a:t>funcionamiento</a:t>
            </a:r>
            <a:r>
              <a:rPr lang="de-DE" sz="4000" dirty="0"/>
              <a:t> de los </a:t>
            </a:r>
            <a:r>
              <a:rPr lang="de-DE" sz="4000" dirty="0" err="1"/>
              <a:t>layouts</a:t>
            </a:r>
            <a:endParaRPr lang="de-DE" sz="4000" dirty="0"/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/>
              <a:t>Emulador</a:t>
            </a:r>
            <a:r>
              <a:rPr lang="de-DE" sz="4000" dirty="0"/>
              <a:t> de Android Studio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1892772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13" name="Demo"/>
          <p:cNvSpPr txBox="1"/>
          <p:nvPr/>
        </p:nvSpPr>
        <p:spPr>
          <a:xfrm>
            <a:off x="1042384" y="819149"/>
            <a:ext cx="2461832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Demo</a:t>
            </a:r>
          </a:p>
        </p:txBody>
      </p:sp>
      <p:pic>
        <p:nvPicPr>
          <p:cNvPr id="214" name="youtube.png" descr="youtub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512" y="3417912"/>
            <a:ext cx="2917776" cy="29177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17" name="Preguntas"/>
          <p:cNvSpPr txBox="1"/>
          <p:nvPr/>
        </p:nvSpPr>
        <p:spPr>
          <a:xfrm>
            <a:off x="858774" y="895349"/>
            <a:ext cx="402285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Preguntas</a:t>
            </a:r>
          </a:p>
        </p:txBody>
      </p:sp>
      <p:pic>
        <p:nvPicPr>
          <p:cNvPr id="218" name="question (1).png" descr="question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600" y="2822178"/>
            <a:ext cx="5382022" cy="5382022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dice"/>
          <p:cNvSpPr txBox="1"/>
          <p:nvPr/>
        </p:nvSpPr>
        <p:spPr>
          <a:xfrm>
            <a:off x="1200090" y="883666"/>
            <a:ext cx="2146421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/>
              <a:t>Í</a:t>
            </a:r>
            <a:r>
              <a:rPr dirty="0" err="1"/>
              <a:t>ndice</a:t>
            </a:r>
            <a:endParaRPr dirty="0"/>
          </a:p>
        </p:txBody>
      </p:sp>
      <p:sp>
        <p:nvSpPr>
          <p:cNvPr id="127" name="Propósito…"/>
          <p:cNvSpPr txBox="1"/>
          <p:nvPr/>
        </p:nvSpPr>
        <p:spPr>
          <a:xfrm>
            <a:off x="1001623" y="2046566"/>
            <a:ext cx="5660204" cy="7184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4" indent="-333374" algn="l">
              <a:lnSpc>
                <a:spcPct val="150000"/>
              </a:lnSpc>
              <a:buClr>
                <a:srgbClr val="EEFDD1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Propósito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1FCD5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Mockups</a:t>
            </a:r>
            <a:r>
              <a:rPr lang="de-DE" dirty="0"/>
              <a:t> &amp; </a:t>
            </a:r>
            <a:r>
              <a:rPr lang="de-DE" dirty="0" err="1"/>
              <a:t>Estructura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3FBD9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Herramientas</a:t>
            </a:r>
            <a:r>
              <a:rPr dirty="0"/>
              <a:t> </a:t>
            </a:r>
            <a:r>
              <a:rPr dirty="0" err="1"/>
              <a:t>utilizadas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3FBD9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Estructura</a:t>
            </a:r>
            <a:r>
              <a:rPr dirty="0"/>
              <a:t> de la base de </a:t>
            </a:r>
            <a:r>
              <a:rPr dirty="0" err="1"/>
              <a:t>datos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5FADC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Conexión</a:t>
            </a:r>
            <a:r>
              <a:rPr dirty="0"/>
              <a:t> </a:t>
            </a:r>
            <a:r>
              <a:rPr dirty="0" err="1"/>
              <a:t>cliente</a:t>
            </a:r>
            <a:r>
              <a:rPr lang="de-DE" dirty="0"/>
              <a:t> - b</a:t>
            </a:r>
            <a:r>
              <a:rPr dirty="0" err="1"/>
              <a:t>ase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6F9DF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Flujo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6F9DF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DE" dirty="0"/>
              <a:t>Google Volley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EAEAEA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Librerías</a:t>
            </a:r>
            <a:r>
              <a:rPr dirty="0"/>
              <a:t> </a:t>
            </a:r>
            <a:r>
              <a:rPr dirty="0" err="1"/>
              <a:t>utilizadas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EAEAEA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mayores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EAFECC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Demo</a:t>
            </a:r>
          </a:p>
        </p:txBody>
      </p:sp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21" name="Gracias!"/>
          <p:cNvSpPr txBox="1"/>
          <p:nvPr/>
        </p:nvSpPr>
        <p:spPr>
          <a:xfrm>
            <a:off x="3430136" y="1606549"/>
            <a:ext cx="6144528" cy="23241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7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Gracias!</a:t>
            </a:r>
          </a:p>
        </p:txBody>
      </p:sp>
      <p:pic>
        <p:nvPicPr>
          <p:cNvPr id="222" name="lego.png" descr="le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470" y="4459634"/>
            <a:ext cx="3135860" cy="313585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pósito"/>
          <p:cNvSpPr txBox="1"/>
          <p:nvPr/>
        </p:nvSpPr>
        <p:spPr>
          <a:xfrm>
            <a:off x="992028" y="806449"/>
            <a:ext cx="3883344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Propósito</a:t>
            </a:r>
          </a:p>
        </p:txBody>
      </p:sp>
      <p:sp>
        <p:nvSpPr>
          <p:cNvPr id="131" name="GarageSale es una aplicación de subasta sencilla.…"/>
          <p:cNvSpPr txBox="1"/>
          <p:nvPr/>
        </p:nvSpPr>
        <p:spPr>
          <a:xfrm>
            <a:off x="532841" y="2852677"/>
            <a:ext cx="11205760" cy="5724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aplicación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subasta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sencilla</a:t>
            </a:r>
            <a:r>
              <a:rPr sz="3200" dirty="0">
                <a:latin typeface="Avenir Book"/>
              </a:rPr>
              <a:t>.</a:t>
            </a: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comprar</a:t>
            </a:r>
            <a:r>
              <a:rPr sz="3200" dirty="0">
                <a:latin typeface="Avenir Book"/>
              </a:rPr>
              <a:t> y vender </a:t>
            </a:r>
            <a:r>
              <a:rPr sz="3200" dirty="0" err="1">
                <a:latin typeface="Avenir Book"/>
              </a:rPr>
              <a:t>productos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usados</a:t>
            </a:r>
            <a:r>
              <a:rPr sz="3200" dirty="0">
                <a:latin typeface="Avenir Book"/>
              </a:rPr>
              <a:t> </a:t>
            </a:r>
            <a:endParaRPr lang="de-DE"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precio</a:t>
            </a:r>
            <a:r>
              <a:rPr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basado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</a:rPr>
              <a:t>en</a:t>
            </a:r>
            <a:r>
              <a:rPr sz="3200" dirty="0">
                <a:latin typeface="Avenir Book"/>
              </a:rPr>
              <a:t> las </a:t>
            </a:r>
            <a:r>
              <a:rPr sz="3200" dirty="0" err="1">
                <a:latin typeface="Avenir Book"/>
              </a:rPr>
              <a:t>ofertas</a:t>
            </a:r>
            <a:r>
              <a:rPr sz="3200" dirty="0">
                <a:latin typeface="Avenir Book"/>
              </a:rPr>
              <a:t> que </a:t>
            </a:r>
            <a:r>
              <a:rPr sz="3200" dirty="0" err="1">
                <a:latin typeface="Avenir Book"/>
              </a:rPr>
              <a:t>sugieren</a:t>
            </a:r>
            <a:r>
              <a:rPr sz="3200" dirty="0">
                <a:latin typeface="Avenir Book"/>
              </a:rPr>
              <a:t> los </a:t>
            </a:r>
            <a:r>
              <a:rPr sz="3200" dirty="0" err="1">
                <a:latin typeface="Avenir Book"/>
              </a:rPr>
              <a:t>compradores</a:t>
            </a:r>
            <a:r>
              <a:rPr sz="3200" dirty="0">
                <a:latin typeface="Avenir Book"/>
              </a:rPr>
              <a:t> </a:t>
            </a: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>
                <a:latin typeface="Avenir Book"/>
              </a:rPr>
              <a:t>Determinada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duración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para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mirar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el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producto</a:t>
            </a:r>
            <a:r>
              <a:rPr lang="de-DE" sz="3200" dirty="0">
                <a:latin typeface="Avenir Book"/>
              </a:rPr>
              <a:t> y </a:t>
            </a:r>
            <a:r>
              <a:rPr lang="de-DE" sz="3200" dirty="0" err="1">
                <a:latin typeface="Avenir Book"/>
              </a:rPr>
              <a:t>sugerir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un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precio</a:t>
            </a:r>
            <a:endParaRPr sz="3200" dirty="0">
              <a:latin typeface="Avenir Book"/>
            </a:endParaRPr>
          </a:p>
          <a:p>
            <a:pPr marL="342900" indent="-342900" algn="l" defTabSz="355600">
              <a:spcBef>
                <a:spcPts val="200"/>
              </a:spcBef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compradores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podrán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ver</a:t>
            </a:r>
            <a:r>
              <a:rPr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el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precio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más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alto</a:t>
            </a:r>
            <a:r>
              <a:rPr sz="3200" dirty="0">
                <a:latin typeface="Avenir Book"/>
              </a:rPr>
              <a:t> </a:t>
            </a: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ofre</a:t>
            </a:r>
            <a:r>
              <a:rPr lang="de-DE" sz="3200" dirty="0" err="1">
                <a:latin typeface="Avenir Book"/>
              </a:rPr>
              <a:t>cer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precio</a:t>
            </a:r>
            <a:r>
              <a:rPr sz="3200" dirty="0">
                <a:latin typeface="Avenir Book"/>
              </a:rPr>
              <a:t> mas alto 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quedarse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con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el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producto</a:t>
            </a:r>
            <a:endParaRPr sz="3200" dirty="0">
              <a:latin typeface="Avenir Book"/>
            </a:endParaRPr>
          </a:p>
          <a:p>
            <a:pPr algn="l" defTabSz="355600">
              <a:spcBef>
                <a:spcPts val="200"/>
              </a:spcBef>
              <a:defRPr sz="22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dirty="0"/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800" dirty="0" err="1"/>
              <a:t>Orientamos</a:t>
            </a:r>
            <a:r>
              <a:rPr sz="2800" dirty="0"/>
              <a:t> la </a:t>
            </a:r>
            <a:r>
              <a:rPr sz="2800" dirty="0" err="1"/>
              <a:t>aplicación</a:t>
            </a:r>
            <a:r>
              <a:rPr sz="2800" dirty="0"/>
              <a:t> a un </a:t>
            </a:r>
            <a:r>
              <a:rPr sz="2800" dirty="0" err="1"/>
              <a:t>sistema</a:t>
            </a:r>
            <a:r>
              <a:rPr sz="2800" dirty="0"/>
              <a:t> </a:t>
            </a:r>
            <a:r>
              <a:rPr sz="2800" dirty="0" err="1"/>
              <a:t>sencillo</a:t>
            </a:r>
            <a:r>
              <a:rPr sz="2800" dirty="0"/>
              <a:t> </a:t>
            </a:r>
            <a:r>
              <a:rPr sz="2800" dirty="0" err="1"/>
              <a:t>pero</a:t>
            </a:r>
            <a:r>
              <a:rPr sz="2800" dirty="0"/>
              <a:t> </a:t>
            </a:r>
            <a:r>
              <a:rPr sz="2800" dirty="0" err="1"/>
              <a:t>completo</a:t>
            </a:r>
            <a:r>
              <a:rPr sz="2800" dirty="0"/>
              <a:t> para </a:t>
            </a:r>
            <a:r>
              <a:rPr sz="2800" dirty="0" err="1"/>
              <a:t>aprender</a:t>
            </a:r>
            <a:endParaRPr sz="2800" dirty="0"/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800" dirty="0"/>
              <a:t> a </a:t>
            </a:r>
            <a:r>
              <a:rPr sz="2800" dirty="0" err="1"/>
              <a:t>utilizar</a:t>
            </a:r>
            <a:r>
              <a:rPr sz="2800" dirty="0"/>
              <a:t> un web service que </a:t>
            </a:r>
            <a:r>
              <a:rPr sz="2800" dirty="0" err="1"/>
              <a:t>nos</a:t>
            </a:r>
            <a:r>
              <a:rPr sz="2800" dirty="0"/>
              <a:t> </a:t>
            </a:r>
            <a:r>
              <a:rPr sz="2800" dirty="0" err="1"/>
              <a:t>permita</a:t>
            </a:r>
            <a:r>
              <a:rPr sz="2800" dirty="0"/>
              <a:t> </a:t>
            </a:r>
            <a:r>
              <a:rPr sz="2800" dirty="0" err="1"/>
              <a:t>hacer</a:t>
            </a:r>
            <a:r>
              <a:rPr sz="2800" dirty="0"/>
              <a:t> las </a:t>
            </a:r>
            <a:r>
              <a:rPr sz="2800" dirty="0" err="1"/>
              <a:t>tres</a:t>
            </a:r>
            <a:r>
              <a:rPr sz="2800" dirty="0"/>
              <a:t> </a:t>
            </a:r>
            <a:r>
              <a:rPr sz="2800" dirty="0" err="1"/>
              <a:t>tareas</a:t>
            </a:r>
            <a:endParaRPr sz="2800" dirty="0"/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800" dirty="0"/>
              <a:t> </a:t>
            </a:r>
            <a:r>
              <a:rPr sz="2800" dirty="0" err="1"/>
              <a:t>básicas</a:t>
            </a:r>
            <a:r>
              <a:rPr sz="2800" dirty="0"/>
              <a:t>: </a:t>
            </a:r>
            <a:r>
              <a:rPr sz="2800" i="1" dirty="0" err="1"/>
              <a:t>añadir</a:t>
            </a:r>
            <a:r>
              <a:rPr sz="2800" i="1" dirty="0"/>
              <a:t>, </a:t>
            </a:r>
            <a:r>
              <a:rPr sz="2800" i="1" dirty="0" err="1"/>
              <a:t>eliminar</a:t>
            </a:r>
            <a:r>
              <a:rPr sz="2800" i="1" dirty="0"/>
              <a:t> y </a:t>
            </a:r>
            <a:r>
              <a:rPr sz="2800" i="1" dirty="0" err="1"/>
              <a:t>modificar</a:t>
            </a:r>
            <a:r>
              <a:rPr sz="2800" i="1" dirty="0"/>
              <a:t>. </a:t>
            </a:r>
            <a:endParaRPr sz="2800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3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33" name="thinking.png" descr="thin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3267" y="7937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989361" y="806449"/>
            <a:ext cx="3609278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Mockups</a:t>
            </a:r>
          </a:p>
        </p:txBody>
      </p:sp>
      <p:sp>
        <p:nvSpPr>
          <p:cNvPr id="136" name="Utilizamos el programa “ ” para el diseño básico de la aplicación.…"/>
          <p:cNvSpPr txBox="1"/>
          <p:nvPr/>
        </p:nvSpPr>
        <p:spPr>
          <a:xfrm>
            <a:off x="1068832" y="2300833"/>
            <a:ext cx="929741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Utilizamos</a:t>
            </a:r>
            <a:r>
              <a:rPr dirty="0"/>
              <a:t> </a:t>
            </a:r>
            <a:r>
              <a:rPr lang="de-DE" i="1" dirty="0" err="1">
                <a:solidFill>
                  <a:schemeClr val="accent3">
                    <a:lumMod val="50000"/>
                  </a:schemeClr>
                </a:solidFill>
              </a:rPr>
              <a:t>Axure</a:t>
            </a:r>
            <a:r>
              <a:rPr lang="de-DE" i="1" dirty="0">
                <a:solidFill>
                  <a:schemeClr val="accent3">
                    <a:lumMod val="50000"/>
                  </a:schemeClr>
                </a:solidFill>
              </a:rPr>
              <a:t> RP 8 </a:t>
            </a:r>
            <a:r>
              <a:rPr dirty="0"/>
              <a:t>para el </a:t>
            </a:r>
            <a:r>
              <a:rPr dirty="0" err="1"/>
              <a:t>diseño</a:t>
            </a:r>
            <a:r>
              <a:rPr dirty="0"/>
              <a:t> </a:t>
            </a:r>
            <a:r>
              <a:rPr dirty="0" err="1"/>
              <a:t>básico</a:t>
            </a:r>
            <a:r>
              <a:rPr dirty="0"/>
              <a:t> de la </a:t>
            </a:r>
            <a:r>
              <a:rPr dirty="0" err="1"/>
              <a:t>aplicación</a:t>
            </a:r>
            <a:r>
              <a:rPr dirty="0"/>
              <a:t>. </a:t>
            </a:r>
          </a:p>
          <a:p>
            <a:pPr algn="l">
              <a:defRPr sz="25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Aunque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basamos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ellos</a:t>
            </a:r>
            <a:r>
              <a:rPr dirty="0"/>
              <a:t>, </a:t>
            </a:r>
            <a:r>
              <a:rPr dirty="0" err="1"/>
              <a:t>hemos</a:t>
            </a:r>
            <a:r>
              <a:rPr dirty="0"/>
              <a:t> </a:t>
            </a:r>
            <a:r>
              <a:rPr dirty="0" err="1"/>
              <a:t>mejorado</a:t>
            </a:r>
            <a:r>
              <a:rPr dirty="0"/>
              <a:t> </a:t>
            </a:r>
            <a:r>
              <a:rPr dirty="0" err="1"/>
              <a:t>considerablemente</a:t>
            </a:r>
            <a:r>
              <a:rPr dirty="0"/>
              <a:t> la UI.</a:t>
            </a:r>
          </a:p>
        </p:txBody>
      </p:sp>
      <p:pic>
        <p:nvPicPr>
          <p:cNvPr id="137" name="area_personal_-_compras.png" descr="area_personal_-_compr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886" y="3283995"/>
            <a:ext cx="3227874" cy="513715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38" name="pagina_principal.png" descr="pagina_princip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8363" y="3283995"/>
            <a:ext cx="6022697" cy="552241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39" name="Area personal - “Mis compras”"/>
          <p:cNvSpPr txBox="1"/>
          <p:nvPr/>
        </p:nvSpPr>
        <p:spPr>
          <a:xfrm>
            <a:off x="1454548" y="8532274"/>
            <a:ext cx="242855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/>
              <a:t>Area personal </a:t>
            </a:r>
            <a:r>
              <a:rPr lang="de-DE" sz="2800" dirty="0"/>
              <a:t>–</a:t>
            </a:r>
          </a:p>
          <a:p>
            <a:pPr algn="ctr"/>
            <a:r>
              <a:rPr sz="2800" dirty="0"/>
              <a:t>“Mis </a:t>
            </a:r>
            <a:r>
              <a:rPr sz="2800" dirty="0" err="1"/>
              <a:t>compras</a:t>
            </a:r>
            <a:r>
              <a:rPr sz="2800" dirty="0"/>
              <a:t>”</a:t>
            </a:r>
          </a:p>
        </p:txBody>
      </p:sp>
      <p:sp>
        <p:nvSpPr>
          <p:cNvPr id="140" name="Vista principal - Listado de ofertas"/>
          <p:cNvSpPr txBox="1"/>
          <p:nvPr/>
        </p:nvSpPr>
        <p:spPr>
          <a:xfrm>
            <a:off x="5886628" y="8818945"/>
            <a:ext cx="514403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rPr sz="2800" dirty="0"/>
              <a:t>Vista principal </a:t>
            </a:r>
            <a:r>
              <a:rPr lang="de-DE" sz="2800" dirty="0"/>
              <a:t>– </a:t>
            </a:r>
            <a:r>
              <a:rPr sz="2800" dirty="0" err="1"/>
              <a:t>Listado</a:t>
            </a:r>
            <a:r>
              <a:rPr sz="2800" dirty="0"/>
              <a:t> de </a:t>
            </a:r>
            <a:r>
              <a:rPr sz="2800" dirty="0" err="1"/>
              <a:t>ofertas</a:t>
            </a:r>
            <a:endParaRPr sz="2800"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roponer_precio.png" descr="proponer_prec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023" y="1409468"/>
            <a:ext cx="3723303" cy="59256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44" name="oferta.png" descr="ofer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8323" y="1409468"/>
            <a:ext cx="3723303" cy="59256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45" name="Proponer un precio sobre la oferta"/>
          <p:cNvSpPr txBox="1"/>
          <p:nvPr/>
        </p:nvSpPr>
        <p:spPr>
          <a:xfrm>
            <a:off x="2349428" y="7461115"/>
            <a:ext cx="2824491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 err="1"/>
              <a:t>Proponer</a:t>
            </a:r>
            <a:r>
              <a:rPr sz="2800" dirty="0"/>
              <a:t> un </a:t>
            </a:r>
            <a:r>
              <a:rPr sz="2800" dirty="0" err="1"/>
              <a:t>precio</a:t>
            </a:r>
            <a:endParaRPr lang="de-DE" sz="2800" dirty="0"/>
          </a:p>
          <a:p>
            <a:pPr algn="ctr"/>
            <a:r>
              <a:rPr sz="2800" dirty="0" err="1"/>
              <a:t>sobre</a:t>
            </a:r>
            <a:r>
              <a:rPr sz="2800" dirty="0"/>
              <a:t> la </a:t>
            </a:r>
            <a:r>
              <a:rPr sz="2800" dirty="0" err="1"/>
              <a:t>oferta</a:t>
            </a:r>
            <a:endParaRPr sz="2800" dirty="0"/>
          </a:p>
        </p:txBody>
      </p:sp>
      <p:sp>
        <p:nvSpPr>
          <p:cNvPr id="146" name="Ver el detalle de una publicación"/>
          <p:cNvSpPr txBox="1"/>
          <p:nvPr/>
        </p:nvSpPr>
        <p:spPr>
          <a:xfrm>
            <a:off x="7812956" y="7461115"/>
            <a:ext cx="27940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/>
              <a:t>Ver el </a:t>
            </a:r>
            <a:r>
              <a:rPr sz="2800" dirty="0" err="1"/>
              <a:t>detalle</a:t>
            </a:r>
            <a:endParaRPr lang="de-DE" sz="2800" dirty="0"/>
          </a:p>
          <a:p>
            <a:pPr algn="ctr"/>
            <a:r>
              <a:rPr sz="2800" dirty="0"/>
              <a:t>de una </a:t>
            </a:r>
            <a:r>
              <a:rPr sz="2800" dirty="0" err="1"/>
              <a:t>publicación</a:t>
            </a:r>
            <a:endParaRPr sz="2800" dirty="0"/>
          </a:p>
        </p:txBody>
      </p:sp>
      <p:sp>
        <p:nvSpPr>
          <p:cNvPr id="14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993829" y="883666"/>
            <a:ext cx="3600346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Estructura</a:t>
            </a:r>
            <a:endParaRPr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441AA47-2296-4932-9569-33F6A8EE51F3}"/>
              </a:ext>
            </a:extLst>
          </p:cNvPr>
          <p:cNvSpPr/>
          <p:nvPr/>
        </p:nvSpPr>
        <p:spPr>
          <a:xfrm>
            <a:off x="2011125" y="5797931"/>
            <a:ext cx="1716065" cy="5950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Login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AF92336-9084-4BE0-81C2-3B26614D57A6}"/>
              </a:ext>
            </a:extLst>
          </p:cNvPr>
          <p:cNvSpPr/>
          <p:nvPr/>
        </p:nvSpPr>
        <p:spPr>
          <a:xfrm>
            <a:off x="2011125" y="7601728"/>
            <a:ext cx="1716065" cy="5950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Signup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FFAE58F-D742-44C7-AD72-84911E0863FC}"/>
              </a:ext>
            </a:extLst>
          </p:cNvPr>
          <p:cNvSpPr/>
          <p:nvPr/>
        </p:nvSpPr>
        <p:spPr>
          <a:xfrm>
            <a:off x="5583864" y="5551709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Lista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de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ofertas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948A18E-029F-40CC-8FC3-1D281069E3A1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2869158" y="6392966"/>
            <a:ext cx="0" cy="120876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F487CD5-E7DE-4C84-9936-5DCA895EF7A6}"/>
              </a:ext>
            </a:extLst>
          </p:cNvPr>
          <p:cNvSpPr/>
          <p:nvPr/>
        </p:nvSpPr>
        <p:spPr>
          <a:xfrm>
            <a:off x="579561" y="5880854"/>
            <a:ext cx="438411" cy="43841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2E51A8-5629-4AB7-8D80-C1D61CE6319C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1017972" y="6095449"/>
            <a:ext cx="993153" cy="461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D416C02-A3A3-4E59-9949-BBA96325DCCB}"/>
              </a:ext>
            </a:extLst>
          </p:cNvPr>
          <p:cNvSpPr/>
          <p:nvPr/>
        </p:nvSpPr>
        <p:spPr>
          <a:xfrm>
            <a:off x="5583864" y="7634775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Crear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4B4805D-BECC-493C-9719-87FD64441771}"/>
              </a:ext>
            </a:extLst>
          </p:cNvPr>
          <p:cNvSpPr/>
          <p:nvPr/>
        </p:nvSpPr>
        <p:spPr>
          <a:xfrm>
            <a:off x="6743051" y="3707616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Detalles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de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0DB6686-DFCB-4D7A-9E80-9B0B9A9B072C}"/>
              </a:ext>
            </a:extLst>
          </p:cNvPr>
          <p:cNvSpPr/>
          <p:nvPr/>
        </p:nvSpPr>
        <p:spPr>
          <a:xfrm>
            <a:off x="4453272" y="4200058"/>
            <a:ext cx="1716065" cy="59503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Búsqueda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F8E2CC8-EADA-4AD2-9065-0D3522B30D56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7190" y="6095448"/>
            <a:ext cx="1856674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3912EB3-B16D-49EB-8FBD-83D65ADABE62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7299929" y="6095447"/>
            <a:ext cx="1849050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A09347F-D3D5-4C5D-84E5-8F641B425FF0}"/>
              </a:ext>
            </a:extLst>
          </p:cNvPr>
          <p:cNvGrpSpPr/>
          <p:nvPr/>
        </p:nvGrpSpPr>
        <p:grpSpPr>
          <a:xfrm>
            <a:off x="9148979" y="3320960"/>
            <a:ext cx="3276518" cy="5548974"/>
            <a:chOff x="8430093" y="1803803"/>
            <a:chExt cx="3276518" cy="554897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8670E852-B63C-4100-8394-33DBB0CEF346}"/>
                </a:ext>
              </a:extLst>
            </p:cNvPr>
            <p:cNvSpPr/>
            <p:nvPr/>
          </p:nvSpPr>
          <p:spPr>
            <a:xfrm>
              <a:off x="8430093" y="1803803"/>
              <a:ext cx="3276518" cy="55489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3200" b="0" dirty="0" err="1">
                  <a:solidFill>
                    <a:srgbClr val="FFFFFF"/>
                  </a:solidFill>
                  <a:latin typeface="Avenir Book"/>
                  <a:ea typeface="+mn-ea"/>
                  <a:cs typeface="+mn-cs"/>
                  <a:sym typeface="Helvetica Neue Medium"/>
                </a:rPr>
                <a:t>Área</a:t>
              </a:r>
              <a:r>
                <a:rPr lang="de-DE" sz="3200" b="0" dirty="0">
                  <a:solidFill>
                    <a:srgbClr val="FFFFFF"/>
                  </a:solidFill>
                  <a:latin typeface="Avenir Book"/>
                  <a:ea typeface="+mn-ea"/>
                  <a:cs typeface="+mn-cs"/>
                  <a:sym typeface="Helvetica Neue Medium"/>
                </a:rPr>
                <a:t> personal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22E11F6-C13E-4719-ADE9-AD211A7961A6}"/>
                </a:ext>
              </a:extLst>
            </p:cNvPr>
            <p:cNvSpPr/>
            <p:nvPr/>
          </p:nvSpPr>
          <p:spPr>
            <a:xfrm>
              <a:off x="9400916" y="2742062"/>
              <a:ext cx="1334872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Ventas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DDACFD5-4256-406E-85AE-7B7C4EFA7F0C}"/>
                </a:ext>
              </a:extLst>
            </p:cNvPr>
            <p:cNvSpPr/>
            <p:nvPr/>
          </p:nvSpPr>
          <p:spPr>
            <a:xfrm>
              <a:off x="9210320" y="3774488"/>
              <a:ext cx="1716065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Compras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9EA1BF0-87FE-4464-8225-70147A3E1801}"/>
                </a:ext>
              </a:extLst>
            </p:cNvPr>
            <p:cNvSpPr/>
            <p:nvPr/>
          </p:nvSpPr>
          <p:spPr>
            <a:xfrm>
              <a:off x="9210320" y="6331783"/>
              <a:ext cx="1716065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Mensajes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4E7495B-38E8-4A9D-B962-A7FF5156F3B1}"/>
                </a:ext>
              </a:extLst>
            </p:cNvPr>
            <p:cNvSpPr/>
            <p:nvPr/>
          </p:nvSpPr>
          <p:spPr>
            <a:xfrm>
              <a:off x="9007453" y="4806914"/>
              <a:ext cx="2121798" cy="1087477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Información</a:t>
              </a:r>
              <a:r>
                <a:rPr kumimoji="0" lang="de-DE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 personal</a:t>
              </a:r>
            </a:p>
          </p:txBody>
        </p:sp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D6B1AA6-762E-4BDB-81AB-AE0C32467CC4}"/>
              </a:ext>
            </a:extLst>
          </p:cNvPr>
          <p:cNvSpPr/>
          <p:nvPr/>
        </p:nvSpPr>
        <p:spPr>
          <a:xfrm>
            <a:off x="6743051" y="1863522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Proponer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200" b="0" dirty="0" err="1">
                <a:solidFill>
                  <a:srgbClr val="FFFFFF"/>
                </a:solidFill>
                <a:latin typeface="Avenir Book"/>
                <a:ea typeface="+mn-ea"/>
                <a:cs typeface="+mn-cs"/>
                <a:sym typeface="Helvetica Neue Medium"/>
              </a:rPr>
              <a:t>precio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5AE4504-4668-41A0-82FD-AA3A60880110}"/>
              </a:ext>
            </a:extLst>
          </p:cNvPr>
          <p:cNvCxnSpPr>
            <a:cxnSpLocks/>
            <a:stCxn id="69" idx="2"/>
            <a:endCxn id="18" idx="0"/>
          </p:cNvCxnSpPr>
          <p:nvPr/>
        </p:nvCxnSpPr>
        <p:spPr>
          <a:xfrm>
            <a:off x="7601084" y="2950999"/>
            <a:ext cx="0" cy="75661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0FBCD64-0A82-4DFC-894E-79A18BF1076E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V="1">
            <a:off x="6441897" y="4795093"/>
            <a:ext cx="1159187" cy="7566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C25030D-ADFC-4A88-9A24-30C09DC24D16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flipH="1" flipV="1">
            <a:off x="5311305" y="4795093"/>
            <a:ext cx="1130592" cy="7566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727804B0-E639-42E6-B41B-CB8BB66CE0C7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V="1">
            <a:off x="6441897" y="6639186"/>
            <a:ext cx="0" cy="9955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16103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rramientas utilizadas"/>
          <p:cNvSpPr txBox="1"/>
          <p:nvPr/>
        </p:nvSpPr>
        <p:spPr>
          <a:xfrm>
            <a:off x="998950" y="793749"/>
            <a:ext cx="917810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Herramientas utilizadas</a:t>
            </a:r>
          </a:p>
        </p:txBody>
      </p:sp>
      <p:sp>
        <p:nvSpPr>
          <p:cNvPr id="150" name="Desarrollamos en Java, el lenguaje nativo que utiliza Android.…"/>
          <p:cNvSpPr txBox="1"/>
          <p:nvPr/>
        </p:nvSpPr>
        <p:spPr>
          <a:xfrm>
            <a:off x="709941" y="2573170"/>
            <a:ext cx="10565393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 err="1">
                <a:latin typeface="Avenir Book"/>
              </a:rPr>
              <a:t>Lenguaje</a:t>
            </a:r>
            <a:r>
              <a:rPr lang="de-DE" sz="3600" dirty="0">
                <a:latin typeface="Avenir Book"/>
              </a:rPr>
              <a:t> de </a:t>
            </a:r>
            <a:r>
              <a:rPr lang="de-DE" sz="3600" dirty="0" err="1">
                <a:latin typeface="Avenir Book"/>
              </a:rPr>
              <a:t>programación</a:t>
            </a:r>
            <a:r>
              <a:rPr lang="de-DE" sz="3600" dirty="0">
                <a:latin typeface="Avenir Book"/>
              </a:rPr>
              <a:t>: Java (Android </a:t>
            </a:r>
            <a:r>
              <a:rPr lang="de-DE" sz="3600" dirty="0" err="1">
                <a:latin typeface="Avenir Book"/>
              </a:rPr>
              <a:t>nativo</a:t>
            </a:r>
            <a:r>
              <a:rPr lang="de-DE" sz="3600" dirty="0">
                <a:latin typeface="Avenir Book"/>
              </a:rPr>
              <a:t>)</a:t>
            </a:r>
            <a:endParaRPr sz="3600" dirty="0">
              <a:latin typeface="Avenir Book"/>
            </a:endParaRPr>
          </a:p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</a:rPr>
              <a:t>IDE: Android Studio</a:t>
            </a:r>
            <a:endParaRPr sz="3600" dirty="0">
              <a:latin typeface="Avenir Book"/>
              <a:ea typeface="Avenir Heavy"/>
              <a:cs typeface="Avenir Heavy"/>
              <a:sym typeface="Avenir Heavy"/>
            </a:endParaRPr>
          </a:p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lang="de-DE" sz="3600" dirty="0">
                <a:latin typeface="Avenir Book"/>
              </a:rPr>
              <a:t>, </a:t>
            </a:r>
            <a:r>
              <a:rPr lang="de-DE" sz="3600" dirty="0">
                <a:latin typeface="Avenir Book"/>
                <a:ea typeface="Avenir Heavy"/>
                <a:cs typeface="Avenir Heavy"/>
                <a:sym typeface="Avenir Heavy"/>
              </a:rPr>
              <a:t>MySQL</a:t>
            </a:r>
            <a:r>
              <a:rPr lang="de-DE" sz="3600" dirty="0">
                <a:latin typeface="Avenir Book"/>
              </a:rPr>
              <a:t> y </a:t>
            </a:r>
            <a:r>
              <a:rPr lang="de-DE" sz="3600" dirty="0">
                <a:latin typeface="Avenir Book"/>
                <a:ea typeface="Avenir Heavy"/>
                <a:cs typeface="Avenir Heavy"/>
                <a:sym typeface="Avenir Heavy"/>
              </a:rPr>
              <a:t>JSON </a:t>
            </a:r>
            <a:br>
              <a:rPr lang="de-DE" sz="3600" dirty="0">
                <a:latin typeface="Avenir Book"/>
                <a:ea typeface="Avenir Heavy"/>
                <a:cs typeface="Avenir Heavy"/>
                <a:sym typeface="Avenir Heavy"/>
              </a:rPr>
            </a:br>
            <a:r>
              <a:rPr lang="de-DE" sz="3600" dirty="0">
                <a:latin typeface="Avenir Book"/>
                <a:ea typeface="Avenir Heavy"/>
                <a:cs typeface="Avenir Heavy"/>
                <a:sym typeface="Wingdings" panose="05000000000000000000" pitchFamily="2" charset="2"/>
              </a:rPr>
              <a:t> </a:t>
            </a:r>
            <a:r>
              <a:rPr sz="3600" dirty="0" err="1">
                <a:latin typeface="Avenir Book"/>
              </a:rPr>
              <a:t>consum</a:t>
            </a:r>
            <a:r>
              <a:rPr lang="de-DE" sz="3600" dirty="0">
                <a:latin typeface="Avenir Book"/>
              </a:rPr>
              <a:t>o</a:t>
            </a:r>
            <a:r>
              <a:rPr sz="3600" dirty="0">
                <a:latin typeface="Avenir Book"/>
              </a:rPr>
              <a:t> </a:t>
            </a:r>
            <a:r>
              <a:rPr lang="de-DE" sz="3600" dirty="0">
                <a:latin typeface="Avenir Book"/>
              </a:rPr>
              <a:t>de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datos</a:t>
            </a:r>
            <a:r>
              <a:rPr sz="3600" dirty="0">
                <a:latin typeface="Avenir Book"/>
              </a:rPr>
              <a:t> de un </a:t>
            </a:r>
            <a:r>
              <a:rPr sz="3600" dirty="0" err="1">
                <a:latin typeface="Avenir Book"/>
              </a:rPr>
              <a:t>servidor</a:t>
            </a:r>
            <a:r>
              <a:rPr lang="de-DE" sz="3600" dirty="0">
                <a:latin typeface="Avenir Book"/>
              </a:rPr>
              <a:t> </a:t>
            </a:r>
            <a:r>
              <a:rPr lang="de-DE" sz="3600" dirty="0" err="1">
                <a:latin typeface="Avenir Book"/>
              </a:rPr>
              <a:t>externo</a:t>
            </a:r>
            <a:r>
              <a:rPr lang="de-DE" sz="3600" dirty="0">
                <a:latin typeface="Avenir Book"/>
              </a:rPr>
              <a:t> </a:t>
            </a: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600" dirty="0"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latin typeface="Avenir Book"/>
                <a:sym typeface="Wingdings" panose="05000000000000000000" pitchFamily="2" charset="2"/>
              </a:rPr>
              <a:t></a:t>
            </a:r>
            <a:r>
              <a:rPr sz="3600" dirty="0">
                <a:latin typeface="Avenir Book"/>
              </a:rPr>
              <a:t>Web Service y las </a:t>
            </a:r>
            <a:r>
              <a:rPr sz="3600" dirty="0" err="1">
                <a:latin typeface="Avenir Book"/>
              </a:rPr>
              <a:t>implementaciones</a:t>
            </a:r>
            <a:r>
              <a:rPr sz="3600" dirty="0">
                <a:latin typeface="Avenir Book"/>
              </a:rPr>
              <a:t> P</a:t>
            </a:r>
            <a:r>
              <a:rPr lang="de-DE" sz="3600" dirty="0">
                <a:latin typeface="Avenir Book"/>
              </a:rPr>
              <a:t>HP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necesarias</a:t>
            </a:r>
            <a:endParaRPr lang="de-DE" sz="3600" dirty="0"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latin typeface="Avenir Book"/>
              </a:rPr>
              <a:t>para </a:t>
            </a:r>
            <a:r>
              <a:rPr sz="3600" dirty="0" err="1">
                <a:latin typeface="Avenir Book"/>
              </a:rPr>
              <a:t>realizar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operaciones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sobre</a:t>
            </a:r>
            <a:r>
              <a:rPr sz="3600" dirty="0">
                <a:latin typeface="Avenir Book"/>
              </a:rPr>
              <a:t> una </a:t>
            </a: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latin typeface="Avenir Book"/>
              </a:rPr>
              <a:t>base de </a:t>
            </a:r>
            <a:r>
              <a:rPr sz="3600" dirty="0" err="1">
                <a:latin typeface="Avenir Book"/>
              </a:rPr>
              <a:t>datos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en</a:t>
            </a:r>
            <a:r>
              <a:rPr sz="3600" dirty="0">
                <a:latin typeface="Avenir Book"/>
              </a:rPr>
              <a:t> My</a:t>
            </a:r>
            <a:r>
              <a:rPr lang="de-DE" sz="3600" dirty="0">
                <a:latin typeface="Avenir Book"/>
              </a:rPr>
              <a:t>SQL</a:t>
            </a:r>
            <a:r>
              <a:rPr sz="3600" dirty="0">
                <a:latin typeface="Avenir Book"/>
              </a:rPr>
              <a:t> a </a:t>
            </a:r>
            <a:r>
              <a:rPr sz="3600" dirty="0" err="1">
                <a:latin typeface="Avenir Book"/>
              </a:rPr>
              <a:t>través</a:t>
            </a:r>
            <a:r>
              <a:rPr sz="3600" dirty="0">
                <a:latin typeface="Avenir Book"/>
              </a:rPr>
              <a:t> de </a:t>
            </a:r>
            <a:r>
              <a:rPr lang="de-DE" sz="3600" dirty="0">
                <a:latin typeface="Avenir Book"/>
              </a:rPr>
              <a:t>HTTP</a:t>
            </a:r>
            <a:r>
              <a:rPr sz="3600" dirty="0">
                <a:latin typeface="Avenir Book"/>
              </a:rPr>
              <a:t> 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GET</a:t>
            </a:r>
            <a:r>
              <a:rPr lang="de-DE" sz="3600" dirty="0">
                <a:latin typeface="Avenir Book"/>
                <a:ea typeface="Avenir Heavy"/>
                <a:cs typeface="Avenir Heavy"/>
                <a:sym typeface="Avenir Heavy"/>
              </a:rPr>
              <a:t> / 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POST.</a:t>
            </a:r>
          </a:p>
        </p:txBody>
      </p:sp>
      <p:sp>
        <p:nvSpPr>
          <p:cNvPr id="15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52" name="settings.png" descr="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448" y="7810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rramientas utilizadas"/>
          <p:cNvSpPr txBox="1"/>
          <p:nvPr/>
        </p:nvSpPr>
        <p:spPr>
          <a:xfrm>
            <a:off x="998950" y="793749"/>
            <a:ext cx="917810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Herramientas utilizadas</a:t>
            </a:r>
          </a:p>
        </p:txBody>
      </p:sp>
      <p:sp>
        <p:nvSpPr>
          <p:cNvPr id="150" name="Desarrollamos en Java, el lenguaje nativo que utiliza Android.…"/>
          <p:cNvSpPr txBox="1"/>
          <p:nvPr/>
        </p:nvSpPr>
        <p:spPr>
          <a:xfrm>
            <a:off x="355599" y="2257166"/>
            <a:ext cx="12446001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latin typeface="Avenir Book"/>
              </a:rPr>
              <a:t>Para </a:t>
            </a:r>
            <a:r>
              <a:rPr sz="3600" dirty="0" err="1">
                <a:latin typeface="Avenir Book"/>
              </a:rPr>
              <a:t>desarrollar</a:t>
            </a:r>
            <a:r>
              <a:rPr sz="3600" dirty="0">
                <a:latin typeface="Avenir Book"/>
              </a:rPr>
              <a:t> la </a:t>
            </a:r>
            <a:r>
              <a:rPr sz="3600" dirty="0" err="1">
                <a:latin typeface="Avenir Book"/>
              </a:rPr>
              <a:t>aplicación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utilizamos</a:t>
            </a:r>
            <a:r>
              <a:rPr sz="3600" dirty="0">
                <a:solidFill>
                  <a:srgbClr val="5E5E5E"/>
                </a:solidFill>
                <a:latin typeface="Avenir Book"/>
              </a:rPr>
              <a:t> el </a:t>
            </a:r>
            <a:r>
              <a:rPr sz="3600" dirty="0" err="1">
                <a:solidFill>
                  <a:srgbClr val="5E5E5E"/>
                </a:solidFill>
                <a:latin typeface="Avenir Book"/>
              </a:rPr>
              <a:t>entorno</a:t>
            </a:r>
            <a:r>
              <a:rPr sz="3600" dirty="0">
                <a:solidFill>
                  <a:srgbClr val="5E5E5E"/>
                </a:solidFill>
                <a:latin typeface="Avenir Book"/>
              </a:rPr>
              <a:t> de </a:t>
            </a:r>
            <a:r>
              <a:rPr sz="3600" dirty="0" err="1">
                <a:solidFill>
                  <a:srgbClr val="5E5E5E"/>
                </a:solidFill>
                <a:latin typeface="Avenir Book"/>
              </a:rPr>
              <a:t>desarrollo</a:t>
            </a:r>
            <a:r>
              <a:rPr sz="36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 XAMPP</a:t>
            </a:r>
            <a:r>
              <a:rPr lang="de-DE" sz="36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.</a:t>
            </a:r>
            <a:endParaRPr sz="3600" dirty="0">
              <a:latin typeface="Avenir Book"/>
              <a:ea typeface="Avenir Heavy"/>
              <a:cs typeface="Avenir Heavy"/>
              <a:sym typeface="Avenir Heavy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600" dirty="0"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 err="1">
                <a:latin typeface="Avenir Book"/>
              </a:rPr>
              <a:t>Provee</a:t>
            </a:r>
            <a:r>
              <a:rPr sz="3600" dirty="0">
                <a:latin typeface="Avenir Book"/>
              </a:rPr>
              <a:t>: </a:t>
            </a:r>
          </a:p>
          <a:p>
            <a:pPr marL="277812" indent="-277812" algn="l" defTabSz="355600">
              <a:buSzPct val="14500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</a:rPr>
              <a:t>S</a:t>
            </a:r>
            <a:r>
              <a:rPr sz="3600" dirty="0" err="1">
                <a:latin typeface="Avenir Book"/>
              </a:rPr>
              <a:t>ervidor</a:t>
            </a:r>
            <a:r>
              <a:rPr lang="de-DE" sz="3600" dirty="0">
                <a:latin typeface="Avenir Book"/>
              </a:rPr>
              <a:t> </a:t>
            </a:r>
            <a:r>
              <a:rPr lang="de-DE" sz="3600" dirty="0" err="1">
                <a:latin typeface="Avenir Book"/>
              </a:rPr>
              <a:t>local</a:t>
            </a:r>
            <a:r>
              <a:rPr lang="de-DE" sz="3600" dirty="0">
                <a:latin typeface="Avenir Book"/>
              </a:rPr>
              <a:t>:</a:t>
            </a:r>
            <a:r>
              <a:rPr sz="3600" dirty="0">
                <a:latin typeface="Avenir Book"/>
              </a:rPr>
              <a:t> </a:t>
            </a:r>
            <a:r>
              <a:rPr sz="3600" i="1" dirty="0">
                <a:latin typeface="Avenir Book"/>
                <a:ea typeface="Avenir Heavy"/>
                <a:cs typeface="Avenir Heavy"/>
                <a:sym typeface="Avenir Heavy"/>
              </a:rPr>
              <a:t>Apache</a:t>
            </a:r>
            <a:endParaRPr sz="3600" dirty="0">
              <a:latin typeface="Avenir Book"/>
            </a:endParaRPr>
          </a:p>
          <a:p>
            <a:pPr marL="277812" indent="-277812" algn="l" defTabSz="355600">
              <a:buSzPct val="14500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 err="1">
                <a:latin typeface="Avenir Book"/>
              </a:rPr>
              <a:t>intérprete</a:t>
            </a:r>
            <a:r>
              <a:rPr sz="3600" dirty="0">
                <a:latin typeface="Avenir Book"/>
              </a:rPr>
              <a:t> de </a:t>
            </a:r>
            <a:r>
              <a:rPr lang="de-DE" sz="3600" i="1" dirty="0"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</a:p>
          <a:p>
            <a:pPr marL="277812" indent="-277812" algn="l" defTabSz="355600">
              <a:buSzPct val="14500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latin typeface="Avenir Book"/>
              </a:rPr>
              <a:t>gestor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lang="de-DE" sz="3600" i="1" dirty="0">
                <a:latin typeface="Avenir Book"/>
                <a:ea typeface="Avenir Heavy"/>
                <a:cs typeface="Avenir Heavy"/>
                <a:sym typeface="Avenir Heavy"/>
              </a:rPr>
              <a:t>MySQL</a:t>
            </a: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5E5E5E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defTabSz="355600">
              <a:defRPr sz="2000" b="0">
                <a:solidFill>
                  <a:srgbClr val="5E5E5E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  <a:ea typeface="Avenir Book Oblique"/>
                <a:cs typeface="Avenir Book Oblique"/>
                <a:sym typeface="Wingdings" panose="05000000000000000000" pitchFamily="2" charset="2"/>
              </a:rPr>
              <a:t></a:t>
            </a:r>
            <a:r>
              <a:rPr lang="de-DE"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Es un software que integra </a:t>
            </a:r>
            <a:r>
              <a:rPr sz="3600" dirty="0" err="1">
                <a:latin typeface="Avenir Book"/>
                <a:ea typeface="Avenir Book Oblique"/>
                <a:cs typeface="Avenir Book Oblique"/>
                <a:sym typeface="Avenir Book Oblique"/>
              </a:rPr>
              <a:t>todo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</a:t>
            </a:r>
            <a:r>
              <a:rPr sz="3600" dirty="0" err="1">
                <a:latin typeface="Avenir Book"/>
                <a:ea typeface="Avenir Book Oblique"/>
                <a:cs typeface="Avenir Book Oblique"/>
                <a:sym typeface="Avenir Book Oblique"/>
              </a:rPr>
              <a:t>en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una sola </a:t>
            </a:r>
            <a:r>
              <a:rPr sz="3600" dirty="0" err="1">
                <a:latin typeface="Avenir Book"/>
                <a:ea typeface="Avenir Book Oblique"/>
                <a:cs typeface="Avenir Book Oblique"/>
                <a:sym typeface="Avenir Book Oblique"/>
              </a:rPr>
              <a:t>aplicación</a:t>
            </a:r>
            <a:r>
              <a:rPr lang="de-DE"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.</a:t>
            </a: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 err="1">
                <a:latin typeface="Avenir Book"/>
              </a:rPr>
              <a:t>Creamos</a:t>
            </a:r>
            <a:r>
              <a:rPr sz="3600" dirty="0">
                <a:latin typeface="Avenir Book"/>
              </a:rPr>
              <a:t> una </a:t>
            </a:r>
            <a:r>
              <a:rPr sz="3600" dirty="0" err="1">
                <a:latin typeface="Avenir Book"/>
              </a:rPr>
              <a:t>nueva</a:t>
            </a:r>
            <a:r>
              <a:rPr sz="3600" dirty="0">
                <a:latin typeface="Avenir Book"/>
              </a:rPr>
              <a:t> base de </a:t>
            </a:r>
            <a:r>
              <a:rPr sz="3600" dirty="0" err="1">
                <a:latin typeface="Avenir Book"/>
              </a:rPr>
              <a:t>datos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en</a:t>
            </a:r>
            <a:r>
              <a:rPr sz="3600" dirty="0">
                <a:latin typeface="Avenir Book"/>
              </a:rPr>
              <a:t> la </a:t>
            </a:r>
            <a:r>
              <a:rPr sz="3600" dirty="0" err="1">
                <a:latin typeface="Avenir Book"/>
              </a:rPr>
              <a:t>aplicación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sz="3600" i="1" dirty="0">
                <a:latin typeface="Avenir Book"/>
                <a:ea typeface="Avenir Heavy"/>
                <a:cs typeface="Avenir Heavy"/>
                <a:sym typeface="Avenir Heavy"/>
              </a:rPr>
              <a:t>phpMyAdmin</a:t>
            </a:r>
            <a:r>
              <a:rPr sz="3600" dirty="0">
                <a:latin typeface="Avenir Book"/>
              </a:rPr>
              <a:t> que </a:t>
            </a:r>
            <a:r>
              <a:rPr sz="3600" dirty="0" err="1">
                <a:latin typeface="Avenir Book"/>
              </a:rPr>
              <a:t>te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otorga</a:t>
            </a:r>
            <a:r>
              <a:rPr sz="3600" dirty="0">
                <a:latin typeface="Avenir Book"/>
              </a:rPr>
              <a:t> la </a:t>
            </a:r>
            <a:r>
              <a:rPr sz="3600" dirty="0" err="1">
                <a:latin typeface="Avenir Book"/>
              </a:rPr>
              <a:t>distribución</a:t>
            </a:r>
            <a:r>
              <a:rPr sz="3600" dirty="0">
                <a:latin typeface="Avenir Book"/>
              </a:rPr>
              <a:t> 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XAMPP. </a:t>
            </a:r>
          </a:p>
        </p:txBody>
      </p:sp>
      <p:sp>
        <p:nvSpPr>
          <p:cNvPr id="15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52" name="settings.png" descr="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448" y="7810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8817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Qué es XAMPP?"/>
          <p:cNvSpPr txBox="1"/>
          <p:nvPr/>
        </p:nvSpPr>
        <p:spPr>
          <a:xfrm>
            <a:off x="1013079" y="793749"/>
            <a:ext cx="648284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Qué es XAMPP?</a:t>
            </a:r>
          </a:p>
        </p:txBody>
      </p:sp>
      <p:sp>
        <p:nvSpPr>
          <p:cNvPr id="155" name="XAMPP es un servidor independiente de plataforma de código libre."/>
          <p:cNvSpPr txBox="1"/>
          <p:nvPr/>
        </p:nvSpPr>
        <p:spPr>
          <a:xfrm>
            <a:off x="1613021" y="3414872"/>
            <a:ext cx="100099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defRPr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XAMPP es un </a:t>
            </a:r>
            <a:r>
              <a:rPr dirty="0" err="1"/>
              <a:t>servidor</a:t>
            </a:r>
            <a:r>
              <a:rPr dirty="0"/>
              <a:t> </a:t>
            </a:r>
            <a:r>
              <a:rPr dirty="0" err="1"/>
              <a:t>independiente</a:t>
            </a:r>
            <a:r>
              <a:rPr dirty="0"/>
              <a:t> de </a:t>
            </a:r>
            <a:r>
              <a:rPr dirty="0" err="1"/>
              <a:t>plataforma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libre. </a:t>
            </a:r>
          </a:p>
        </p:txBody>
      </p:sp>
      <p:pic>
        <p:nvPicPr>
          <p:cNvPr id="156" name="Xampp_logo.svg.png" descr="Xampp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2245202"/>
            <a:ext cx="3787180" cy="988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xampp-screenshot-01.png" descr="xampp-screenshot-01.png"/>
          <p:cNvPicPr>
            <a:picLocks noChangeAspect="1"/>
          </p:cNvPicPr>
          <p:nvPr/>
        </p:nvPicPr>
        <p:blipFill>
          <a:blip r:embed="rId3">
            <a:extLst/>
          </a:blip>
          <a:srcRect l="7323" t="8908" r="7323" b="8908"/>
          <a:stretch>
            <a:fillRect/>
          </a:stretch>
        </p:blipFill>
        <p:spPr>
          <a:xfrm>
            <a:off x="341470" y="4428585"/>
            <a:ext cx="5692359" cy="402868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58" name="xampp-screenshot-02.png" descr="xampp-screenshot-02.png"/>
          <p:cNvPicPr>
            <a:picLocks noChangeAspect="1"/>
          </p:cNvPicPr>
          <p:nvPr/>
        </p:nvPicPr>
        <p:blipFill>
          <a:blip r:embed="rId4">
            <a:extLst/>
          </a:blip>
          <a:srcRect l="5966" t="8788" r="7291" b="9362"/>
          <a:stretch>
            <a:fillRect/>
          </a:stretch>
        </p:blipFill>
        <p:spPr>
          <a:xfrm>
            <a:off x="6212582" y="4404881"/>
            <a:ext cx="6381033" cy="449633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5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Benutzerdefiniert</PresentationFormat>
  <Paragraphs>168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2" baseType="lpstr">
      <vt:lpstr>Arial</vt:lpstr>
      <vt:lpstr>Avenir Book</vt:lpstr>
      <vt:lpstr>Avenir Book Oblique</vt:lpstr>
      <vt:lpstr>Avenir Heavy</vt:lpstr>
      <vt:lpstr>Helvetica Light</vt:lpstr>
      <vt:lpstr>Helvetica Neue</vt:lpstr>
      <vt:lpstr>Helvetica Neue Light</vt:lpstr>
      <vt:lpstr>Helvetica Neue Medium</vt:lpstr>
      <vt:lpstr>Helvetica Neue Thin</vt:lpstr>
      <vt:lpstr>Rockwell</vt:lpstr>
      <vt:lpstr>Wingdings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Tobias_Christian Deissler</cp:lastModifiedBy>
  <cp:revision>19</cp:revision>
  <dcterms:modified xsi:type="dcterms:W3CDTF">2018-05-20T19:49:45Z</dcterms:modified>
</cp:coreProperties>
</file>