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3"/>
  </p:notesMasterIdLst>
  <p:sldIdLst>
    <p:sldId id="256" r:id="rId2"/>
    <p:sldId id="257" r:id="rId3"/>
    <p:sldId id="259" r:id="rId4"/>
    <p:sldId id="264" r:id="rId5"/>
    <p:sldId id="258" r:id="rId6"/>
    <p:sldId id="260" r:id="rId7"/>
    <p:sldId id="261" r:id="rId8"/>
    <p:sldId id="263" r:id="rId9"/>
    <p:sldId id="273" r:id="rId10"/>
    <p:sldId id="274" r:id="rId11"/>
    <p:sldId id="275" r:id="rId12"/>
    <p:sldId id="276" r:id="rId13"/>
    <p:sldId id="265" r:id="rId14"/>
    <p:sldId id="266" r:id="rId15"/>
    <p:sldId id="267" r:id="rId16"/>
    <p:sldId id="268" r:id="rId17"/>
    <p:sldId id="269" r:id="rId18"/>
    <p:sldId id="270" r:id="rId19"/>
    <p:sldId id="271" r:id="rId20"/>
    <p:sldId id="272" r:id="rId21"/>
    <p:sldId id="26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70833" autoAdjust="0"/>
  </p:normalViewPr>
  <p:slideViewPr>
    <p:cSldViewPr snapToGrid="0" snapToObjects="1">
      <p:cViewPr varScale="1">
        <p:scale>
          <a:sx n="93" d="100"/>
          <a:sy n="93" d="100"/>
        </p:scale>
        <p:origin x="-207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69B58C-3524-9B4E-AA23-6BD0D96BE4E7}" type="datetimeFigureOut">
              <a:rPr lang="en-US" smtClean="0"/>
              <a:pPr/>
              <a:t>6/15/12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C5218-4828-B544-9955-A4B6719EC9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general</a:t>
            </a:r>
            <a:r>
              <a:rPr lang="en-US" baseline="0" dirty="0" smtClean="0"/>
              <a:t> perception is that Ruby is a concise, expressive language than most of the languages we work on here at ThoughtWorks and similarly Java is </a:t>
            </a:r>
            <a:r>
              <a:rPr lang="en-US" baseline="0" dirty="0" err="1" smtClean="0"/>
              <a:t>performant</a:t>
            </a:r>
            <a:r>
              <a:rPr lang="en-US" baseline="0" dirty="0" smtClean="0"/>
              <a:t>. The objective is to provide </a:t>
            </a:r>
            <a:r>
              <a:rPr lang="en-US" baseline="0" dirty="0" err="1" smtClean="0"/>
              <a:t>Scala</a:t>
            </a:r>
            <a:r>
              <a:rPr lang="en-US" baseline="0" dirty="0" smtClean="0"/>
              <a:t> as a viable option when you pick your next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focus on </a:t>
            </a:r>
            <a:r>
              <a:rPr lang="en-US" dirty="0" err="1" smtClean="0"/>
              <a:t>DRYness</a:t>
            </a:r>
            <a:r>
              <a:rPr lang="en-US" dirty="0" smtClean="0"/>
              <a:t> - reducing boilerplate code</a:t>
            </a:r>
          </a:p>
          <a:p>
            <a:r>
              <a:rPr lang="en-US" dirty="0" smtClean="0"/>
              <a:t>	** less wordy - simple for loop doesn't require type and also </a:t>
            </a:r>
            <a:r>
              <a:rPr lang="en-US" dirty="0" err="1" smtClean="0"/>
              <a:t>val</a:t>
            </a:r>
            <a:endParaRPr lang="en-US" dirty="0" smtClean="0"/>
          </a:p>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to</a:t>
            </a:r>
            <a:r>
              <a:rPr lang="en-US" baseline="0" dirty="0" smtClean="0"/>
              <a:t> look down upon any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Ruby, blocks</a:t>
            </a:r>
            <a:r>
              <a:rPr lang="en-US" baseline="0" dirty="0" smtClean="0"/>
              <a:t> cannot live on their own. They need to be converted to </a:t>
            </a:r>
            <a:r>
              <a:rPr lang="en-US" baseline="0" dirty="0" err="1" smtClean="0"/>
              <a:t>Procs</a:t>
            </a:r>
            <a:r>
              <a:rPr lang="en-US" baseline="0" dirty="0" smtClean="0"/>
              <a:t> using </a:t>
            </a:r>
            <a:r>
              <a:rPr lang="en-US" baseline="0" dirty="0" err="1" smtClean="0"/>
              <a:t>Proc.new</a:t>
            </a:r>
            <a:r>
              <a:rPr lang="en-US" baseline="0" dirty="0" smtClean="0"/>
              <a:t> or lambda, which is a shorthand for </a:t>
            </a:r>
            <a:r>
              <a:rPr lang="en-US" baseline="0" dirty="0" err="1" smtClean="0"/>
              <a:t>Proc.new</a:t>
            </a:r>
            <a:r>
              <a:rPr lang="en-US" baseline="0" dirty="0" smtClean="0"/>
              <a:t> with subtle difference like lambda checks for number </a:t>
            </a:r>
            <a:r>
              <a:rPr lang="en-US" baseline="0" smtClean="0"/>
              <a:t>of arguments.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Consistency:</a:t>
            </a:r>
            <a:r>
              <a:rPr lang="en-US" baseline="0" dirty="0" smtClean="0"/>
              <a:t> Language itself uses implicit conversions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focus on </a:t>
            </a:r>
            <a:r>
              <a:rPr lang="en-US" dirty="0" err="1" smtClean="0"/>
              <a:t>DRYness</a:t>
            </a:r>
            <a:r>
              <a:rPr lang="en-US" dirty="0" smtClean="0"/>
              <a:t> - reducing boilerplate code</a:t>
            </a:r>
          </a:p>
          <a:p>
            <a:r>
              <a:rPr lang="en-US" dirty="0" smtClean="0"/>
              <a:t>	** less wordy - simple for loop doesn't require type and also </a:t>
            </a:r>
            <a:r>
              <a:rPr lang="en-US" dirty="0" err="1" smtClean="0"/>
              <a:t>val</a:t>
            </a:r>
            <a:endParaRPr lang="en-US" dirty="0" smtClean="0"/>
          </a:p>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visited</a:t>
            </a:r>
            <a:r>
              <a:rPr lang="en-US" baseline="0" dirty="0" smtClean="0"/>
              <a:t> the Met a couple of months ago and I saw this intricately hand woven Persian rug. What caught my eye was this phrase “Functional yet beautiful”. I like how the attribute of being functional came before beautiful. Something has to be functional first before being beautiful. And just because it is functional does not mean it has to be any less beautiful. And that is what </a:t>
            </a:r>
            <a:r>
              <a:rPr lang="en-US" baseline="0" dirty="0" err="1" smtClean="0"/>
              <a:t>Scala</a:t>
            </a:r>
            <a:r>
              <a:rPr lang="en-US" baseline="0" dirty="0" smtClean="0"/>
              <a:t> means to me. Functional (pun intended), </a:t>
            </a:r>
            <a:r>
              <a:rPr lang="en-US" baseline="0" dirty="0" err="1" smtClean="0"/>
              <a:t>performant</a:t>
            </a:r>
            <a:r>
              <a:rPr lang="en-US" baseline="0" dirty="0" smtClean="0"/>
              <a:t> yet beautiful.</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3D463-393C-F44B-8A21-44DFAD823718}" type="datetimeFigureOut">
              <a:rPr lang="en-US" smtClean="0"/>
              <a:pPr/>
              <a:t>6/15/12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3D463-393C-F44B-8A21-44DFAD823718}" type="datetimeFigureOut">
              <a:rPr lang="en-US" smtClean="0"/>
              <a:pPr/>
              <a:t>6/15/12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53D463-393C-F44B-8A21-44DFAD823718}" type="datetimeFigureOut">
              <a:rPr lang="en-US" smtClean="0"/>
              <a:pPr/>
              <a:t>6/15/12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3D463-393C-F44B-8A21-44DFAD823718}" type="datetimeFigureOut">
              <a:rPr lang="en-US" smtClean="0"/>
              <a:pPr/>
              <a:t>6/15/12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3D463-393C-F44B-8A21-44DFAD823718}" type="datetimeFigureOut">
              <a:rPr lang="en-US" smtClean="0"/>
              <a:pPr/>
              <a:t>6/15/12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3D463-393C-F44B-8A21-44DFAD823718}" type="datetimeFigureOut">
              <a:rPr lang="en-US" smtClean="0"/>
              <a:pPr/>
              <a:t>6/15/12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0DD6C-0E2F-EE4C-826F-ECBD2806D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the big deal with </a:t>
            </a:r>
            <a:r>
              <a:rPr lang="en-US" dirty="0" err="1" smtClean="0"/>
              <a:t>Scala</a:t>
            </a:r>
            <a:r>
              <a:rPr lang="en-US" dirty="0" smtClean="0"/>
              <a:t>?</a:t>
            </a:r>
            <a:endParaRPr lang="en-US" dirty="0"/>
          </a:p>
        </p:txBody>
      </p:sp>
      <p:sp>
        <p:nvSpPr>
          <p:cNvPr id="3" name="Subtitle 2"/>
          <p:cNvSpPr>
            <a:spLocks noGrp="1"/>
          </p:cNvSpPr>
          <p:nvPr>
            <p:ph type="subTitle" idx="1"/>
          </p:nvPr>
        </p:nvSpPr>
        <p:spPr/>
        <p:txBody>
          <a:bodyPr/>
          <a:lstStyle/>
          <a:p>
            <a:r>
              <a:rPr lang="en-US" dirty="0" err="1" smtClean="0"/>
              <a:t>praful@thoughtworks.com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a:t>
            </a:r>
            <a:r>
              <a:rPr lang="en-US" dirty="0" err="1" smtClean="0"/>
              <a:t>Scala</a:t>
            </a:r>
            <a:r>
              <a:rPr lang="en-US" dirty="0" smtClean="0"/>
              <a:t>)</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 -  Ruby</a:t>
            </a:r>
            <a:endParaRPr lang="en-US" dirty="0"/>
          </a:p>
        </p:txBody>
      </p:sp>
      <p:pic>
        <p:nvPicPr>
          <p:cNvPr id="4" name="Content Placeholder 3" descr="ruby_higher_order_function.tiff"/>
          <p:cNvPicPr>
            <a:picLocks noGrp="1" noChangeAspect="1"/>
          </p:cNvPicPr>
          <p:nvPr>
            <p:ph idx="1"/>
          </p:nvPr>
        </p:nvPicPr>
        <p:blipFill>
          <a:blip r:embed="rId2"/>
          <a:srcRect t="-37338" b="-37338"/>
          <a:stretch>
            <a:fillRect/>
          </a:stretch>
        </p:blipFill>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 - </a:t>
            </a:r>
            <a:r>
              <a:rPr lang="en-US" dirty="0" err="1" smtClean="0"/>
              <a:t>Scala</a:t>
            </a:r>
            <a:endParaRPr lang="en-US" dirty="0"/>
          </a:p>
        </p:txBody>
      </p:sp>
      <p:pic>
        <p:nvPicPr>
          <p:cNvPr id="4" name="Content Placeholder 3" descr="scala_higher_order_function.tiff"/>
          <p:cNvPicPr>
            <a:picLocks noGrp="1" noChangeAspect="1"/>
          </p:cNvPicPr>
          <p:nvPr>
            <p:ph idx="1"/>
          </p:nvPr>
        </p:nvPicPr>
        <p:blipFill>
          <a:blip r:embed="rId2"/>
          <a:srcRect t="-85744" b="-85744"/>
          <a:stretch>
            <a:fillRect/>
          </a:stretch>
        </p:blipFill>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monkey patching</a:t>
            </a:r>
            <a:endParaRPr lang="en-US" dirty="0"/>
          </a:p>
        </p:txBody>
      </p:sp>
      <p:pic>
        <p:nvPicPr>
          <p:cNvPr id="4" name="Content Placeholder 3" descr="ruby_monkey.tiff"/>
          <p:cNvPicPr>
            <a:picLocks noGrp="1" noChangeAspect="1"/>
          </p:cNvPicPr>
          <p:nvPr>
            <p:ph idx="1"/>
          </p:nvPr>
        </p:nvPicPr>
        <p:blipFill>
          <a:blip r:embed="rId2"/>
          <a:srcRect l="-5795" r="-5795"/>
          <a:stretch>
            <a:fillRect/>
          </a:stretch>
        </p:blip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implicit conversions</a:t>
            </a:r>
            <a:endParaRPr lang="en-US" dirty="0"/>
          </a:p>
        </p:txBody>
      </p:sp>
      <p:pic>
        <p:nvPicPr>
          <p:cNvPr id="4" name="Content Placeholder 3" descr="scala_implicits.tiff"/>
          <p:cNvPicPr>
            <a:picLocks noGrp="1" noChangeAspect="1"/>
          </p:cNvPicPr>
          <p:nvPr>
            <p:ph idx="1"/>
          </p:nvPr>
        </p:nvPicPr>
        <p:blipFill>
          <a:blip r:embed="rId3"/>
          <a:srcRect t="-22241" b="-22241"/>
          <a:stretch>
            <a:fillRect/>
          </a:stretch>
        </p:blip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a:bodyPr>
          <a:lstStyle/>
          <a:p>
            <a:endParaRPr lang="en-US" sz="4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Tail recursion</a:t>
            </a:r>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collections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sp>
        <p:nvSpPr>
          <p:cNvPr id="3" name="Content Placeholder 2"/>
          <p:cNvSpPr>
            <a:spLocks noGrp="1"/>
          </p:cNvSpPr>
          <p:nvPr>
            <p:ph idx="1"/>
          </p:nvPr>
        </p:nvSpPr>
        <p:spPr/>
        <p:txBody>
          <a:bodyPr/>
          <a:lstStyle/>
          <a:p>
            <a:r>
              <a:rPr lang="en-US" dirty="0" smtClean="0"/>
              <a:t>Slow compiler</a:t>
            </a:r>
          </a:p>
          <a:p>
            <a:r>
              <a:rPr lang="en-US" dirty="0" smtClean="0"/>
              <a:t>Too many features</a:t>
            </a:r>
          </a:p>
          <a:p>
            <a:r>
              <a:rPr lang="en-US" dirty="0" smtClean="0"/>
              <a:t>Many different ways to call a method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 expressive as Ruby, </a:t>
            </a:r>
            <a:br>
              <a:rPr lang="en-US" dirty="0" smtClean="0"/>
            </a:br>
            <a:r>
              <a:rPr lang="en-US" dirty="0" smtClean="0"/>
              <a:t>As </a:t>
            </a:r>
            <a:r>
              <a:rPr lang="en-US" dirty="0" err="1" smtClean="0"/>
              <a:t>performant</a:t>
            </a:r>
            <a:r>
              <a:rPr lang="en-US" dirty="0" smtClean="0"/>
              <a:t> as Java</a:t>
            </a:r>
            <a:endParaRPr lang="en-US" dirty="0"/>
          </a:p>
        </p:txBody>
      </p:sp>
      <p:sp>
        <p:nvSpPr>
          <p:cNvPr id="3" name="Subtitle 2"/>
          <p:cNvSpPr>
            <a:spLocks noGrp="1"/>
          </p:cNvSpPr>
          <p:nvPr>
            <p:ph type="subTitle" idx="1"/>
          </p:nvPr>
        </p:nvSpPr>
        <p:spPr/>
        <p:txBody>
          <a:bodyPr/>
          <a:lstStyle/>
          <a:p>
            <a:r>
              <a:rPr lang="en-US" dirty="0" smtClean="0"/>
              <a:t>Why am I comparing with Ruby and Java?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items of interest</a:t>
            </a:r>
            <a:endParaRPr lang="en-US" dirty="0"/>
          </a:p>
        </p:txBody>
      </p:sp>
      <p:sp>
        <p:nvSpPr>
          <p:cNvPr id="3" name="Content Placeholder 2"/>
          <p:cNvSpPr>
            <a:spLocks noGrp="1"/>
          </p:cNvSpPr>
          <p:nvPr>
            <p:ph idx="1"/>
          </p:nvPr>
        </p:nvSpPr>
        <p:spPr/>
        <p:txBody>
          <a:bodyPr/>
          <a:lstStyle/>
          <a:p>
            <a:r>
              <a:rPr lang="en-US" dirty="0" smtClean="0"/>
              <a:t>REPL</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yet beautiful</a:t>
            </a:r>
            <a:endParaRPr lang="en-US" dirty="0"/>
          </a:p>
        </p:txBody>
      </p:sp>
      <p:pic>
        <p:nvPicPr>
          <p:cNvPr id="4" name="Content Placeholder 3" descr="qum_round_persian_rugs_1.JPG"/>
          <p:cNvPicPr>
            <a:picLocks noGrp="1" noChangeAspect="1"/>
          </p:cNvPicPr>
          <p:nvPr>
            <p:ph idx="1"/>
          </p:nvPr>
        </p:nvPicPr>
        <p:blipFill>
          <a:blip r:embed="rId3"/>
          <a:srcRect l="-42539" r="-42539"/>
          <a:stretch>
            <a:fillRect/>
          </a:stretch>
        </p:blipFill>
        <p:spPr/>
      </p:pic>
      <p:sp>
        <p:nvSpPr>
          <p:cNvPr id="5" name="TextBox 4"/>
          <p:cNvSpPr txBox="1"/>
          <p:nvPr/>
        </p:nvSpPr>
        <p:spPr>
          <a:xfrm>
            <a:off x="5232121" y="6307080"/>
            <a:ext cx="3911879" cy="261610"/>
          </a:xfrm>
          <a:prstGeom prst="rect">
            <a:avLst/>
          </a:prstGeom>
          <a:noFill/>
        </p:spPr>
        <p:txBody>
          <a:bodyPr wrap="square" rtlCol="0">
            <a:spAutoFit/>
          </a:bodyPr>
          <a:lstStyle/>
          <a:p>
            <a:r>
              <a:rPr lang="en-US" sz="1100" dirty="0" smtClean="0"/>
              <a:t>http://www.orientalpersianrug.com/qum_persian_rugs.html</a:t>
            </a:r>
            <a:endParaRPr lang="en-US"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Autofit/>
          </a:bodyPr>
          <a:lstStyle/>
          <a:p>
            <a:r>
              <a:rPr lang="en-US" sz="4400" dirty="0" smtClean="0"/>
              <a:t>Professionally a Ruby and Java developer</a:t>
            </a:r>
          </a:p>
          <a:p>
            <a:r>
              <a:rPr lang="en-US" sz="4400" dirty="0" smtClean="0"/>
              <a:t>Haven’t worked with </a:t>
            </a:r>
            <a:r>
              <a:rPr lang="en-US" sz="4400" dirty="0" err="1" smtClean="0"/>
              <a:t>Scala</a:t>
            </a:r>
            <a:r>
              <a:rPr lang="en-US" sz="4400" dirty="0" smtClean="0"/>
              <a:t> on a “real” project</a:t>
            </a:r>
          </a:p>
          <a:p>
            <a:r>
              <a:rPr lang="en-US" sz="4400" dirty="0" smtClean="0"/>
              <a:t>Based on my experience working with the Credit Union </a:t>
            </a:r>
            <a:r>
              <a:rPr lang="en-US" sz="4400" dirty="0" err="1" smtClean="0"/>
              <a:t>Findr</a:t>
            </a:r>
            <a:endParaRPr lang="en-US" sz="4400" dirty="0" smtClean="0"/>
          </a:p>
          <a:p>
            <a:pPr>
              <a:buNone/>
            </a:pPr>
            <a:endParaRPr lang="en-US"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Expressiveness?</a:t>
            </a:r>
            <a:endParaRPr lang="en-US" dirty="0"/>
          </a:p>
        </p:txBody>
      </p:sp>
      <p:sp>
        <p:nvSpPr>
          <p:cNvPr id="3" name="Content Placeholder 2"/>
          <p:cNvSpPr>
            <a:spLocks noGrp="1"/>
          </p:cNvSpPr>
          <p:nvPr>
            <p:ph idx="1"/>
          </p:nvPr>
        </p:nvSpPr>
        <p:spPr/>
        <p:txBody>
          <a:bodyPr>
            <a:normAutofit/>
          </a:bodyPr>
          <a:lstStyle/>
          <a:p>
            <a:r>
              <a:rPr lang="en-US" sz="4400" dirty="0" smtClean="0"/>
              <a:t>Not just pretty</a:t>
            </a:r>
          </a:p>
          <a:p>
            <a:r>
              <a:rPr lang="en-US" sz="4400" dirty="0" smtClean="0"/>
              <a:t>Reduces boilerplate code</a:t>
            </a:r>
          </a:p>
          <a:p>
            <a:r>
              <a:rPr lang="en-US" sz="4400" dirty="0" smtClean="0"/>
              <a:t>Less code to deal with &amp; maintain </a:t>
            </a:r>
            <a:endParaRPr lang="en-US"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Ruby class definition	</a:t>
            </a:r>
            <a:endParaRPr lang="en-US" dirty="0"/>
          </a:p>
        </p:txBody>
      </p:sp>
      <p:pic>
        <p:nvPicPr>
          <p:cNvPr id="6" name="Content Placeholder 5" descr="ruby_class.tiff"/>
          <p:cNvPicPr>
            <a:picLocks noGrp="1" noChangeAspect="1"/>
          </p:cNvPicPr>
          <p:nvPr>
            <p:ph idx="1"/>
          </p:nvPr>
        </p:nvPicPr>
        <p:blipFill>
          <a:blip r:embed="rId3"/>
          <a:srcRect l="-2352" r="-2352"/>
          <a:stretch>
            <a:fillRect/>
          </a:stretch>
        </p:blip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Scala</a:t>
            </a:r>
            <a:r>
              <a:rPr lang="en-US" dirty="0" smtClean="0"/>
              <a:t> class definition</a:t>
            </a:r>
            <a:endParaRPr lang="en-US" dirty="0"/>
          </a:p>
        </p:txBody>
      </p:sp>
      <p:pic>
        <p:nvPicPr>
          <p:cNvPr id="9" name="Content Placeholder 8" descr="scala_class.tiff"/>
          <p:cNvPicPr>
            <a:picLocks noGrp="1" noChangeAspect="1"/>
          </p:cNvPicPr>
          <p:nvPr>
            <p:ph idx="1"/>
          </p:nvPr>
        </p:nvPicPr>
        <p:blipFill>
          <a:blip r:embed="rId2"/>
          <a:srcRect t="-67813" b="-67813"/>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case class definition</a:t>
            </a:r>
            <a:endParaRPr lang="en-US" dirty="0"/>
          </a:p>
        </p:txBody>
      </p:sp>
      <p:pic>
        <p:nvPicPr>
          <p:cNvPr id="7" name="Content Placeholder 6" descr="scala_case_class.tiff"/>
          <p:cNvPicPr>
            <a:picLocks noGrp="1" noChangeAspect="1"/>
          </p:cNvPicPr>
          <p:nvPr>
            <p:ph idx="1"/>
          </p:nvPr>
        </p:nvPicPr>
        <p:blipFill>
          <a:blip r:embed="rId2"/>
          <a:srcRect t="-18216" b="-18216"/>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&amp; Higher-Order Functions</a:t>
            </a:r>
            <a:endParaRPr lang="en-US" dirty="0"/>
          </a:p>
        </p:txBody>
      </p:sp>
      <p:sp>
        <p:nvSpPr>
          <p:cNvPr id="3" name="Content Placeholder 2"/>
          <p:cNvSpPr>
            <a:spLocks noGrp="1"/>
          </p:cNvSpPr>
          <p:nvPr>
            <p:ph idx="1"/>
          </p:nvPr>
        </p:nvSpPr>
        <p:spPr/>
        <p:txBody>
          <a:bodyPr/>
          <a:lstStyle/>
          <a:p>
            <a:r>
              <a:rPr lang="en-US" dirty="0" smtClean="0"/>
              <a:t>Closures are blocks of code </a:t>
            </a:r>
            <a:r>
              <a:rPr lang="en-US" dirty="0" smtClean="0"/>
              <a:t>that can be passed around as parameters</a:t>
            </a:r>
          </a:p>
          <a:p>
            <a:r>
              <a:rPr lang="en-US" dirty="0" smtClean="0"/>
              <a:t>Higher-Order Functions are functions that either input or output functions.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Ruby)</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3576</TotalTime>
  <Words>419</Words>
  <Application>Microsoft Macintosh PowerPoint</Application>
  <PresentationFormat>On-screen Show (4:3)</PresentationFormat>
  <Paragraphs>52</Paragraphs>
  <Slides>21</Slides>
  <Notes>7</Notes>
  <HiddenSlides>0</HiddenSlides>
  <MMClips>0</MMClips>
  <ScaleCrop>false</ScaleCrop>
  <HeadingPairs>
    <vt:vector size="4" baseType="variant">
      <vt:variant>
        <vt:lpstr>Design Template</vt:lpstr>
      </vt:variant>
      <vt:variant>
        <vt:i4>1</vt:i4>
      </vt:variant>
      <vt:variant>
        <vt:lpstr>Slide Titles</vt:lpstr>
      </vt:variant>
      <vt:variant>
        <vt:i4>21</vt:i4>
      </vt:variant>
    </vt:vector>
  </HeadingPairs>
  <TitlesOfParts>
    <vt:vector size="22" baseType="lpstr">
      <vt:lpstr>Office Theme</vt:lpstr>
      <vt:lpstr>What’s the big deal with Scala?</vt:lpstr>
      <vt:lpstr>As expressive as Ruby,  As performant as Java</vt:lpstr>
      <vt:lpstr>Disclaimer</vt:lpstr>
      <vt:lpstr>Why Expressiveness?</vt:lpstr>
      <vt:lpstr>Ruby class definition </vt:lpstr>
      <vt:lpstr>Scala class definition</vt:lpstr>
      <vt:lpstr>Scala case class definition</vt:lpstr>
      <vt:lpstr>Closures &amp; Higher-Order Functions</vt:lpstr>
      <vt:lpstr>Closures (in Ruby)</vt:lpstr>
      <vt:lpstr>Closures (in Scala)</vt:lpstr>
      <vt:lpstr>Higher-Order Function -  Ruby</vt:lpstr>
      <vt:lpstr>Higher-Order Functions - Scala</vt:lpstr>
      <vt:lpstr>Ruby monkey patching</vt:lpstr>
      <vt:lpstr>Scala implicit conversions</vt:lpstr>
      <vt:lpstr>Performance</vt:lpstr>
      <vt:lpstr>Tail recursion</vt:lpstr>
      <vt:lpstr>Parallel collections</vt:lpstr>
      <vt:lpstr>Actors</vt:lpstr>
      <vt:lpstr>Criticism</vt:lpstr>
      <vt:lpstr>Other items of interest</vt:lpstr>
      <vt:lpstr>Functional yet beautiful</vt:lpstr>
    </vt:vector>
  </TitlesOfParts>
  <Company>ThoughtWorks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big deal with Scala?</dc:title>
  <dc:creator>Thought Worker</dc:creator>
  <cp:lastModifiedBy>Thought Worker</cp:lastModifiedBy>
  <cp:revision>25</cp:revision>
  <dcterms:created xsi:type="dcterms:W3CDTF">2012-06-15T21:17:47Z</dcterms:created>
  <dcterms:modified xsi:type="dcterms:W3CDTF">2012-06-16T00:58:47Z</dcterms:modified>
</cp:coreProperties>
</file>