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4"/>
  </p:notesMasterIdLst>
  <p:sldIdLst>
    <p:sldId id="256" r:id="rId2"/>
    <p:sldId id="257" r:id="rId3"/>
    <p:sldId id="259" r:id="rId4"/>
    <p:sldId id="264" r:id="rId5"/>
    <p:sldId id="258" r:id="rId6"/>
    <p:sldId id="260" r:id="rId7"/>
    <p:sldId id="261" r:id="rId8"/>
    <p:sldId id="263" r:id="rId9"/>
    <p:sldId id="273" r:id="rId10"/>
    <p:sldId id="274" r:id="rId11"/>
    <p:sldId id="277" r:id="rId12"/>
    <p:sldId id="275" r:id="rId13"/>
    <p:sldId id="278" r:id="rId14"/>
    <p:sldId id="265" r:id="rId15"/>
    <p:sldId id="266" r:id="rId16"/>
    <p:sldId id="267" r:id="rId17"/>
    <p:sldId id="268" r:id="rId18"/>
    <p:sldId id="269" r:id="rId19"/>
    <p:sldId id="270" r:id="rId20"/>
    <p:sldId id="271" r:id="rId21"/>
    <p:sldId id="272" r:id="rId22"/>
    <p:sldId id="26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70833" autoAdjust="0"/>
  </p:normalViewPr>
  <p:slideViewPr>
    <p:cSldViewPr snapToGrid="0" snapToObjects="1">
      <p:cViewPr varScale="1">
        <p:scale>
          <a:sx n="89" d="100"/>
          <a:sy n="89" d="100"/>
        </p:scale>
        <p:origin x="-1448"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9B58C-3524-9B4E-AA23-6BD0D96BE4E7}" type="datetimeFigureOut">
              <a:rPr lang="en-US" smtClean="0"/>
              <a:pPr/>
              <a:t>6/18/12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5218-4828-B544-9955-A4B6719EC9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general</a:t>
            </a:r>
            <a:r>
              <a:rPr lang="en-US" baseline="0" dirty="0" smtClean="0"/>
              <a:t> perception is that Ruby is a concise, expressive language than most of the languages we work on here at ThoughtWorks and similarly Java is </a:t>
            </a:r>
            <a:r>
              <a:rPr lang="en-US" baseline="0" dirty="0" err="1" smtClean="0"/>
              <a:t>performant</a:t>
            </a:r>
            <a:r>
              <a:rPr lang="en-US" baseline="0" dirty="0" smtClean="0"/>
              <a:t>. The objective is to provide </a:t>
            </a:r>
            <a:r>
              <a:rPr lang="en-US" baseline="0" dirty="0" err="1" smtClean="0"/>
              <a:t>Scala</a:t>
            </a:r>
            <a:r>
              <a:rPr lang="en-US" baseline="0" dirty="0" smtClean="0"/>
              <a:t> as a viable option when you pick your next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to</a:t>
            </a:r>
            <a:r>
              <a:rPr lang="en-US" baseline="0" dirty="0" smtClean="0"/>
              <a:t> look down upon any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I first came to Ruby, the thing that really impressed me was closures. I was thinking this is great. Clean and concise.</a:t>
            </a:r>
          </a:p>
          <a:p>
            <a:endParaRPr lang="en-US" dirty="0" smtClean="0"/>
          </a:p>
          <a:p>
            <a:r>
              <a:rPr lang="en-US" dirty="0" smtClean="0"/>
              <a:t>In </a:t>
            </a:r>
            <a:r>
              <a:rPr lang="en-US" dirty="0" smtClean="0"/>
              <a:t>Ruby, blocks</a:t>
            </a:r>
            <a:r>
              <a:rPr lang="en-US" baseline="0" dirty="0" smtClean="0"/>
              <a:t> cannot live on their own. They need to be converted to </a:t>
            </a:r>
            <a:r>
              <a:rPr lang="en-US" baseline="0" dirty="0" err="1" smtClean="0"/>
              <a:t>Procs</a:t>
            </a:r>
            <a:r>
              <a:rPr lang="en-US" baseline="0" dirty="0" smtClean="0"/>
              <a:t> using </a:t>
            </a:r>
            <a:r>
              <a:rPr lang="en-US" baseline="0" dirty="0" err="1" smtClean="0"/>
              <a:t>Proc.new</a:t>
            </a:r>
            <a:r>
              <a:rPr lang="en-US" baseline="0" dirty="0" smtClean="0"/>
              <a:t> or lambda, which is a shorthand for </a:t>
            </a:r>
            <a:r>
              <a:rPr lang="en-US" baseline="0" dirty="0" err="1" smtClean="0"/>
              <a:t>Proc.new</a:t>
            </a:r>
            <a:r>
              <a:rPr lang="en-US" baseline="0" dirty="0" smtClean="0"/>
              <a:t> with subtle difference like lambda checks for number of arguments.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val</a:t>
            </a:r>
            <a:r>
              <a:rPr lang="en-US" dirty="0" smtClean="0"/>
              <a:t> would</a:t>
            </a:r>
            <a:r>
              <a:rPr lang="en-US" baseline="0" dirty="0" smtClean="0"/>
              <a:t> not let you reassign the “from” variable thus </a:t>
            </a:r>
            <a:r>
              <a:rPr lang="en-US" baseline="0" smtClean="0"/>
              <a:t>avoiding surprises</a:t>
            </a:r>
            <a:r>
              <a:rPr lang="en-US" smtClean="0"/>
              <a:t> </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Consistency:</a:t>
            </a:r>
            <a:r>
              <a:rPr lang="en-US" baseline="0" dirty="0" smtClean="0"/>
              <a:t> Language itself uses implicit conversions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Examples</a:t>
            </a:r>
            <a:r>
              <a:rPr lang="en-US" baseline="0" dirty="0" smtClean="0"/>
              <a:t> of parallel operations: filtering a collection, removing certain elements, searching elements from a collection, sorting a collection, selecting max of </a:t>
            </a:r>
            <a:r>
              <a:rPr lang="en-US" baseline="0" smtClean="0"/>
              <a:t>an array</a:t>
            </a:r>
          </a:p>
          <a:p>
            <a:endParaRPr lang="en-US" dirty="0" smtClean="0"/>
          </a:p>
          <a:p>
            <a:r>
              <a:rPr lang="en-US" dirty="0" err="1" smtClean="0"/>
              <a:t>Scala</a:t>
            </a:r>
            <a:r>
              <a:rPr lang="en-US" dirty="0" smtClean="0"/>
              <a:t> by default uses </a:t>
            </a:r>
            <a:r>
              <a:rPr lang="en-US" sz="1200" kern="1200" dirty="0" err="1" smtClean="0">
                <a:solidFill>
                  <a:schemeClr val="tx1"/>
                </a:solidFill>
                <a:latin typeface="+mn-lt"/>
                <a:ea typeface="+mn-ea"/>
                <a:cs typeface="+mn-cs"/>
              </a:rPr>
              <a:t>ForkJoin</a:t>
            </a:r>
            <a:r>
              <a:rPr lang="en-US" sz="1200" kern="1200" baseline="0" dirty="0" smtClean="0">
                <a:solidFill>
                  <a:schemeClr val="tx1"/>
                </a:solidFill>
                <a:latin typeface="+mn-lt"/>
                <a:ea typeface="+mn-ea"/>
                <a:cs typeface="+mn-cs"/>
              </a:rPr>
              <a:t> framework underneath on Java 1.6 and greater. For 1.5 it falls back to </a:t>
            </a:r>
            <a:r>
              <a:rPr lang="en-US" sz="1200" kern="1200" baseline="0" dirty="0" err="1" smtClean="0">
                <a:solidFill>
                  <a:schemeClr val="tx1"/>
                </a:solidFill>
                <a:latin typeface="+mn-lt"/>
                <a:ea typeface="+mn-ea"/>
                <a:cs typeface="+mn-cs"/>
              </a:rPr>
              <a:t>ThreadPoolExecutor</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collection is broken down in partitions and will be generally reassembled in the same order.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Remember this is a framework not a set of collections. You could create your own if you implement the combiner and splitter.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Sometimes sequential processing is going to be faster because in parallel processing there is a cost associated with spitting the input and combining the results.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Concurrent collections are collections that can be concurrently modified. Parallel collections are collections that can be processed in </a:t>
            </a:r>
            <a:r>
              <a:rPr lang="en-US" sz="1200" kern="1200" baseline="0" dirty="0" err="1" smtClean="0">
                <a:solidFill>
                  <a:schemeClr val="tx1"/>
                </a:solidFill>
                <a:latin typeface="+mn-lt"/>
                <a:ea typeface="+mn-ea"/>
                <a:cs typeface="+mn-cs"/>
              </a:rPr>
              <a:t>parallell</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key difference is that F-J seems to be designed to work on a single Java VM, while M-R is explicitly designed to work on a large cluster of machines. These are very different scenarios.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 Fork/Join; M-R = Map/Reduce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offers facilities to partition a task into several subtasks, in a recursive-looking fashion; more tiers, possibility of 'inter-fork' communication at this stage, much more traditional programming. Does not extend (at least in the paper) beyond a single machine. Great for taking advantage of your eight-core.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M-R only does one big split, with the mapped splits not talking between each other at all, and then reduces everything together. A single tier, no inter-split communication until reduce, and massively scalable. Great for taking advantage of your share of the cloud.</a:t>
            </a:r>
          </a:p>
        </p:txBody>
      </p:sp>
      <p:sp>
        <p:nvSpPr>
          <p:cNvPr id="4" name="Slide Number Placeholder 3"/>
          <p:cNvSpPr>
            <a:spLocks noGrp="1"/>
          </p:cNvSpPr>
          <p:nvPr>
            <p:ph type="sldNum" sz="quarter" idx="10"/>
          </p:nvPr>
        </p:nvSpPr>
        <p:spPr/>
        <p:txBody>
          <a:bodyPr/>
          <a:lstStyle/>
          <a:p>
            <a:fld id="{765C5218-4828-B544-9955-A4B6719EC9E2}"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visited</a:t>
            </a:r>
            <a:r>
              <a:rPr lang="en-US" baseline="0" dirty="0" smtClean="0"/>
              <a:t> the Met a couple of months ago and I saw this intricately hand woven Persian rug. What caught my eye was this phrase “Functional yet beautiful”. I like how the attribute of being functional came before beautiful. Something has to be functional first before being beautiful. And just because it is functional does not mean it has to be any less beautiful. And that is what </a:t>
            </a:r>
            <a:r>
              <a:rPr lang="en-US" baseline="0" dirty="0" err="1" smtClean="0"/>
              <a:t>Scala</a:t>
            </a:r>
            <a:r>
              <a:rPr lang="en-US" baseline="0" dirty="0" smtClean="0"/>
              <a:t> means to me. Functional (pun intended), </a:t>
            </a:r>
            <a:r>
              <a:rPr lang="en-US" baseline="0" dirty="0" err="1" smtClean="0"/>
              <a:t>performant</a:t>
            </a:r>
            <a:r>
              <a:rPr lang="en-US" baseline="0" dirty="0" smtClean="0"/>
              <a:t> yet beautiful.</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3D463-393C-F44B-8A21-44DFAD823718}" type="datetimeFigureOut">
              <a:rPr lang="en-US" smtClean="0"/>
              <a:pPr/>
              <a:t>6/18/12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3D463-393C-F44B-8A21-44DFAD823718}" type="datetimeFigureOut">
              <a:rPr lang="en-US" smtClean="0"/>
              <a:pPr/>
              <a:t>6/18/12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D463-393C-F44B-8A21-44DFAD823718}" type="datetimeFigureOut">
              <a:rPr lang="en-US" smtClean="0"/>
              <a:pPr/>
              <a:t>6/18/12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3D463-393C-F44B-8A21-44DFAD823718}" type="datetimeFigureOut">
              <a:rPr lang="en-US" smtClean="0"/>
              <a:pPr/>
              <a:t>6/18/12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0DD6C-0E2F-EE4C-826F-ECBD2806D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big deal with </a:t>
            </a:r>
            <a:r>
              <a:rPr lang="en-US" dirty="0" err="1" smtClean="0"/>
              <a:t>Scala</a:t>
            </a:r>
            <a:r>
              <a:rPr lang="en-US" dirty="0" smtClean="0"/>
              <a:t>?</a:t>
            </a:r>
            <a:endParaRPr lang="en-US" dirty="0"/>
          </a:p>
        </p:txBody>
      </p:sp>
      <p:sp>
        <p:nvSpPr>
          <p:cNvPr id="3" name="Subtitle 2"/>
          <p:cNvSpPr>
            <a:spLocks noGrp="1"/>
          </p:cNvSpPr>
          <p:nvPr>
            <p:ph type="subTitle" idx="1"/>
          </p:nvPr>
        </p:nvSpPr>
        <p:spPr/>
        <p:txBody>
          <a:bodyPr/>
          <a:lstStyle/>
          <a:p>
            <a:r>
              <a:rPr lang="en-US" dirty="0" err="1" smtClean="0"/>
              <a:t>praful@thoughtworks.com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a:t>
            </a:r>
            <a:r>
              <a:rPr lang="en-US" dirty="0" err="1" smtClean="0"/>
              <a:t>Scala</a:t>
            </a:r>
            <a:endParaRPr lang="en-US" dirty="0"/>
          </a:p>
        </p:txBody>
      </p:sp>
      <p:pic>
        <p:nvPicPr>
          <p:cNvPr id="4" name="Content Placeholder 3" descr="scala_closure.tiff"/>
          <p:cNvPicPr>
            <a:picLocks noGrp="1" noChangeAspect="1"/>
          </p:cNvPicPr>
          <p:nvPr>
            <p:ph idx="1"/>
          </p:nvPr>
        </p:nvPicPr>
        <p:blipFill>
          <a:blip r:embed="rId3"/>
          <a:stretch>
            <a:fillRect/>
          </a:stretch>
        </p:blipFill>
        <p:spPr>
          <a:xfrm>
            <a:off x="457200" y="2630502"/>
            <a:ext cx="8229600" cy="2465358"/>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a:t>
            </a:r>
            <a:endParaRPr lang="en-US" dirty="0"/>
          </a:p>
        </p:txBody>
      </p:sp>
      <p:sp>
        <p:nvSpPr>
          <p:cNvPr id="3" name="Content Placeholder 2"/>
          <p:cNvSpPr>
            <a:spLocks noGrp="1"/>
          </p:cNvSpPr>
          <p:nvPr>
            <p:ph idx="1"/>
          </p:nvPr>
        </p:nvSpPr>
        <p:spPr/>
        <p:txBody>
          <a:bodyPr/>
          <a:lstStyle/>
          <a:p>
            <a:r>
              <a:rPr lang="en-US" dirty="0" smtClean="0"/>
              <a:t>Higher-Order Functions are functions that either input or output functions.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a:t>
            </a:r>
            <a:r>
              <a:rPr lang="en-US" dirty="0" smtClean="0"/>
              <a:t>Functions in Ruby</a:t>
            </a:r>
            <a:endParaRPr lang="en-US" dirty="0"/>
          </a:p>
        </p:txBody>
      </p:sp>
      <p:pic>
        <p:nvPicPr>
          <p:cNvPr id="4" name="Content Placeholder 3" descr="ruby_higher_order_function.tiff"/>
          <p:cNvPicPr>
            <a:picLocks noGrp="1" noChangeAspect="1"/>
          </p:cNvPicPr>
          <p:nvPr>
            <p:ph idx="1"/>
          </p:nvPr>
        </p:nvPicPr>
        <p:blipFill>
          <a:blip r:embed="rId2"/>
          <a:stretch>
            <a:fillRect/>
          </a:stretch>
        </p:blipFill>
        <p:spPr>
          <a:xfrm>
            <a:off x="457200" y="1879499"/>
            <a:ext cx="8229600" cy="3967364"/>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in</a:t>
            </a:r>
            <a:r>
              <a:rPr lang="en-US" dirty="0" smtClean="0"/>
              <a:t> </a:t>
            </a:r>
            <a:r>
              <a:rPr lang="en-US" dirty="0" err="1" smtClean="0"/>
              <a:t>Scala</a:t>
            </a:r>
            <a:endParaRPr lang="en-US" dirty="0"/>
          </a:p>
        </p:txBody>
      </p:sp>
      <p:pic>
        <p:nvPicPr>
          <p:cNvPr id="4" name="Content Placeholder 3" descr="scala_higher_order_function.tiff"/>
          <p:cNvPicPr>
            <a:picLocks noGrp="1" noChangeAspect="1"/>
          </p:cNvPicPr>
          <p:nvPr>
            <p:ph idx="1"/>
          </p:nvPr>
        </p:nvPicPr>
        <p:blipFill>
          <a:blip r:embed="rId2"/>
          <a:srcRect t="-55529" b="-55529"/>
          <a:stretch>
            <a:fillRect/>
          </a:stretch>
        </p:blip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monkey patching</a:t>
            </a:r>
            <a:endParaRPr lang="en-US" dirty="0"/>
          </a:p>
        </p:txBody>
      </p:sp>
      <p:pic>
        <p:nvPicPr>
          <p:cNvPr id="4" name="Content Placeholder 3" descr="ruby_monkey.tiff"/>
          <p:cNvPicPr>
            <a:picLocks noGrp="1" noChangeAspect="1"/>
          </p:cNvPicPr>
          <p:nvPr>
            <p:ph idx="1"/>
          </p:nvPr>
        </p:nvPicPr>
        <p:blipFill>
          <a:blip r:embed="rId2"/>
          <a:srcRect l="-5795" r="-5795"/>
          <a:stretch>
            <a:fillRect/>
          </a:stretch>
        </p: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implicit conversions</a:t>
            </a:r>
            <a:endParaRPr lang="en-US" dirty="0"/>
          </a:p>
        </p:txBody>
      </p:sp>
      <p:pic>
        <p:nvPicPr>
          <p:cNvPr id="4" name="Content Placeholder 3" descr="scala_implicits.tiff"/>
          <p:cNvPicPr>
            <a:picLocks noGrp="1" noChangeAspect="1"/>
          </p:cNvPicPr>
          <p:nvPr>
            <p:ph idx="1"/>
          </p:nvPr>
        </p:nvPicPr>
        <p:blipFill>
          <a:blip r:embed="rId3"/>
          <a:stretch>
            <a:fillRect/>
          </a:stretch>
        </p:blipFill>
        <p:spPr>
          <a:xfrm>
            <a:off x="457200" y="2218362"/>
            <a:ext cx="8229600" cy="3289639"/>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a:bodyPr>
          <a:lstStyle/>
          <a:p>
            <a:endParaRPr lang="en-US" sz="4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Tail recursion</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collections</a:t>
            </a:r>
            <a:endParaRPr lang="en-US" dirty="0"/>
          </a:p>
        </p:txBody>
      </p:sp>
      <p:pic>
        <p:nvPicPr>
          <p:cNvPr id="4" name="Content Placeholder 3" descr="scala_parallel_collections.tiff"/>
          <p:cNvPicPr>
            <a:picLocks noGrp="1" noChangeAspect="1"/>
          </p:cNvPicPr>
          <p:nvPr>
            <p:ph idx="1"/>
          </p:nvPr>
        </p:nvPicPr>
        <p:blipFill>
          <a:blip r:embed="rId3"/>
          <a:srcRect t="-81710" b="-81710"/>
          <a:stretch>
            <a:fillRect/>
          </a:stretch>
        </p:blipFill>
        <p:spPr>
          <a:xfrm>
            <a:off x="457200" y="1628738"/>
            <a:ext cx="8229600" cy="4525963"/>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 expressive as Ruby, </a:t>
            </a:r>
            <a:br>
              <a:rPr lang="en-US" dirty="0" smtClean="0"/>
            </a:br>
            <a:r>
              <a:rPr lang="en-US" dirty="0" smtClean="0"/>
              <a:t>As </a:t>
            </a:r>
            <a:r>
              <a:rPr lang="en-US" dirty="0" err="1" smtClean="0"/>
              <a:t>performant</a:t>
            </a:r>
            <a:r>
              <a:rPr lang="en-US" dirty="0" smtClean="0"/>
              <a:t> as Java</a:t>
            </a:r>
            <a:endParaRPr lang="en-US" dirty="0"/>
          </a:p>
        </p:txBody>
      </p:sp>
      <p:sp>
        <p:nvSpPr>
          <p:cNvPr id="3" name="Subtitle 2"/>
          <p:cNvSpPr>
            <a:spLocks noGrp="1"/>
          </p:cNvSpPr>
          <p:nvPr>
            <p:ph type="subTitle" idx="1"/>
          </p:nvPr>
        </p:nvSpPr>
        <p:spPr/>
        <p:txBody>
          <a:bodyPr/>
          <a:lstStyle/>
          <a:p>
            <a:r>
              <a:rPr lang="en-US" dirty="0" smtClean="0"/>
              <a:t>Why am I comparing with Ruby and Java?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lstStyle/>
          <a:p>
            <a:r>
              <a:rPr lang="en-US" dirty="0" smtClean="0"/>
              <a:t>Slow </a:t>
            </a:r>
            <a:r>
              <a:rPr lang="en-US" dirty="0" smtClean="0"/>
              <a:t>compiler</a:t>
            </a:r>
          </a:p>
          <a:p>
            <a:pPr lvl="1"/>
            <a:r>
              <a:rPr lang="en-US" dirty="0" smtClean="0"/>
              <a:t>Daemon compiler</a:t>
            </a:r>
          </a:p>
          <a:p>
            <a:pPr lvl="1"/>
            <a:r>
              <a:rPr lang="en-US" dirty="0" err="1" smtClean="0"/>
              <a:t>sbt</a:t>
            </a:r>
            <a:r>
              <a:rPr lang="en-US" dirty="0" smtClean="0"/>
              <a:t> incremental compilation</a:t>
            </a:r>
            <a:endParaRPr lang="en-US" dirty="0" smtClean="0"/>
          </a:p>
          <a:p>
            <a:r>
              <a:rPr lang="en-US" dirty="0" smtClean="0"/>
              <a:t>Too many features</a:t>
            </a:r>
          </a:p>
          <a:p>
            <a:r>
              <a:rPr lang="en-US" dirty="0" smtClean="0"/>
              <a:t>Many different ways to call a method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items of interest</a:t>
            </a:r>
            <a:endParaRPr lang="en-US" dirty="0"/>
          </a:p>
        </p:txBody>
      </p:sp>
      <p:sp>
        <p:nvSpPr>
          <p:cNvPr id="3" name="Content Placeholder 2"/>
          <p:cNvSpPr>
            <a:spLocks noGrp="1"/>
          </p:cNvSpPr>
          <p:nvPr>
            <p:ph idx="1"/>
          </p:nvPr>
        </p:nvSpPr>
        <p:spPr/>
        <p:txBody>
          <a:bodyPr/>
          <a:lstStyle/>
          <a:p>
            <a:r>
              <a:rPr lang="en-US" dirty="0" smtClean="0"/>
              <a:t>REPL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yet beautiful</a:t>
            </a:r>
            <a:endParaRPr lang="en-US" dirty="0"/>
          </a:p>
        </p:txBody>
      </p:sp>
      <p:pic>
        <p:nvPicPr>
          <p:cNvPr id="4" name="Content Placeholder 3" descr="qum_round_persian_rugs_1.JPG"/>
          <p:cNvPicPr>
            <a:picLocks noGrp="1" noChangeAspect="1"/>
          </p:cNvPicPr>
          <p:nvPr>
            <p:ph idx="1"/>
          </p:nvPr>
        </p:nvPicPr>
        <p:blipFill>
          <a:blip r:embed="rId3"/>
          <a:srcRect l="-42539" r="-42539"/>
          <a:stretch>
            <a:fillRect/>
          </a:stretch>
        </p:blipFill>
        <p:spPr/>
      </p:pic>
      <p:sp>
        <p:nvSpPr>
          <p:cNvPr id="5" name="TextBox 4"/>
          <p:cNvSpPr txBox="1"/>
          <p:nvPr/>
        </p:nvSpPr>
        <p:spPr>
          <a:xfrm>
            <a:off x="5232121" y="6307080"/>
            <a:ext cx="3911879" cy="261610"/>
          </a:xfrm>
          <a:prstGeom prst="rect">
            <a:avLst/>
          </a:prstGeom>
          <a:noFill/>
        </p:spPr>
        <p:txBody>
          <a:bodyPr wrap="square" rtlCol="0">
            <a:spAutoFit/>
          </a:bodyPr>
          <a:lstStyle/>
          <a:p>
            <a:r>
              <a:rPr lang="en-US" sz="1100" dirty="0" smtClean="0"/>
              <a:t>http://www.orientalpersianrug.com/qum_persian_rugs.html</a:t>
            </a:r>
            <a:endParaRPr lang="en-US"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Autofit/>
          </a:bodyPr>
          <a:lstStyle/>
          <a:p>
            <a:r>
              <a:rPr lang="en-US" sz="4400" dirty="0" smtClean="0"/>
              <a:t>Professionally a Ruby and Java developer</a:t>
            </a:r>
          </a:p>
          <a:p>
            <a:r>
              <a:rPr lang="en-US" sz="4400" dirty="0" smtClean="0"/>
              <a:t>Haven’t worked with </a:t>
            </a:r>
            <a:r>
              <a:rPr lang="en-US" sz="4400" dirty="0" err="1" smtClean="0"/>
              <a:t>Scala</a:t>
            </a:r>
            <a:r>
              <a:rPr lang="en-US" sz="4400" dirty="0" smtClean="0"/>
              <a:t> on a “real” project</a:t>
            </a:r>
          </a:p>
          <a:p>
            <a:r>
              <a:rPr lang="en-US" sz="4400" dirty="0" smtClean="0"/>
              <a:t>Based on my experience working with the Credit Union </a:t>
            </a:r>
            <a:r>
              <a:rPr lang="en-US" sz="4400" dirty="0" err="1" smtClean="0"/>
              <a:t>Findr</a:t>
            </a:r>
            <a:endParaRPr lang="en-US" sz="4400" dirty="0" smtClean="0"/>
          </a:p>
          <a:p>
            <a:pPr>
              <a:buNone/>
            </a:pP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Expressiveness?</a:t>
            </a:r>
            <a:endParaRPr lang="en-US" dirty="0"/>
          </a:p>
        </p:txBody>
      </p:sp>
      <p:sp>
        <p:nvSpPr>
          <p:cNvPr id="3" name="Content Placeholder 2"/>
          <p:cNvSpPr>
            <a:spLocks noGrp="1"/>
          </p:cNvSpPr>
          <p:nvPr>
            <p:ph idx="1"/>
          </p:nvPr>
        </p:nvSpPr>
        <p:spPr/>
        <p:txBody>
          <a:bodyPr>
            <a:normAutofit/>
          </a:bodyPr>
          <a:lstStyle/>
          <a:p>
            <a:r>
              <a:rPr lang="en-US" sz="4400" dirty="0" smtClean="0"/>
              <a:t>Not just pretty</a:t>
            </a:r>
          </a:p>
          <a:p>
            <a:r>
              <a:rPr lang="en-US" sz="4400" dirty="0" smtClean="0"/>
              <a:t>Reduces boilerplate code</a:t>
            </a:r>
          </a:p>
          <a:p>
            <a:r>
              <a:rPr lang="en-US" sz="4400" dirty="0" smtClean="0"/>
              <a:t>Less code to deal with &amp; maintain</a:t>
            </a:r>
          </a:p>
          <a:p>
            <a:r>
              <a:rPr lang="en-US" sz="4400" dirty="0" smtClean="0"/>
              <a:t>Elegant solution </a:t>
            </a: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Ruby class definition	</a:t>
            </a:r>
            <a:endParaRPr lang="en-US" dirty="0"/>
          </a:p>
        </p:txBody>
      </p:sp>
      <p:pic>
        <p:nvPicPr>
          <p:cNvPr id="6" name="Content Placeholder 5" descr="ruby_class.tiff"/>
          <p:cNvPicPr>
            <a:picLocks noGrp="1" noChangeAspect="1"/>
          </p:cNvPicPr>
          <p:nvPr>
            <p:ph idx="1"/>
          </p:nvPr>
        </p:nvPicPr>
        <p:blipFill>
          <a:blip r:embed="rId3"/>
          <a:srcRect l="-2352" r="-2352"/>
          <a:stretch>
            <a:fillRect/>
          </a:stretch>
        </p:blip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a:t>
            </a:r>
            <a:r>
              <a:rPr lang="en-US" dirty="0" smtClean="0"/>
              <a:t> class definition</a:t>
            </a:r>
            <a:endParaRPr lang="en-US" dirty="0"/>
          </a:p>
        </p:txBody>
      </p:sp>
      <p:pic>
        <p:nvPicPr>
          <p:cNvPr id="9" name="Content Placeholder 8" descr="scala_class.tiff"/>
          <p:cNvPicPr>
            <a:picLocks noGrp="1" noChangeAspect="1"/>
          </p:cNvPicPr>
          <p:nvPr>
            <p:ph idx="1"/>
          </p:nvPr>
        </p:nvPicPr>
        <p:blipFill>
          <a:blip r:embed="rId2"/>
          <a:srcRect t="-67813" b="-67813"/>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case class definition</a:t>
            </a:r>
            <a:endParaRPr lang="en-US" dirty="0"/>
          </a:p>
        </p:txBody>
      </p:sp>
      <p:pic>
        <p:nvPicPr>
          <p:cNvPr id="7" name="Content Placeholder 6" descr="scala_case_class.tiff"/>
          <p:cNvPicPr>
            <a:picLocks noGrp="1" noChangeAspect="1"/>
          </p:cNvPicPr>
          <p:nvPr>
            <p:ph idx="1"/>
          </p:nvPr>
        </p:nvPicPr>
        <p:blipFill>
          <a:blip r:embed="rId2"/>
          <a:srcRect t="-18216" b="-18216"/>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lstStyle/>
          <a:p>
            <a:r>
              <a:rPr lang="en-US" dirty="0" smtClean="0"/>
              <a:t>Closures are blocks of code that can be passed around as parameters</a:t>
            </a:r>
          </a:p>
          <a:p>
            <a:r>
              <a:rPr lang="en-US" dirty="0" smtClean="0"/>
              <a:t>Closures “close over” variables outside of its scope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Ruby</a:t>
            </a:r>
            <a:endParaRPr lang="en-US" dirty="0"/>
          </a:p>
        </p:txBody>
      </p:sp>
      <p:pic>
        <p:nvPicPr>
          <p:cNvPr id="4" name="Content Placeholder 3" descr="ruby_closure.tiff"/>
          <p:cNvPicPr>
            <a:picLocks noGrp="1" noChangeAspect="1"/>
          </p:cNvPicPr>
          <p:nvPr>
            <p:ph idx="1"/>
          </p:nvPr>
        </p:nvPicPr>
        <p:blipFill>
          <a:blip r:embed="rId2"/>
          <a:srcRect t="-33486" b="-33486"/>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7930</TotalTime>
  <Words>787</Words>
  <Application>Microsoft Macintosh PowerPoint</Application>
  <PresentationFormat>On-screen Show (4:3)</PresentationFormat>
  <Paragraphs>81</Paragraphs>
  <Slides>22</Slides>
  <Notes>9</Notes>
  <HiddenSlides>0</HiddenSlides>
  <MMClips>0</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Office Theme</vt:lpstr>
      <vt:lpstr>What’s the big deal with Scala?</vt:lpstr>
      <vt:lpstr>As expressive as Ruby,  As performant as Java</vt:lpstr>
      <vt:lpstr>Disclaimer</vt:lpstr>
      <vt:lpstr>Why Expressiveness?</vt:lpstr>
      <vt:lpstr>Ruby class definition </vt:lpstr>
      <vt:lpstr>Scala class definition</vt:lpstr>
      <vt:lpstr>Scala case class definition</vt:lpstr>
      <vt:lpstr>Closures</vt:lpstr>
      <vt:lpstr>Closures in Ruby</vt:lpstr>
      <vt:lpstr>Closures in Scala</vt:lpstr>
      <vt:lpstr>Higher-Order Functions</vt:lpstr>
      <vt:lpstr>Higher-Order Functions in Ruby</vt:lpstr>
      <vt:lpstr>Higher-Order functions in Scala</vt:lpstr>
      <vt:lpstr>Ruby monkey patching</vt:lpstr>
      <vt:lpstr>Scala implicit conversions</vt:lpstr>
      <vt:lpstr>Performance</vt:lpstr>
      <vt:lpstr>Tail recursion</vt:lpstr>
      <vt:lpstr>Parallel collections</vt:lpstr>
      <vt:lpstr>Actors</vt:lpstr>
      <vt:lpstr>Criticism</vt:lpstr>
      <vt:lpstr>Other items of interest</vt:lpstr>
      <vt:lpstr>Functional yet beautiful</vt:lpstr>
    </vt:vector>
  </TitlesOfParts>
  <Company>ThoughtWorks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big deal with Scala?</dc:title>
  <dc:creator>Thought Worker</dc:creator>
  <cp:lastModifiedBy>Thought Worker</cp:lastModifiedBy>
  <cp:revision>53</cp:revision>
  <dcterms:created xsi:type="dcterms:W3CDTF">2012-06-18T22:17:37Z</dcterms:created>
  <dcterms:modified xsi:type="dcterms:W3CDTF">2012-06-19T11:47:21Z</dcterms:modified>
</cp:coreProperties>
</file>