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4"/>
  </p:notesMasterIdLst>
  <p:sldIdLst>
    <p:sldId id="256" r:id="rId2"/>
    <p:sldId id="257" r:id="rId3"/>
    <p:sldId id="259" r:id="rId4"/>
    <p:sldId id="264" r:id="rId5"/>
    <p:sldId id="258" r:id="rId6"/>
    <p:sldId id="260" r:id="rId7"/>
    <p:sldId id="261" r:id="rId8"/>
    <p:sldId id="263" r:id="rId9"/>
    <p:sldId id="273" r:id="rId10"/>
    <p:sldId id="274" r:id="rId11"/>
    <p:sldId id="277" r:id="rId12"/>
    <p:sldId id="275" r:id="rId13"/>
    <p:sldId id="278" r:id="rId14"/>
    <p:sldId id="265" r:id="rId15"/>
    <p:sldId id="266" r:id="rId16"/>
    <p:sldId id="267" r:id="rId17"/>
    <p:sldId id="268" r:id="rId18"/>
    <p:sldId id="269" r:id="rId19"/>
    <p:sldId id="270" r:id="rId20"/>
    <p:sldId id="271" r:id="rId21"/>
    <p:sldId id="272" r:id="rId22"/>
    <p:sldId id="26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0833" autoAdjust="0"/>
  </p:normalViewPr>
  <p:slideViewPr>
    <p:cSldViewPr snapToGrid="0" snapToObjects="1">
      <p:cViewPr varScale="1">
        <p:scale>
          <a:sx n="93" d="100"/>
          <a:sy n="93" d="100"/>
        </p:scale>
        <p:origin x="-20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first came to Ruby, the thing that really impressed me was closures. I was thinking this is great. Clean and concise.</a:t>
            </a:r>
          </a:p>
          <a:p>
            <a:endParaRPr lang="en-US" dirty="0" smtClean="0"/>
          </a:p>
          <a:p>
            <a:r>
              <a:rPr lang="en-US" dirty="0" smtClean="0"/>
              <a:t>In </a:t>
            </a:r>
            <a:r>
              <a:rPr lang="en-US" dirty="0" smtClean="0"/>
              <a:t>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t>
            </a:r>
            <a:r>
              <a:rPr lang="en-US" baseline="0" smtClean="0"/>
              <a:t>avoiding surprises</a:t>
            </a:r>
            <a:r>
              <a:rPr lang="en-US"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focus on </a:t>
            </a:r>
            <a:r>
              <a:rPr lang="en-US" dirty="0" err="1" smtClean="0"/>
              <a:t>DRYness</a:t>
            </a:r>
            <a:r>
              <a:rPr lang="en-US" dirty="0" smtClean="0"/>
              <a:t> - reducing boilerplate code</a:t>
            </a:r>
          </a:p>
          <a:p>
            <a:r>
              <a:rPr lang="en-US" dirty="0" smtClean="0"/>
              <a:t>	** less wordy - simple for loop doesn't require type and also </a:t>
            </a:r>
            <a:r>
              <a:rPr lang="en-US" dirty="0" err="1" smtClean="0"/>
              <a:t>val</a:t>
            </a:r>
            <a:endParaRPr lang="en-US" dirty="0" smtClean="0"/>
          </a:p>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Examples</a:t>
            </a:r>
            <a:r>
              <a:rPr lang="en-US" baseline="0" dirty="0" smtClean="0"/>
              <a:t> of parallel operations: filtering a collection, removing certain elements, searching elements from a collection, sorting a collection, selecting max of an array</a:t>
            </a:r>
          </a:p>
          <a:p>
            <a:endParaRPr lang="en-US" dirty="0" smtClean="0"/>
          </a:p>
          <a:p>
            <a:r>
              <a:rPr lang="en-US" dirty="0" err="1" smtClean="0"/>
              <a:t>Scala</a:t>
            </a:r>
            <a:r>
              <a:rPr lang="en-US" dirty="0" smtClean="0"/>
              <a:t> by default uses </a:t>
            </a:r>
            <a:r>
              <a:rPr lang="en-US" sz="1200" kern="1200" dirty="0" err="1" smtClean="0">
                <a:solidFill>
                  <a:schemeClr val="tx1"/>
                </a:solidFill>
                <a:latin typeface="+mn-lt"/>
                <a:ea typeface="+mn-ea"/>
                <a:cs typeface="+mn-cs"/>
              </a:rPr>
              <a:t>ForkJoin</a:t>
            </a:r>
            <a:r>
              <a:rPr lang="en-US" sz="1200" kern="1200" baseline="0" dirty="0" smtClean="0">
                <a:solidFill>
                  <a:schemeClr val="tx1"/>
                </a:solidFill>
                <a:latin typeface="+mn-lt"/>
                <a:ea typeface="+mn-ea"/>
                <a:cs typeface="+mn-cs"/>
              </a:rPr>
              <a:t> framework underneath on Java 1.6 and greater. For 1.5 it falls back to </a:t>
            </a:r>
            <a:r>
              <a:rPr lang="en-US" sz="1200" kern="1200" baseline="0" dirty="0" err="1" smtClean="0">
                <a:solidFill>
                  <a:schemeClr val="tx1"/>
                </a:solidFill>
                <a:latin typeface="+mn-lt"/>
                <a:ea typeface="+mn-ea"/>
                <a:cs typeface="+mn-cs"/>
              </a:rPr>
              <a:t>ThreadPoolExecutor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collection is broken down in partitions and will be generally reassembled in the same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Remember this is a framework not a set of collections. You could create your own if you implement the combiner and splitter.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Sometimes sequential processing is going to be faster because in parallel processing there is a cost associated with spitting the input and combining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Concurrent collections are collections that can be concurrently modified. Parallel collections are collections that can be processed in </a:t>
            </a:r>
            <a:r>
              <a:rPr lang="en-US" sz="1200" kern="1200" baseline="0" dirty="0" err="1" smtClean="0">
                <a:solidFill>
                  <a:schemeClr val="tx1"/>
                </a:solidFill>
                <a:latin typeface="+mn-lt"/>
                <a:ea typeface="+mn-ea"/>
                <a:cs typeface="+mn-cs"/>
              </a:rPr>
              <a:t>parallell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difference is that F-J seems to be designed to work on a single Java VM, while M-R is explicitly designed to work on a large cluster of machines. These are very different scenarios.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 Fork/Join; M-R = Map/Reduce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offers facilities to partition a task into several subtasks, in a recursive-looking fashion; more tiers, possibility of 'inter-fork' communication at this stage, much more traditional programming. Does not extend (at least in the paper) beyond a single machine. Great for taking advantage of your eight-core.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M-R only does one big split, with the mapped splits not talking between each other at all, and then reduces everything together. A single tier, no inter-split communication until reduce, and massively scalable. Great for taking advantage of your share of the cloud.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What are Parallel Arrays in </a:t>
            </a:r>
            <a:r>
              <a:rPr lang="en-US" sz="1200" kern="1200" baseline="0" dirty="0" err="1" smtClean="0">
                <a:solidFill>
                  <a:schemeClr val="tx1"/>
                </a:solidFill>
                <a:latin typeface="+mn-lt"/>
                <a:ea typeface="+mn-ea"/>
                <a:cs typeface="+mn-cs"/>
              </a:rPr>
              <a:t>Scala</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Actors are higher level concurrency</a:t>
            </a:r>
            <a:r>
              <a:rPr lang="en-US" baseline="0" dirty="0" smtClean="0"/>
              <a:t> constructs</a:t>
            </a:r>
          </a:p>
          <a:p>
            <a:endParaRPr lang="en-US" baseline="0" dirty="0" smtClean="0"/>
          </a:p>
          <a:p>
            <a:r>
              <a:rPr lang="en-US" baseline="0" dirty="0" smtClean="0"/>
              <a:t>Provide pattern matching</a:t>
            </a:r>
          </a:p>
          <a:p>
            <a:endParaRPr lang="en-US" baseline="0" dirty="0" smtClean="0"/>
          </a:p>
          <a:p>
            <a:r>
              <a:rPr lang="en-US" baseline="0" dirty="0" smtClean="0"/>
              <a:t>Actors are light-weight than threads? Stack frames? Locking mechanisms?</a:t>
            </a:r>
          </a:p>
          <a:p>
            <a:endParaRPr lang="en-US" baseline="0" dirty="0" smtClean="0"/>
          </a:p>
          <a:p>
            <a:r>
              <a:rPr lang="en-US" baseline="0" dirty="0" smtClean="0"/>
              <a:t>How do they compare in performance </a:t>
            </a:r>
            <a:r>
              <a:rPr lang="en-US" baseline="0" smtClean="0"/>
              <a:t>to Threads</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raful@thoughtwork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smtClean="0">
                <a:hlinkClick r:id="rId2"/>
              </a:rPr>
              <a:t>praful@</a:t>
            </a:r>
            <a:r>
              <a:rPr lang="en-US" dirty="0" smtClean="0">
                <a:hlinkClick r:id="rId2"/>
              </a:rPr>
              <a:t>thoughtworks.com</a:t>
            </a:r>
            <a:endParaRPr lang="en-US" dirty="0" smtClean="0"/>
          </a:p>
          <a:p>
            <a:r>
              <a:rPr lang="en-US" dirty="0" smtClean="0"/>
              <a:t>@</a:t>
            </a:r>
            <a:r>
              <a:rPr lang="en-US" dirty="0" err="1" smtClean="0"/>
              <a:t>todkar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a:t>
            </a:r>
            <a:endParaRPr lang="en-US" dirty="0"/>
          </a:p>
        </p:txBody>
      </p:sp>
      <p:sp>
        <p:nvSpPr>
          <p:cNvPr id="3" name="Content Placeholder 2"/>
          <p:cNvSpPr>
            <a:spLocks noGrp="1"/>
          </p:cNvSpPr>
          <p:nvPr>
            <p:ph idx="1"/>
          </p:nvPr>
        </p:nvSpPr>
        <p:spPr/>
        <p:txBody>
          <a:bodyPr/>
          <a:lstStyle/>
          <a:p>
            <a:r>
              <a:rPr lang="en-US" dirty="0" smtClean="0"/>
              <a:t>Higher-Order Functions are functions that either input or output functions.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a:t>
            </a:r>
            <a:r>
              <a:rPr lang="en-US" dirty="0" smtClean="0"/>
              <a:t>Functions in Ruby</a:t>
            </a:r>
            <a:endParaRPr lang="en-US" dirty="0"/>
          </a:p>
        </p:txBody>
      </p:sp>
      <p:pic>
        <p:nvPicPr>
          <p:cNvPr id="4" name="Content Placeholder 3" descr="ruby_higher_order_function.tiff"/>
          <p:cNvPicPr>
            <a:picLocks noGrp="1" noChangeAspect="1"/>
          </p:cNvPicPr>
          <p:nvPr>
            <p:ph idx="1"/>
          </p:nvPr>
        </p:nvPicPr>
        <p:blipFill>
          <a:blip r:embed="rId2"/>
          <a:stretch>
            <a:fillRect/>
          </a:stretch>
        </p:blipFill>
        <p:spPr>
          <a:xfrm>
            <a:off x="457200" y="1879499"/>
            <a:ext cx="8229600" cy="396736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a:t>
            </a:r>
            <a:r>
              <a:rPr lang="en-US" dirty="0" smtClean="0"/>
              <a:t>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55529" b="-55529"/>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tretch>
            <a:fillRect/>
          </a:stretch>
        </p:blipFill>
        <p:spPr>
          <a:xfrm>
            <a:off x="457200" y="2218362"/>
            <a:ext cx="8229600" cy="328963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a:bodyPr>
          <a:lstStyle/>
          <a:p>
            <a:endParaRPr lang="en-US" sz="4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Tail recursion</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pic>
        <p:nvPicPr>
          <p:cNvPr id="4" name="Content Placeholder 3" descr="scala_parallel_collections.tiff"/>
          <p:cNvPicPr>
            <a:picLocks noGrp="1" noChangeAspect="1"/>
          </p:cNvPicPr>
          <p:nvPr>
            <p:ph idx="1"/>
          </p:nvPr>
        </p:nvPicPr>
        <p:blipFill>
          <a:blip r:embed="rId3"/>
          <a:srcRect t="-81710" b="-81710"/>
          <a:stretch>
            <a:fillRect/>
          </a:stretch>
        </p:blipFill>
        <p:spPr>
          <a:xfrm>
            <a:off x="457200" y="1628738"/>
            <a:ext cx="8229600" cy="45259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lstStyle/>
          <a:p>
            <a:r>
              <a:rPr lang="en-US" dirty="0" smtClean="0"/>
              <a:t>Slow </a:t>
            </a:r>
            <a:r>
              <a:rPr lang="en-US" dirty="0" smtClean="0"/>
              <a:t>compiler</a:t>
            </a:r>
          </a:p>
          <a:p>
            <a:pPr lvl="1"/>
            <a:r>
              <a:rPr lang="en-US" dirty="0" smtClean="0"/>
              <a:t>Daemon compiler</a:t>
            </a:r>
          </a:p>
          <a:p>
            <a:pPr lvl="1"/>
            <a:r>
              <a:rPr lang="en-US" dirty="0" err="1" smtClean="0"/>
              <a:t>sbt</a:t>
            </a:r>
            <a:r>
              <a:rPr lang="en-US" dirty="0" smtClean="0"/>
              <a:t> incremental compilation</a:t>
            </a:r>
            <a:endParaRPr lang="en-US" dirty="0" smtClean="0"/>
          </a:p>
          <a:p>
            <a:r>
              <a:rPr lang="en-US" dirty="0" smtClean="0"/>
              <a:t>Too many features</a:t>
            </a:r>
          </a:p>
          <a:p>
            <a:r>
              <a:rPr lang="en-US" dirty="0" smtClean="0"/>
              <a:t>Many different ways to call a method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lstStyle/>
          <a:p>
            <a:r>
              <a:rPr lang="en-US" dirty="0" smtClean="0"/>
              <a:t>REPL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a:t>
            </a:r>
          </a:p>
          <a:p>
            <a:r>
              <a:rPr lang="en-US" sz="4400" dirty="0" smtClean="0"/>
              <a:t>Elegant solution </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rcRect l="-2352" r="-2352"/>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9" name="Content Placeholder 8" descr="scala_class.tiff"/>
          <p:cNvPicPr>
            <a:picLocks noGrp="1" noChangeAspect="1"/>
          </p:cNvPicPr>
          <p:nvPr>
            <p:ph idx="1"/>
          </p:nvPr>
        </p:nvPicPr>
        <p:blipFill>
          <a:blip r:embed="rId2"/>
          <a:srcRect t="-67813" b="-67813"/>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lstStyle/>
          <a:p>
            <a:r>
              <a:rPr lang="en-US" dirty="0" smtClean="0"/>
              <a:t>Closures are blocks of code that can be passed around as parameters</a:t>
            </a:r>
          </a:p>
          <a:p>
            <a:r>
              <a:rPr lang="en-US"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10049</TotalTime>
  <Words>828</Words>
  <Application>Microsoft Macintosh PowerPoint</Application>
  <PresentationFormat>On-screen Show (4:3)</PresentationFormat>
  <Paragraphs>92</Paragraphs>
  <Slides>22</Slides>
  <Notes>10</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Office Theme</vt:lpstr>
      <vt:lpstr>What’s the big deal with Scala?</vt:lpstr>
      <vt:lpstr>As expressive as Ruby,  As performant as Java</vt:lpstr>
      <vt:lpstr>Disclaimer</vt:lpstr>
      <vt:lpstr>Why Expressiveness?</vt:lpstr>
      <vt:lpstr>Ruby class definition </vt:lpstr>
      <vt:lpstr>Scala class definition</vt:lpstr>
      <vt:lpstr>Scala case class definition</vt:lpstr>
      <vt:lpstr>Closures</vt:lpstr>
      <vt:lpstr>Closures in Ruby</vt:lpstr>
      <vt:lpstr>Closures in Scala</vt:lpstr>
      <vt:lpstr>Higher-Order Functions</vt:lpstr>
      <vt:lpstr>Higher-Order Functions in Ruby</vt:lpstr>
      <vt:lpstr>Higher-Order functions in Scala</vt:lpstr>
      <vt:lpstr>Ruby monkey patching</vt:lpstr>
      <vt:lpstr>Scala implicit conversions</vt:lpstr>
      <vt:lpstr>Performance</vt:lpstr>
      <vt:lpstr>Tail recursion</vt:lpstr>
      <vt:lpstr>Parallel collections</vt:lpstr>
      <vt:lpstr>Actors</vt:lpstr>
      <vt:lpstr>Criticism</vt:lpstr>
      <vt:lpstr>Other items of interest</vt:lpstr>
      <vt:lpstr>Functional yet beautiful</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60</cp:revision>
  <dcterms:created xsi:type="dcterms:W3CDTF">2012-06-18T22:17:37Z</dcterms:created>
  <dcterms:modified xsi:type="dcterms:W3CDTF">2012-06-20T23:06:15Z</dcterms:modified>
</cp:coreProperties>
</file>