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notesSlides/notesSlide12.xml" ContentType="application/vnd.openxmlformats-officedocument.presentationml.notesSlide+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7.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0"/>
  </p:notesMasterIdLst>
  <p:sldIdLst>
    <p:sldId id="256" r:id="rId2"/>
    <p:sldId id="288" r:id="rId3"/>
    <p:sldId id="257" r:id="rId4"/>
    <p:sldId id="259" r:id="rId5"/>
    <p:sldId id="264" r:id="rId6"/>
    <p:sldId id="258" r:id="rId7"/>
    <p:sldId id="260" r:id="rId8"/>
    <p:sldId id="263" r:id="rId9"/>
    <p:sldId id="273" r:id="rId10"/>
    <p:sldId id="274" r:id="rId11"/>
    <p:sldId id="265" r:id="rId12"/>
    <p:sldId id="266" r:id="rId13"/>
    <p:sldId id="283" r:id="rId14"/>
    <p:sldId id="268" r:id="rId15"/>
    <p:sldId id="284" r:id="rId16"/>
    <p:sldId id="269" r:id="rId17"/>
    <p:sldId id="286" r:id="rId18"/>
    <p:sldId id="270" r:id="rId19"/>
    <p:sldId id="285" r:id="rId20"/>
    <p:sldId id="271" r:id="rId21"/>
    <p:sldId id="272" r:id="rId22"/>
    <p:sldId id="262" r:id="rId23"/>
    <p:sldId id="282" r:id="rId24"/>
    <p:sldId id="261" r:id="rId25"/>
    <p:sldId id="289" r:id="rId26"/>
    <p:sldId id="290" r:id="rId27"/>
    <p:sldId id="291" r:id="rId28"/>
    <p:sldId id="28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70833" autoAdjust="0"/>
  </p:normalViewPr>
  <p:slideViewPr>
    <p:cSldViewPr snapToGrid="0" snapToObjects="1">
      <p:cViewPr varScale="1">
        <p:scale>
          <a:sx n="93" d="100"/>
          <a:sy n="93" d="100"/>
        </p:scale>
        <p:origin x="-20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9B58C-3524-9B4E-AA23-6BD0D96BE4E7}" type="datetimeFigureOut">
              <a:rPr lang="en-US" smtClean="0"/>
              <a:pPr/>
              <a:t>6/21/12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5218-4828-B544-9955-A4B6719EC9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general</a:t>
            </a:r>
            <a:r>
              <a:rPr lang="en-US" baseline="0" dirty="0" smtClean="0"/>
              <a:t> perception is that Ruby is a concise, expressive language than most of the languages we work on here at ThoughtWorks and similarly Java is </a:t>
            </a:r>
            <a:r>
              <a:rPr lang="en-US" baseline="0" dirty="0" err="1" smtClean="0"/>
              <a:t>performant</a:t>
            </a:r>
            <a:r>
              <a:rPr lang="en-US" baseline="0" dirty="0" smtClean="0"/>
              <a:t>. The objective is to provide </a:t>
            </a:r>
            <a:r>
              <a:rPr lang="en-US" baseline="0" dirty="0" err="1" smtClean="0"/>
              <a:t>Scala</a:t>
            </a:r>
            <a:r>
              <a:rPr lang="en-US" baseline="0" dirty="0" smtClean="0"/>
              <a:t> as a viable option when you pick your next language.</a:t>
            </a:r>
          </a:p>
          <a:p>
            <a:endParaRPr lang="en-US" baseline="0" dirty="0" smtClean="0"/>
          </a:p>
          <a:p>
            <a:r>
              <a:rPr lang="en-US" baseline="0" dirty="0" smtClean="0"/>
              <a:t>The JVM went through several waves of improvement. The initial naïve implementation would compile </a:t>
            </a:r>
            <a:r>
              <a:rPr lang="en-US" baseline="0" dirty="0" err="1" smtClean="0"/>
              <a:t>bytecode</a:t>
            </a:r>
            <a:r>
              <a:rPr lang="en-US" baseline="0" dirty="0" smtClean="0"/>
              <a:t> to machine code </a:t>
            </a:r>
            <a:r>
              <a:rPr lang="en-US" baseline="0" dirty="0" err="1" smtClean="0"/>
              <a:t>everytime</a:t>
            </a:r>
            <a:r>
              <a:rPr lang="en-US" baseline="0" dirty="0" smtClean="0"/>
              <a:t> you encountered the byte code. Significant revision was the JIT compiler that compiles byte code the first time it encounters it and then caches the machine code for subsequent usage. Then another wave was </a:t>
            </a:r>
            <a:r>
              <a:rPr lang="en-US" baseline="0" dirty="0" err="1" smtClean="0"/>
              <a:t>siginificant</a:t>
            </a:r>
            <a:r>
              <a:rPr lang="en-US" baseline="0" dirty="0" smtClean="0"/>
              <a:t> improvement was adaptive optimization which means the JVM is going to monitor to see what code gets used a lot known as “hotspot”. There is typically this 20% of the code that gets executed 80% of the time and then the JVM is going to optimize the native code heavily. The rest 80% need not be even cached.</a:t>
            </a:r>
          </a:p>
          <a:p>
            <a:endParaRPr lang="en-US" baseline="0" dirty="0" smtClean="0"/>
          </a:p>
          <a:p>
            <a:r>
              <a:rPr lang="en-US" baseline="0" dirty="0" err="1" smtClean="0"/>
              <a:t>JVM’s</a:t>
            </a:r>
            <a:r>
              <a:rPr lang="en-US" baseline="0" dirty="0" smtClean="0"/>
              <a:t> generational garbage collection is vastly superior to mark-and-</a:t>
            </a:r>
            <a:r>
              <a:rPr lang="en-US" baseline="0" smtClean="0"/>
              <a:t>sweep algorithm. </a:t>
            </a:r>
            <a:endParaRPr lang="en-US" baseline="0" dirty="0" smtClean="0"/>
          </a:p>
          <a:p>
            <a:endParaRPr lang="en-US" baseline="0" dirty="0" smtClean="0"/>
          </a:p>
          <a:p>
            <a:r>
              <a:rPr lang="en-US" dirty="0" smtClean="0"/>
              <a:t>http://blog.dhananjaynene.com/2008/07/performance-comparison-c-java-python-ruby-jython-jruby-groovy/</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Actors </a:t>
            </a:r>
            <a:r>
              <a:rPr lang="en-US" baseline="0" dirty="0" smtClean="0"/>
              <a:t>are light-weight than threads? Stack frames? Locking mechanisms?</a:t>
            </a:r>
          </a:p>
          <a:p>
            <a:endParaRPr lang="en-US" baseline="0" dirty="0" smtClean="0"/>
          </a:p>
          <a:p>
            <a:r>
              <a:rPr lang="en-US" baseline="0" dirty="0" smtClean="0"/>
              <a:t>Thread-based actors </a:t>
            </a:r>
            <a:r>
              <a:rPr lang="en-US" baseline="0" dirty="0" err="1" smtClean="0"/>
              <a:t>vs</a:t>
            </a:r>
            <a:r>
              <a:rPr lang="en-US" baseline="0" dirty="0" smtClean="0"/>
              <a:t> Event based actors</a:t>
            </a:r>
          </a:p>
          <a:p>
            <a:endParaRPr lang="en-US" baseline="0" dirty="0" smtClean="0"/>
          </a:p>
          <a:p>
            <a:r>
              <a:rPr lang="en-US" baseline="0" dirty="0" smtClean="0"/>
              <a:t>Thread based actors block a thread </a:t>
            </a:r>
            <a:r>
              <a:rPr lang="en-US" baseline="0" dirty="0" err="1" smtClean="0"/>
              <a:t>vs</a:t>
            </a:r>
            <a:r>
              <a:rPr lang="en-US" baseline="0" dirty="0" smtClean="0"/>
              <a:t> Event based actors reuse a pool of threads. Generally it is a good idea to go with event based model. But if your actor receives too many messages and is short-lived event based model might not be the right choice.</a:t>
            </a:r>
          </a:p>
          <a:p>
            <a:endParaRPr lang="en-US" baseline="0" dirty="0" smtClean="0"/>
          </a:p>
          <a:p>
            <a:r>
              <a:rPr lang="en-US" baseline="0" dirty="0" smtClean="0"/>
              <a:t>How do they compare in performance to Thread</a:t>
            </a:r>
          </a:p>
          <a:p>
            <a:endParaRPr lang="en-US" baseline="0" dirty="0" smtClean="0"/>
          </a:p>
          <a:p>
            <a:r>
              <a:rPr lang="en-US" baseline="0" dirty="0" smtClean="0"/>
              <a:t>Actors can be remote</a:t>
            </a:r>
          </a:p>
          <a:p>
            <a:endParaRPr lang="en-US" baseline="0" dirty="0" smtClean="0"/>
          </a:p>
          <a:p>
            <a:r>
              <a:rPr lang="en-US" baseline="0" dirty="0" err="1" smtClean="0"/>
              <a:t>Erlang</a:t>
            </a:r>
            <a:r>
              <a:rPr lang="en-US" baseline="0" dirty="0" smtClean="0"/>
              <a:t> has uptime of 99.999% something like 5 minutes of downtime a year</a:t>
            </a:r>
          </a:p>
        </p:txBody>
      </p:sp>
      <p:sp>
        <p:nvSpPr>
          <p:cNvPr id="4" name="Slide Number Placeholder 3"/>
          <p:cNvSpPr>
            <a:spLocks noGrp="1"/>
          </p:cNvSpPr>
          <p:nvPr>
            <p:ph type="sldNum" sz="quarter" idx="10"/>
          </p:nvPr>
        </p:nvSpPr>
        <p:spPr/>
        <p:txBody>
          <a:bodyPr/>
          <a:lstStyle/>
          <a:p>
            <a:fld id="{765C5218-4828-B544-9955-A4B6719EC9E2}"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visited</a:t>
            </a:r>
            <a:r>
              <a:rPr lang="en-US" baseline="0" dirty="0" smtClean="0"/>
              <a:t> the Met a couple of months ago and I saw this intricately hand woven Persian rug. What caught my eye was this phrase “Functional yet beautiful”. I like how the attribute of being functional came before beautiful. Something has to be functional first before being beautiful. And just because it is functional does not mean it has to be any less beautiful. And that is what </a:t>
            </a:r>
            <a:r>
              <a:rPr lang="en-US" baseline="0" dirty="0" err="1" smtClean="0"/>
              <a:t>Scala</a:t>
            </a:r>
            <a:r>
              <a:rPr lang="en-US" baseline="0" dirty="0" smtClean="0"/>
              <a:t> means to me. Functional (pun intended), </a:t>
            </a:r>
            <a:r>
              <a:rPr lang="en-US" baseline="0" dirty="0" err="1" smtClean="0"/>
              <a:t>performant</a:t>
            </a:r>
            <a:r>
              <a:rPr lang="en-US" baseline="0" dirty="0" smtClean="0"/>
              <a:t> yet beautiful.</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to</a:t>
            </a:r>
            <a:r>
              <a:rPr lang="en-US" baseline="0" dirty="0" smtClean="0"/>
              <a:t> look down upon any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I first came to Ruby, the thing that really impressed me was closures. I was thinking this is great. Clean and concise.</a:t>
            </a:r>
          </a:p>
          <a:p>
            <a:endParaRPr lang="en-US" dirty="0" smtClean="0"/>
          </a:p>
          <a:p>
            <a:r>
              <a:rPr lang="en-US" dirty="0" smtClean="0"/>
              <a:t>In Ruby, blocks</a:t>
            </a:r>
            <a:r>
              <a:rPr lang="en-US" baseline="0" dirty="0" smtClean="0"/>
              <a:t> cannot live on their own. They need to be converted to </a:t>
            </a:r>
            <a:r>
              <a:rPr lang="en-US" baseline="0" dirty="0" err="1" smtClean="0"/>
              <a:t>Procs</a:t>
            </a:r>
            <a:r>
              <a:rPr lang="en-US" baseline="0" dirty="0" smtClean="0"/>
              <a:t> using </a:t>
            </a:r>
            <a:r>
              <a:rPr lang="en-US" baseline="0" dirty="0" err="1" smtClean="0"/>
              <a:t>Proc.new</a:t>
            </a:r>
            <a:r>
              <a:rPr lang="en-US" baseline="0" dirty="0" smtClean="0"/>
              <a:t> or lambda, which is a shorthand for </a:t>
            </a:r>
            <a:r>
              <a:rPr lang="en-US" baseline="0" dirty="0" err="1" smtClean="0"/>
              <a:t>Proc.new</a:t>
            </a:r>
            <a:r>
              <a:rPr lang="en-US" baseline="0" dirty="0" smtClean="0"/>
              <a:t> with subtle difference like lambda checks for number of arguments.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val</a:t>
            </a:r>
            <a:r>
              <a:rPr lang="en-US" dirty="0" smtClean="0"/>
              <a:t> would</a:t>
            </a:r>
            <a:r>
              <a:rPr lang="en-US" baseline="0" dirty="0" smtClean="0"/>
              <a:t> not let you reassign the “from” variable thus avoiding surprises</a:t>
            </a:r>
            <a:r>
              <a:rPr lang="en-US" dirty="0" smtClean="0"/>
              <a:t> </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Consistency:</a:t>
            </a:r>
            <a:r>
              <a:rPr lang="en-US" baseline="0" dirty="0" smtClean="0"/>
              <a:t> Language itself uses implicit conversions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Examples</a:t>
            </a:r>
            <a:r>
              <a:rPr lang="en-US" baseline="0" dirty="0" smtClean="0"/>
              <a:t> of parallel operations: filtering a collection, removing certain elements, searching elements from a collection, sorting a collection, selecting max of an array</a:t>
            </a:r>
          </a:p>
          <a:p>
            <a:endParaRPr lang="en-US" dirty="0" smtClean="0"/>
          </a:p>
          <a:p>
            <a:r>
              <a:rPr lang="en-US" dirty="0" err="1" smtClean="0"/>
              <a:t>Scala</a:t>
            </a:r>
            <a:r>
              <a:rPr lang="en-US" dirty="0" smtClean="0"/>
              <a:t> by default uses </a:t>
            </a:r>
            <a:r>
              <a:rPr lang="en-US" sz="1200" kern="1200" dirty="0" err="1" smtClean="0">
                <a:solidFill>
                  <a:schemeClr val="tx1"/>
                </a:solidFill>
                <a:latin typeface="+mn-lt"/>
                <a:ea typeface="+mn-ea"/>
                <a:cs typeface="+mn-cs"/>
              </a:rPr>
              <a:t>ForkJoin</a:t>
            </a:r>
            <a:r>
              <a:rPr lang="en-US" sz="1200" kern="1200" baseline="0" dirty="0" smtClean="0">
                <a:solidFill>
                  <a:schemeClr val="tx1"/>
                </a:solidFill>
                <a:latin typeface="+mn-lt"/>
                <a:ea typeface="+mn-ea"/>
                <a:cs typeface="+mn-cs"/>
              </a:rPr>
              <a:t> framework underneath on Java 1.6 and greater. For 1.5 it falls back to </a:t>
            </a:r>
            <a:r>
              <a:rPr lang="en-US" sz="1200" kern="1200" baseline="0" dirty="0" err="1" smtClean="0">
                <a:solidFill>
                  <a:schemeClr val="tx1"/>
                </a:solidFill>
                <a:latin typeface="+mn-lt"/>
                <a:ea typeface="+mn-ea"/>
                <a:cs typeface="+mn-cs"/>
              </a:rPr>
              <a:t>ThreadPoolExecutor</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collection is broken down in partitions and will be generally reassembled in the same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Remember this is a framework not a set of collections. You could create your own if you implement the combiner and splitter.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Sometimes sequential processing is going to be faster because in parallel processing there is a cost associated with spitting the input and combining the results.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Concurrent collections are collections that can be concurrently modified. Parallel collections are collections that can be processed in </a:t>
            </a:r>
            <a:r>
              <a:rPr lang="en-US" sz="1200" kern="1200" baseline="0" dirty="0" err="1" smtClean="0">
                <a:solidFill>
                  <a:schemeClr val="tx1"/>
                </a:solidFill>
                <a:latin typeface="+mn-lt"/>
                <a:ea typeface="+mn-ea"/>
                <a:cs typeface="+mn-cs"/>
              </a:rPr>
              <a:t>parallell</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key difference is that F-J seems to be designed to work on a single Java VM, while M-R is explicitly designed to work on a large cluster of machines. These are very different scenarios.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 Fork/Join; M-R = Map/Reduce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offers facilities to partition a task into several subtasks, in a recursive-looking fashion; more tiers, possibility of 'inter-fork' communication at this stage, much more traditional programming. Does not extend (at least in the paper) beyond a single machine. Great for taking advantage of your eight-core.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M-R only does one big split, with the mapped splits not talking between each other at all, and then reduces everything together. A single tier, no inter-split communication until reduce, and massively scalable. Great for taking advantage of your share of the cloud</a:t>
            </a:r>
            <a:r>
              <a:rPr lang="en-US" sz="120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765C5218-4828-B544-9955-A4B6719EC9E2}"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D463-393C-F44B-8A21-44DFAD823718}" type="datetimeFigureOut">
              <a:rPr lang="en-US" smtClean="0"/>
              <a:pPr/>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3D463-393C-F44B-8A21-44DFAD823718}" type="datetimeFigureOut">
              <a:rPr lang="en-US" smtClean="0"/>
              <a:pPr/>
              <a:t>6/21/12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3D463-393C-F44B-8A21-44DFAD823718}" type="datetimeFigureOut">
              <a:rPr lang="en-US" smtClean="0"/>
              <a:pPr/>
              <a:t>6/21/12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3D463-393C-F44B-8A21-44DFAD823718}" type="datetimeFigureOut">
              <a:rPr lang="en-US" smtClean="0"/>
              <a:pPr/>
              <a:t>6/21/12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D463-393C-F44B-8A21-44DFAD823718}" type="datetimeFigureOut">
              <a:rPr lang="en-US" smtClean="0"/>
              <a:pPr/>
              <a:t>6/21/12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3D463-393C-F44B-8A21-44DFAD823718}" type="datetimeFigureOut">
              <a:rPr lang="en-US" smtClean="0"/>
              <a:pPr/>
              <a:t>6/21/12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0DD6C-0E2F-EE4C-826F-ECBD2806D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raful@thoughtwork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big deal with </a:t>
            </a:r>
            <a:r>
              <a:rPr lang="en-US" dirty="0" err="1" smtClean="0"/>
              <a:t>Scala</a:t>
            </a:r>
            <a:r>
              <a:rPr lang="en-US" dirty="0" smtClean="0"/>
              <a:t>?</a:t>
            </a:r>
            <a:endParaRPr lang="en-US" dirty="0"/>
          </a:p>
        </p:txBody>
      </p:sp>
      <p:sp>
        <p:nvSpPr>
          <p:cNvPr id="3" name="Subtitle 2"/>
          <p:cNvSpPr>
            <a:spLocks noGrp="1"/>
          </p:cNvSpPr>
          <p:nvPr>
            <p:ph type="subTitle" idx="1"/>
          </p:nvPr>
        </p:nvSpPr>
        <p:spPr/>
        <p:txBody>
          <a:bodyPr/>
          <a:lstStyle/>
          <a:p>
            <a:r>
              <a:rPr lang="en-US" dirty="0" smtClean="0">
                <a:hlinkClick r:id="rId2"/>
              </a:rPr>
              <a:t>praful@</a:t>
            </a:r>
            <a:r>
              <a:rPr lang="en-US" dirty="0" smtClean="0">
                <a:hlinkClick r:id="rId2"/>
              </a:rPr>
              <a:t>thoughtworks.com</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a:t>
            </a:r>
            <a:r>
              <a:rPr lang="en-US" dirty="0" err="1" smtClean="0"/>
              <a:t>Scala</a:t>
            </a:r>
            <a:endParaRPr lang="en-US" dirty="0"/>
          </a:p>
        </p:txBody>
      </p:sp>
      <p:pic>
        <p:nvPicPr>
          <p:cNvPr id="4" name="Content Placeholder 3" descr="scala_closure.tiff"/>
          <p:cNvPicPr>
            <a:picLocks noGrp="1" noChangeAspect="1"/>
          </p:cNvPicPr>
          <p:nvPr>
            <p:ph idx="1"/>
          </p:nvPr>
        </p:nvPicPr>
        <p:blipFill>
          <a:blip r:embed="rId3"/>
          <a:stretch>
            <a:fillRect/>
          </a:stretch>
        </p:blipFill>
        <p:spPr>
          <a:xfrm>
            <a:off x="457200" y="2630502"/>
            <a:ext cx="8229600" cy="246535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monkey patching</a:t>
            </a:r>
            <a:endParaRPr lang="en-US" dirty="0"/>
          </a:p>
        </p:txBody>
      </p:sp>
      <p:pic>
        <p:nvPicPr>
          <p:cNvPr id="4" name="Content Placeholder 3" descr="ruby_monkey.tiff"/>
          <p:cNvPicPr>
            <a:picLocks noGrp="1" noChangeAspect="1"/>
          </p:cNvPicPr>
          <p:nvPr>
            <p:ph idx="1"/>
          </p:nvPr>
        </p:nvPicPr>
        <p:blipFill>
          <a:blip r:embed="rId2"/>
          <a:srcRect l="-5795" r="-5795"/>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implicit conversions</a:t>
            </a:r>
            <a:endParaRPr lang="en-US" dirty="0"/>
          </a:p>
        </p:txBody>
      </p:sp>
      <p:pic>
        <p:nvPicPr>
          <p:cNvPr id="4" name="Content Placeholder 3" descr="scala_implicits.tiff"/>
          <p:cNvPicPr>
            <a:picLocks noGrp="1" noChangeAspect="1"/>
          </p:cNvPicPr>
          <p:nvPr>
            <p:ph idx="1"/>
          </p:nvPr>
        </p:nvPicPr>
        <p:blipFill>
          <a:blip r:embed="rId3"/>
          <a:stretch>
            <a:fillRect/>
          </a:stretch>
        </p:blipFill>
        <p:spPr>
          <a:xfrm>
            <a:off x="457200" y="2218362"/>
            <a:ext cx="8229600" cy="3289639"/>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Performance and Scalability constructs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 recursion</a:t>
            </a:r>
            <a:endParaRPr lang="en-US" dirty="0"/>
          </a:p>
        </p:txBody>
      </p:sp>
      <p:sp>
        <p:nvSpPr>
          <p:cNvPr id="3" name="Content Placeholder 2"/>
          <p:cNvSpPr>
            <a:spLocks noGrp="1"/>
          </p:cNvSpPr>
          <p:nvPr>
            <p:ph idx="1"/>
          </p:nvPr>
        </p:nvSpPr>
        <p:spPr/>
        <p:txBody>
          <a:bodyPr>
            <a:noAutofit/>
          </a:bodyPr>
          <a:lstStyle/>
          <a:p>
            <a:r>
              <a:rPr lang="en-US" sz="4400" dirty="0" smtClean="0"/>
              <a:t>Special type of function recursion</a:t>
            </a:r>
          </a:p>
          <a:p>
            <a:r>
              <a:rPr lang="en-US" sz="4400" dirty="0" smtClean="0"/>
              <a:t>Final action taken in a function is the recursive call</a:t>
            </a:r>
          </a:p>
          <a:p>
            <a:r>
              <a:rPr lang="en-US" sz="4400" dirty="0" smtClean="0"/>
              <a:t>Can avoid penalty of creating a new stack frame for each recursive call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Tail recursion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collections</a:t>
            </a:r>
            <a:endParaRPr lang="en-US" dirty="0"/>
          </a:p>
        </p:txBody>
      </p:sp>
      <p:sp>
        <p:nvSpPr>
          <p:cNvPr id="5" name="Content Placeholder 4"/>
          <p:cNvSpPr>
            <a:spLocks noGrp="1"/>
          </p:cNvSpPr>
          <p:nvPr>
            <p:ph idx="1"/>
          </p:nvPr>
        </p:nvSpPr>
        <p:spPr/>
        <p:txBody>
          <a:bodyPr>
            <a:normAutofit/>
          </a:bodyPr>
          <a:lstStyle/>
          <a:p>
            <a:r>
              <a:rPr lang="en-US" sz="4400" dirty="0" smtClean="0"/>
              <a:t>Just like regular collections </a:t>
            </a:r>
          </a:p>
          <a:p>
            <a:r>
              <a:rPr lang="en-US" sz="4400" dirty="0" smtClean="0"/>
              <a:t>Can be operated upon by multiple cores</a:t>
            </a:r>
          </a:p>
          <a:p>
            <a:r>
              <a:rPr lang="en-US" sz="4400" dirty="0" smtClean="0"/>
              <a:t>Use Divide-and-conquer algorithm</a:t>
            </a:r>
          </a:p>
          <a:p>
            <a:r>
              <a:rPr lang="en-US" sz="4400" dirty="0" smtClean="0"/>
              <a:t>Write-your-own</a:t>
            </a:r>
            <a:endParaRPr lang="en-US" sz="4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Parallel collections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p:txBody>
          <a:bodyPr>
            <a:noAutofit/>
          </a:bodyPr>
          <a:lstStyle/>
          <a:p>
            <a:r>
              <a:rPr lang="en-US" sz="4400" dirty="0" smtClean="0"/>
              <a:t>Actors are high-level concurrency construct as opposed to threads and shared memory model</a:t>
            </a:r>
          </a:p>
          <a:p>
            <a:r>
              <a:rPr lang="en-US" sz="4400" dirty="0" smtClean="0"/>
              <a:t>Actors communicate via message passing</a:t>
            </a:r>
          </a:p>
          <a:p>
            <a:r>
              <a:rPr lang="en-US" sz="4400" dirty="0" smtClean="0"/>
              <a:t>Pattern matching is used for message processing</a:t>
            </a:r>
          </a:p>
          <a:p>
            <a:pPr>
              <a:buNone/>
            </a:pPr>
            <a:endParaRPr lang="en-US" sz="4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Actors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Scala</a:t>
            </a:r>
            <a:endParaRPr lang="en-US" dirty="0"/>
          </a:p>
        </p:txBody>
      </p:sp>
      <p:sp>
        <p:nvSpPr>
          <p:cNvPr id="3" name="Content Placeholder 2"/>
          <p:cNvSpPr>
            <a:spLocks noGrp="1"/>
          </p:cNvSpPr>
          <p:nvPr>
            <p:ph idx="1"/>
          </p:nvPr>
        </p:nvSpPr>
        <p:spPr/>
        <p:txBody>
          <a:bodyPr>
            <a:normAutofit/>
          </a:bodyPr>
          <a:lstStyle/>
          <a:p>
            <a:r>
              <a:rPr lang="en-US" sz="4400" dirty="0" smtClean="0"/>
              <a:t>Runs on JVM</a:t>
            </a:r>
          </a:p>
          <a:p>
            <a:r>
              <a:rPr lang="en-US" sz="4400" dirty="0" smtClean="0"/>
              <a:t>Fuses object-oriented &amp; functional paradigms though biased towards functional style</a:t>
            </a:r>
          </a:p>
          <a:p>
            <a:r>
              <a:rPr lang="en-US" sz="4400" dirty="0" smtClean="0"/>
              <a:t>Statically-typed</a:t>
            </a:r>
            <a:endParaRPr lang="en-US" sz="4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noAutofit/>
          </a:bodyPr>
          <a:lstStyle/>
          <a:p>
            <a:r>
              <a:rPr lang="en-US" sz="4400" dirty="0" smtClean="0"/>
              <a:t>Slow </a:t>
            </a:r>
            <a:r>
              <a:rPr lang="en-US" sz="4400" dirty="0" smtClean="0"/>
              <a:t>compiler</a:t>
            </a:r>
          </a:p>
          <a:p>
            <a:pPr lvl="1"/>
            <a:r>
              <a:rPr lang="en-US" sz="4000" dirty="0" smtClean="0"/>
              <a:t> </a:t>
            </a:r>
            <a:r>
              <a:rPr lang="en-US" sz="4000" dirty="0" err="1" smtClean="0"/>
              <a:t>sbt</a:t>
            </a:r>
            <a:r>
              <a:rPr lang="en-US" sz="4000" dirty="0" smtClean="0"/>
              <a:t> </a:t>
            </a:r>
            <a:r>
              <a:rPr lang="en-US" sz="4000" dirty="0" smtClean="0"/>
              <a:t>incremental </a:t>
            </a:r>
            <a:r>
              <a:rPr lang="en-US" sz="4000" dirty="0" smtClean="0"/>
              <a:t>compilation</a:t>
            </a:r>
            <a:endParaRPr lang="en-US" sz="4000" dirty="0" smtClean="0"/>
          </a:p>
          <a:p>
            <a:pPr lvl="1"/>
            <a:r>
              <a:rPr lang="en-US" sz="4400" dirty="0" smtClean="0"/>
              <a:t> Daemon compiler</a:t>
            </a:r>
            <a:endParaRPr lang="en-US" sz="4400" dirty="0" smtClean="0"/>
          </a:p>
          <a:p>
            <a:r>
              <a:rPr lang="en-US" sz="4400" dirty="0" smtClean="0"/>
              <a:t>Too </a:t>
            </a:r>
            <a:r>
              <a:rPr lang="en-US" sz="4400" dirty="0" smtClean="0"/>
              <a:t>many features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items of interest</a:t>
            </a:r>
            <a:endParaRPr lang="en-US" dirty="0"/>
          </a:p>
        </p:txBody>
      </p:sp>
      <p:sp>
        <p:nvSpPr>
          <p:cNvPr id="3" name="Content Placeholder 2"/>
          <p:cNvSpPr>
            <a:spLocks noGrp="1"/>
          </p:cNvSpPr>
          <p:nvPr>
            <p:ph idx="1"/>
          </p:nvPr>
        </p:nvSpPr>
        <p:spPr/>
        <p:txBody>
          <a:bodyPr>
            <a:normAutofit/>
          </a:bodyPr>
          <a:lstStyle/>
          <a:p>
            <a:r>
              <a:rPr lang="en-US" sz="4400" dirty="0" smtClean="0"/>
              <a:t>REPL</a:t>
            </a:r>
          </a:p>
          <a:p>
            <a:r>
              <a:rPr lang="en-US" sz="4400" dirty="0" err="1" smtClean="0"/>
              <a:t>TypeSafe</a:t>
            </a:r>
            <a:r>
              <a:rPr lang="en-US" sz="4400" dirty="0" smtClean="0"/>
              <a:t> (</a:t>
            </a:r>
            <a:r>
              <a:rPr lang="en-US" sz="4400" dirty="0" err="1" smtClean="0"/>
              <a:t>Scala</a:t>
            </a:r>
            <a:r>
              <a:rPr lang="en-US" sz="4400" dirty="0" smtClean="0"/>
              <a:t>, </a:t>
            </a:r>
            <a:r>
              <a:rPr lang="en-US" sz="4400" dirty="0" err="1" smtClean="0"/>
              <a:t>Akka</a:t>
            </a:r>
            <a:r>
              <a:rPr lang="en-US" sz="4400" dirty="0" smtClean="0"/>
              <a:t>, Play!)</a:t>
            </a:r>
          </a:p>
          <a:p>
            <a:r>
              <a:rPr lang="en-US" sz="4400" dirty="0" err="1" smtClean="0"/>
              <a:t>Heroku</a:t>
            </a:r>
            <a:endParaRPr lang="en-US" sz="4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yet beautiful</a:t>
            </a:r>
            <a:endParaRPr lang="en-US" dirty="0"/>
          </a:p>
        </p:txBody>
      </p:sp>
      <p:pic>
        <p:nvPicPr>
          <p:cNvPr id="4" name="Content Placeholder 3" descr="qum_round_persian_rugs_1.JPG"/>
          <p:cNvPicPr>
            <a:picLocks noGrp="1" noChangeAspect="1"/>
          </p:cNvPicPr>
          <p:nvPr>
            <p:ph idx="1"/>
          </p:nvPr>
        </p:nvPicPr>
        <p:blipFill>
          <a:blip r:embed="rId3"/>
          <a:srcRect l="-42539" r="-42539"/>
          <a:stretch>
            <a:fillRect/>
          </a:stretch>
        </p:blipFill>
        <p:spPr/>
      </p:pic>
      <p:sp>
        <p:nvSpPr>
          <p:cNvPr id="5" name="TextBox 4"/>
          <p:cNvSpPr txBox="1"/>
          <p:nvPr/>
        </p:nvSpPr>
        <p:spPr>
          <a:xfrm>
            <a:off x="5232121" y="6307080"/>
            <a:ext cx="3911879" cy="261610"/>
          </a:xfrm>
          <a:prstGeom prst="rect">
            <a:avLst/>
          </a:prstGeom>
          <a:noFill/>
        </p:spPr>
        <p:txBody>
          <a:bodyPr wrap="square" rtlCol="0">
            <a:spAutoFit/>
          </a:bodyPr>
          <a:lstStyle/>
          <a:p>
            <a:r>
              <a:rPr lang="en-US" sz="1100" dirty="0" smtClean="0"/>
              <a:t>http://www.orientalpersianrug.com/qum_persian_rugs.html</a:t>
            </a:r>
            <a:endParaRPr lang="en-US"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sz="2400" dirty="0" smtClean="0"/>
              <a:t>@</a:t>
            </a:r>
            <a:r>
              <a:rPr lang="en-US" sz="2400" dirty="0" err="1" smtClean="0"/>
              <a:t>todkar</a:t>
            </a:r>
            <a:endParaRPr lang="en-US" sz="2400"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case class definition</a:t>
            </a:r>
            <a:endParaRPr lang="en-US" dirty="0"/>
          </a:p>
        </p:txBody>
      </p:sp>
      <p:pic>
        <p:nvPicPr>
          <p:cNvPr id="7" name="Content Placeholder 6" descr="scala_case_class.tiff"/>
          <p:cNvPicPr>
            <a:picLocks noGrp="1" noChangeAspect="1"/>
          </p:cNvPicPr>
          <p:nvPr>
            <p:ph idx="1"/>
          </p:nvPr>
        </p:nvPicPr>
        <p:blipFill>
          <a:blip r:embed="rId2"/>
          <a:srcRect t="-18216" b="-18216"/>
          <a:stretch>
            <a:fillRect/>
          </a:stretch>
        </p:blip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a:t>
            </a:r>
            <a:endParaRPr lang="en-US" dirty="0"/>
          </a:p>
        </p:txBody>
      </p:sp>
      <p:sp>
        <p:nvSpPr>
          <p:cNvPr id="3" name="Content Placeholder 2"/>
          <p:cNvSpPr>
            <a:spLocks noGrp="1"/>
          </p:cNvSpPr>
          <p:nvPr>
            <p:ph idx="1"/>
          </p:nvPr>
        </p:nvSpPr>
        <p:spPr/>
        <p:txBody>
          <a:bodyPr/>
          <a:lstStyle/>
          <a:p>
            <a:r>
              <a:rPr lang="en-US" sz="4400" dirty="0" smtClean="0"/>
              <a:t>Higher-Order Functions are functions that either input or output functions.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in Ruby</a:t>
            </a:r>
            <a:endParaRPr lang="en-US" dirty="0"/>
          </a:p>
        </p:txBody>
      </p:sp>
      <p:pic>
        <p:nvPicPr>
          <p:cNvPr id="4" name="Content Placeholder 3" descr="ruby_higher_order_function.tiff"/>
          <p:cNvPicPr>
            <a:picLocks noGrp="1" noChangeAspect="1"/>
          </p:cNvPicPr>
          <p:nvPr>
            <p:ph idx="1"/>
          </p:nvPr>
        </p:nvPicPr>
        <p:blipFill>
          <a:blip r:embed="rId2"/>
          <a:stretch>
            <a:fillRect/>
          </a:stretch>
        </p:blipFill>
        <p:spPr>
          <a:xfrm>
            <a:off x="457200" y="1879499"/>
            <a:ext cx="8229600" cy="3967364"/>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in </a:t>
            </a:r>
            <a:r>
              <a:rPr lang="en-US" dirty="0" err="1" smtClean="0"/>
              <a:t>Scala</a:t>
            </a:r>
            <a:endParaRPr lang="en-US" dirty="0"/>
          </a:p>
        </p:txBody>
      </p:sp>
      <p:pic>
        <p:nvPicPr>
          <p:cNvPr id="4" name="Content Placeholder 3" descr="scala_higher_order_function.tiff"/>
          <p:cNvPicPr>
            <a:picLocks noGrp="1" noChangeAspect="1"/>
          </p:cNvPicPr>
          <p:nvPr>
            <p:ph idx="1"/>
          </p:nvPr>
        </p:nvPicPr>
        <p:blipFill>
          <a:blip r:embed="rId2"/>
          <a:srcRect t="-55529" b="-55529"/>
          <a:stretch>
            <a:fillRect/>
          </a:stretch>
        </p:blip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pic>
        <p:nvPicPr>
          <p:cNvPr id="7" name="Content Placeholder 6" descr="scala_method_call.tiff"/>
          <p:cNvPicPr>
            <a:picLocks noGrp="1" noChangeAspect="1"/>
          </p:cNvPicPr>
          <p:nvPr>
            <p:ph idx="1"/>
          </p:nvPr>
        </p:nvPicPr>
        <p:blipFill>
          <a:blip r:embed="rId2"/>
          <a:srcRect t="-18190" b="-18190"/>
          <a:stretch>
            <a:fillRect/>
          </a:stretch>
        </p:blip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 expressive as Ruby, </a:t>
            </a:r>
            <a:br>
              <a:rPr lang="en-US" dirty="0" smtClean="0"/>
            </a:br>
            <a:r>
              <a:rPr lang="en-US" dirty="0" smtClean="0"/>
              <a:t>As </a:t>
            </a:r>
            <a:r>
              <a:rPr lang="en-US" dirty="0" err="1" smtClean="0"/>
              <a:t>performant</a:t>
            </a:r>
            <a:r>
              <a:rPr lang="en-US" dirty="0" smtClean="0"/>
              <a:t> as Java</a:t>
            </a:r>
            <a:endParaRPr lang="en-US" dirty="0"/>
          </a:p>
        </p:txBody>
      </p:sp>
      <p:sp>
        <p:nvSpPr>
          <p:cNvPr id="3" name="Subtitle 2"/>
          <p:cNvSpPr>
            <a:spLocks noGrp="1"/>
          </p:cNvSpPr>
          <p:nvPr>
            <p:ph type="subTitle" idx="1"/>
          </p:nvPr>
        </p:nvSpPr>
        <p:spPr/>
        <p:txBody>
          <a:bodyPr/>
          <a:lstStyle/>
          <a:p>
            <a:r>
              <a:rPr lang="en-US" dirty="0" smtClean="0"/>
              <a:t>Why am I comparing with Ruby and Java?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Autofit/>
          </a:bodyPr>
          <a:lstStyle/>
          <a:p>
            <a:r>
              <a:rPr lang="en-US" sz="4400" dirty="0" smtClean="0"/>
              <a:t>Professionally a Ruby and Java developer</a:t>
            </a:r>
          </a:p>
          <a:p>
            <a:r>
              <a:rPr lang="en-US" sz="4400" dirty="0" smtClean="0"/>
              <a:t>Haven’t worked with </a:t>
            </a:r>
            <a:r>
              <a:rPr lang="en-US" sz="4400" dirty="0" err="1" smtClean="0"/>
              <a:t>Scala</a:t>
            </a:r>
            <a:r>
              <a:rPr lang="en-US" sz="4400" dirty="0" smtClean="0"/>
              <a:t> on a “real” project</a:t>
            </a:r>
          </a:p>
          <a:p>
            <a:r>
              <a:rPr lang="en-US" sz="4400" dirty="0" smtClean="0"/>
              <a:t>Based on my experience working with the Credit Union </a:t>
            </a:r>
            <a:r>
              <a:rPr lang="en-US" sz="4400" dirty="0" err="1" smtClean="0"/>
              <a:t>Findr</a:t>
            </a:r>
            <a:endParaRPr lang="en-US" sz="4400" dirty="0" smtClean="0"/>
          </a:p>
          <a:p>
            <a:pPr>
              <a:buNone/>
            </a:pP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Expressiveness?</a:t>
            </a:r>
            <a:endParaRPr lang="en-US" dirty="0"/>
          </a:p>
        </p:txBody>
      </p:sp>
      <p:sp>
        <p:nvSpPr>
          <p:cNvPr id="3" name="Content Placeholder 2"/>
          <p:cNvSpPr>
            <a:spLocks noGrp="1"/>
          </p:cNvSpPr>
          <p:nvPr>
            <p:ph idx="1"/>
          </p:nvPr>
        </p:nvSpPr>
        <p:spPr/>
        <p:txBody>
          <a:bodyPr>
            <a:normAutofit/>
          </a:bodyPr>
          <a:lstStyle/>
          <a:p>
            <a:r>
              <a:rPr lang="en-US" sz="4400" dirty="0" smtClean="0"/>
              <a:t>Not just pretty</a:t>
            </a:r>
          </a:p>
          <a:p>
            <a:r>
              <a:rPr lang="en-US" sz="4400" dirty="0" smtClean="0"/>
              <a:t>Reduces boilerplate code</a:t>
            </a:r>
          </a:p>
          <a:p>
            <a:r>
              <a:rPr lang="en-US" sz="4400" dirty="0" smtClean="0"/>
              <a:t>Less code to deal with &amp; maintain</a:t>
            </a:r>
          </a:p>
          <a:p>
            <a:r>
              <a:rPr lang="en-US" sz="4400" dirty="0" smtClean="0"/>
              <a:t>Elegant solution </a:t>
            </a:r>
            <a:endParaRPr lang="en-US" sz="4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class definition	</a:t>
            </a:r>
            <a:endParaRPr lang="en-US" dirty="0"/>
          </a:p>
        </p:txBody>
      </p:sp>
      <p:pic>
        <p:nvPicPr>
          <p:cNvPr id="6" name="Content Placeholder 5" descr="ruby_class.tiff"/>
          <p:cNvPicPr>
            <a:picLocks noGrp="1" noChangeAspect="1"/>
          </p:cNvPicPr>
          <p:nvPr>
            <p:ph idx="1"/>
          </p:nvPr>
        </p:nvPicPr>
        <p:blipFill>
          <a:blip r:embed="rId3"/>
          <a:srcRect l="-2352" r="-2352"/>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a:t>
            </a:r>
            <a:r>
              <a:rPr lang="en-US" dirty="0" smtClean="0"/>
              <a:t> class definition</a:t>
            </a:r>
            <a:endParaRPr lang="en-US" dirty="0"/>
          </a:p>
        </p:txBody>
      </p:sp>
      <p:pic>
        <p:nvPicPr>
          <p:cNvPr id="5" name="Content Placeholder 4" descr="scala_class.tiff"/>
          <p:cNvPicPr>
            <a:picLocks noGrp="1" noChangeAspect="1"/>
          </p:cNvPicPr>
          <p:nvPr>
            <p:ph idx="1"/>
          </p:nvPr>
        </p:nvPicPr>
        <p:blipFill>
          <a:blip r:embed="rId2"/>
          <a:srcRect t="-48789" b="-48789"/>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normAutofit/>
          </a:bodyPr>
          <a:lstStyle/>
          <a:p>
            <a:r>
              <a:rPr lang="en-US" sz="4400" dirty="0" smtClean="0"/>
              <a:t>Closures are blocks of code that can be passed around as parameters</a:t>
            </a:r>
          </a:p>
          <a:p>
            <a:r>
              <a:rPr lang="en-US" sz="4400" dirty="0" smtClean="0"/>
              <a:t>Closures “close over” variables outside of its scope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Ruby</a:t>
            </a:r>
            <a:endParaRPr lang="en-US" dirty="0"/>
          </a:p>
        </p:txBody>
      </p:sp>
      <p:pic>
        <p:nvPicPr>
          <p:cNvPr id="4" name="Content Placeholder 3" descr="ruby_closure.tiff"/>
          <p:cNvPicPr>
            <a:picLocks noGrp="1" noChangeAspect="1"/>
          </p:cNvPicPr>
          <p:nvPr>
            <p:ph idx="1"/>
          </p:nvPr>
        </p:nvPicPr>
        <p:blipFill>
          <a:blip r:embed="rId2"/>
          <a:srcRect t="-33486" b="-33486"/>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10970</TotalTime>
  <Words>1154</Words>
  <Application>Microsoft Macintosh PowerPoint</Application>
  <PresentationFormat>On-screen Show (4:3)</PresentationFormat>
  <Paragraphs>123</Paragraphs>
  <Slides>28</Slides>
  <Notes>14</Notes>
  <HiddenSlides>0</HiddenSlides>
  <MMClips>0</MMClips>
  <ScaleCrop>false</ScaleCrop>
  <HeadingPairs>
    <vt:vector size="4" baseType="variant">
      <vt:variant>
        <vt:lpstr>Design Template</vt:lpstr>
      </vt:variant>
      <vt:variant>
        <vt:i4>1</vt:i4>
      </vt:variant>
      <vt:variant>
        <vt:lpstr>Slide Titles</vt:lpstr>
      </vt:variant>
      <vt:variant>
        <vt:i4>28</vt:i4>
      </vt:variant>
    </vt:vector>
  </HeadingPairs>
  <TitlesOfParts>
    <vt:vector size="29" baseType="lpstr">
      <vt:lpstr>Office Theme</vt:lpstr>
      <vt:lpstr>What’s the big deal with Scala?</vt:lpstr>
      <vt:lpstr>Introduction to Scala</vt:lpstr>
      <vt:lpstr>As expressive as Ruby,  As performant as Java</vt:lpstr>
      <vt:lpstr>Disclaimer</vt:lpstr>
      <vt:lpstr>Why Expressiveness?</vt:lpstr>
      <vt:lpstr>Ruby class definition </vt:lpstr>
      <vt:lpstr>Scala class definition</vt:lpstr>
      <vt:lpstr>Closures</vt:lpstr>
      <vt:lpstr>Closures in Ruby</vt:lpstr>
      <vt:lpstr>Closures in Scala</vt:lpstr>
      <vt:lpstr>Ruby monkey patching</vt:lpstr>
      <vt:lpstr>Scala implicit conversions</vt:lpstr>
      <vt:lpstr>Performance and Scalability constructs</vt:lpstr>
      <vt:lpstr>Tail recursion</vt:lpstr>
      <vt:lpstr>Lets look at some code...</vt:lpstr>
      <vt:lpstr>Parallel collections</vt:lpstr>
      <vt:lpstr>Lets look at some code...</vt:lpstr>
      <vt:lpstr>Actors</vt:lpstr>
      <vt:lpstr>Lets look at some code...</vt:lpstr>
      <vt:lpstr>Criticism</vt:lpstr>
      <vt:lpstr>Other items of interest</vt:lpstr>
      <vt:lpstr>Functional yet beautiful</vt:lpstr>
      <vt:lpstr>Thank you!</vt:lpstr>
      <vt:lpstr>Scala case class definition</vt:lpstr>
      <vt:lpstr>Higher-Order Functions</vt:lpstr>
      <vt:lpstr>Higher-Order Functions in Ruby</vt:lpstr>
      <vt:lpstr>Higher-Order functions in Scala</vt:lpstr>
      <vt:lpstr>Criticism</vt:lpstr>
    </vt:vector>
  </TitlesOfParts>
  <Company>ThoughtWorks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big deal with Scala?</dc:title>
  <dc:creator>Thought Worker</dc:creator>
  <cp:lastModifiedBy>Thought Worker</cp:lastModifiedBy>
  <cp:revision>128</cp:revision>
  <dcterms:created xsi:type="dcterms:W3CDTF">2012-06-21T22:13:26Z</dcterms:created>
  <dcterms:modified xsi:type="dcterms:W3CDTF">2012-06-22T00:42:18Z</dcterms:modified>
</cp:coreProperties>
</file>