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56" r:id="rId2"/>
    <p:sldId id="276" r:id="rId3"/>
    <p:sldId id="270" r:id="rId4"/>
    <p:sldId id="275" r:id="rId5"/>
    <p:sldId id="281" r:id="rId6"/>
    <p:sldId id="272" r:id="rId7"/>
    <p:sldId id="282" r:id="rId8"/>
    <p:sldId id="271" r:id="rId9"/>
    <p:sldId id="267" r:id="rId10"/>
    <p:sldId id="283" r:id="rId11"/>
    <p:sldId id="269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8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0D7C6-949F-4A79-9840-06A485650FB6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6F7B4E-BB8F-4B3B-B57A-174B2A7467F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089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4AD97E-4C03-439B-86F3-1B85CA6C6D74}" type="datetimeFigureOut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4B2377-FF0E-48D8-9FA2-726E6EA135B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900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F86D-66DA-4421-AE6F-A7F1D3F454B7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8898925" y="5804415"/>
            <a:ext cx="2743200" cy="365125"/>
          </a:xfrm>
        </p:spPr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61326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DB17-4E4A-48B9-A6BD-43B118FC0A94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0638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07208-FE99-4CED-805B-088051A781E2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51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087852" y="5978358"/>
            <a:ext cx="2743200" cy="365125"/>
          </a:xfrm>
        </p:spPr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19100" y="1799496"/>
            <a:ext cx="11353800" cy="4351338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97053"/>
            <a:ext cx="12192000" cy="360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9087852" y="5978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08F9D-8A88-4925-A281-48D58643C3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4" name="직선 연결선 13"/>
          <p:cNvCxnSpPr/>
          <p:nvPr userDrawn="1"/>
        </p:nvCxnSpPr>
        <p:spPr>
          <a:xfrm>
            <a:off x="11576165" y="6291581"/>
            <a:ext cx="21266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07230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30795A-9EDC-4A03-8CCC-12AFAE7C8218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76627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>
            <a:lvl1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>
            <a:lvl1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  <a:lvl2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2pPr>
            <a:lvl3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3pPr>
            <a:lvl4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4pPr>
            <a:lvl5pPr>
              <a:defRPr sz="3200"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5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97053"/>
            <a:ext cx="12192000" cy="36094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/>
          <p:cNvSpPr txBox="1">
            <a:spLocks/>
          </p:cNvSpPr>
          <p:nvPr userDrawn="1"/>
        </p:nvSpPr>
        <p:spPr>
          <a:xfrm>
            <a:off x="9087852" y="59783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AB08F9D-8A88-4925-A281-48D58643C32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제목 1"/>
          <p:cNvSpPr txBox="1">
            <a:spLocks/>
          </p:cNvSpPr>
          <p:nvPr userDrawn="1"/>
        </p:nvSpPr>
        <p:spPr>
          <a:xfrm>
            <a:off x="8279027" y="365126"/>
            <a:ext cx="3493873" cy="3888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ko-KR" altLang="en-US" sz="1600" dirty="0" smtClean="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사투리와 표준어 간의 원활한 소통</a:t>
            </a:r>
            <a:endParaRPr lang="ko-KR" altLang="en-US" sz="1600" dirty="0">
              <a:solidFill>
                <a:schemeClr val="accent6">
                  <a:lumMod val="7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12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19101" y="5994400"/>
            <a:ext cx="3695699" cy="365125"/>
          </a:xfrm>
        </p:spPr>
        <p:txBody>
          <a:bodyPr anchor="b"/>
          <a:lstStyle>
            <a:lvl1pPr algn="l">
              <a:defRPr sz="1000"/>
            </a:lvl1pPr>
          </a:lstStyle>
          <a:p>
            <a:endParaRPr lang="ko-KR" altLang="en-US" dirty="0"/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11576165" y="6291581"/>
            <a:ext cx="212668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4" name="제목 1"/>
          <p:cNvSpPr>
            <a:spLocks noGrp="1"/>
          </p:cNvSpPr>
          <p:nvPr>
            <p:ph type="title"/>
          </p:nvPr>
        </p:nvSpPr>
        <p:spPr>
          <a:xfrm>
            <a:off x="419100" y="367786"/>
            <a:ext cx="3518585" cy="366672"/>
          </a:xfrm>
        </p:spPr>
        <p:txBody>
          <a:bodyPr>
            <a:noAutofit/>
          </a:bodyPr>
          <a:lstStyle>
            <a:lvl1pPr>
              <a:defRPr sz="20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959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8F81B4-FF13-49C2-9670-1E4F05F362EC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912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01F67-7112-4A09-9377-3B9F656BA080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27196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1381C-3DF6-4FB7-BA48-EEA5C2A92982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45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172618" y="1965158"/>
            <a:ext cx="5761037" cy="1179095"/>
          </a:xfrm>
        </p:spPr>
        <p:txBody>
          <a:bodyPr anchor="b">
            <a:noAutofit/>
          </a:bodyPr>
          <a:lstStyle>
            <a:lvl1pPr>
              <a:defRPr sz="4000">
                <a:solidFill>
                  <a:schemeClr val="accent6">
                    <a:lumMod val="75000"/>
                  </a:schemeClr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172618" y="3352799"/>
            <a:ext cx="5761037" cy="2949325"/>
          </a:xfrm>
          <a:ln>
            <a:noFill/>
          </a:ln>
        </p:spPr>
        <p:txBody>
          <a:bodyPr/>
          <a:lstStyle>
            <a:lvl1pPr marL="285750" indent="-285750">
              <a:buClr>
                <a:schemeClr val="accent6">
                  <a:lumMod val="75000"/>
                </a:schemeClr>
              </a:buClr>
              <a:buFont typeface="Arial" panose="020B0604020202020204" pitchFamily="34" charset="0"/>
              <a:buChar char="•"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dirty="0" smtClean="0"/>
              <a:t>마스터 텍스트 스타일 편집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1138989" y="1"/>
            <a:ext cx="2807369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/>
          <p:cNvCxnSpPr/>
          <p:nvPr userDrawn="1"/>
        </p:nvCxnSpPr>
        <p:spPr>
          <a:xfrm>
            <a:off x="3930316" y="3232051"/>
            <a:ext cx="8245642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783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929D6-7AE7-4260-AB05-7CFEB17F4C3B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624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5B64E-DCCE-4AF1-A4A4-56C9F12A7A2A}" type="datetime1">
              <a:rPr lang="ko-KR" altLang="en-US" smtClean="0"/>
              <a:t>2025-03-12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898924" y="581183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08F9D-8A88-4925-A281-48D58643C3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381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5957" y="771275"/>
            <a:ext cx="7339263" cy="1811504"/>
          </a:xfrm>
        </p:spPr>
        <p:txBody>
          <a:bodyPr>
            <a:normAutofit/>
          </a:bodyPr>
          <a:lstStyle/>
          <a:p>
            <a:pPr algn="l"/>
            <a:r>
              <a:rPr lang="en-US" altLang="ko-KR" dirty="0" smtClean="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AI </a:t>
            </a:r>
            <a:r>
              <a:rPr lang="ko-KR" altLang="en-US" dirty="0" err="1" smtClean="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캡스톤</a:t>
            </a:r>
            <a:r>
              <a:rPr lang="ko-KR" altLang="en-US" dirty="0" smtClean="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 디자인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745957" y="2746546"/>
            <a:ext cx="7339263" cy="976895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4int(</a:t>
            </a:r>
            <a:r>
              <a:rPr lang="ko-KR" altLang="en-US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포인트</a:t>
            </a:r>
            <a:r>
              <a:rPr lang="en-US" altLang="ko-KR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)</a:t>
            </a:r>
            <a:endParaRPr lang="ko-KR" altLang="en-US" dirty="0">
              <a:solidFill>
                <a:schemeClr val="tx1">
                  <a:lumMod val="75000"/>
                  <a:lumOff val="2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6224336"/>
            <a:ext cx="12192000" cy="63366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 flipV="1">
            <a:off x="745957" y="563462"/>
            <a:ext cx="7339263" cy="45719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745957" y="5003464"/>
            <a:ext cx="4804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21619010 </a:t>
            </a:r>
            <a:r>
              <a:rPr lang="ko-KR" altLang="en-US" sz="1200" dirty="0" err="1"/>
              <a:t>문채은</a:t>
            </a:r>
            <a:r>
              <a:rPr lang="en-US" altLang="ko-KR" sz="1200" dirty="0"/>
              <a:t>, 21619025 </a:t>
            </a:r>
            <a:r>
              <a:rPr lang="ko-KR" altLang="en-US" sz="1200" dirty="0" err="1"/>
              <a:t>임소영</a:t>
            </a:r>
            <a:r>
              <a:rPr lang="en-US" altLang="ko-KR" sz="1200" dirty="0"/>
              <a:t>,</a:t>
            </a:r>
          </a:p>
          <a:p>
            <a:r>
              <a:rPr lang="en-US" altLang="ko-KR" sz="1200" dirty="0"/>
              <a:t>22619016 </a:t>
            </a:r>
            <a:r>
              <a:rPr lang="ko-KR" altLang="en-US" sz="1200" dirty="0"/>
              <a:t>엄다현</a:t>
            </a:r>
            <a:r>
              <a:rPr lang="en-US" altLang="ko-KR" sz="1200" dirty="0"/>
              <a:t>, 22619029 </a:t>
            </a:r>
            <a:r>
              <a:rPr lang="ko-KR" altLang="en-US" sz="1200" dirty="0" err="1" smtClean="0"/>
              <a:t>최예나</a:t>
            </a:r>
            <a:endParaRPr lang="en-US" altLang="ko-KR" sz="12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916" y="5003464"/>
            <a:ext cx="2406316" cy="70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433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0494" y="1232067"/>
            <a:ext cx="103271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병원 배치도 분석</a:t>
            </a:r>
            <a:r>
              <a:rPr lang="en-US" altLang="ko-KR" sz="2400" dirty="0" smtClean="0"/>
              <a:t>&gt;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실제 병원 배치도를 참고하여 주요 시설 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진료과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화장실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엘리베이터 등</a:t>
            </a:r>
            <a:r>
              <a:rPr lang="en-US" altLang="ko-KR" sz="2400" dirty="0" smtClean="0"/>
              <a:t>) </a:t>
            </a:r>
            <a:r>
              <a:rPr lang="ko-KR" altLang="en-US" sz="2400" dirty="0" smtClean="0"/>
              <a:t>확인</a:t>
            </a:r>
            <a:endParaRPr lang="en-US" altLang="ko-KR" sz="2400" dirty="0" smtClean="0"/>
          </a:p>
          <a:p>
            <a:r>
              <a:rPr lang="ko-KR" altLang="en-US" sz="2400" dirty="0" smtClean="0"/>
              <a:t>병원 내 이동 가능한 동선을 정의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경로 최적화 방식 구상</a:t>
            </a:r>
            <a:endParaRPr lang="en-US" altLang="ko-KR" sz="2400" dirty="0" smtClean="0"/>
          </a:p>
          <a:p>
            <a:pPr marL="0" indent="0">
              <a:buNone/>
            </a:pP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8911389" y="5201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881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91800" y="736334"/>
            <a:ext cx="5104202" cy="1396498"/>
          </a:xfrm>
        </p:spPr>
        <p:txBody>
          <a:bodyPr>
            <a:normAutofit/>
          </a:bodyPr>
          <a:lstStyle/>
          <a:p>
            <a:pPr algn="l"/>
            <a:r>
              <a:rPr lang="en-US" altLang="ko-KR" sz="88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ko-KR" altLang="en-US" sz="8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91801" y="2132832"/>
            <a:ext cx="5104200" cy="976895"/>
          </a:xfrm>
        </p:spPr>
        <p:txBody>
          <a:bodyPr/>
          <a:lstStyle/>
          <a:p>
            <a:pPr algn="l"/>
            <a:r>
              <a:rPr lang="en-US" altLang="ko-KR" dirty="0" smtClean="0">
                <a:solidFill>
                  <a:srgbClr val="01683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listening to my presentation</a:t>
            </a:r>
            <a:endParaRPr lang="ko-KR" altLang="en-US" dirty="0">
              <a:solidFill>
                <a:srgbClr val="01683D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직사각형 4"/>
          <p:cNvSpPr/>
          <p:nvPr/>
        </p:nvSpPr>
        <p:spPr>
          <a:xfrm rot="16200000">
            <a:off x="30881" y="1693645"/>
            <a:ext cx="1475874" cy="45719"/>
          </a:xfrm>
          <a:prstGeom prst="rect">
            <a:avLst/>
          </a:prstGeom>
          <a:solidFill>
            <a:srgbClr val="0168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3333" t="-1" b="-3364"/>
          <a:stretch/>
        </p:blipFill>
        <p:spPr>
          <a:xfrm>
            <a:off x="10026315" y="5372796"/>
            <a:ext cx="1363579" cy="723568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59163"/>
          <a:stretch/>
        </p:blipFill>
        <p:spPr>
          <a:xfrm>
            <a:off x="9133525" y="5397736"/>
            <a:ext cx="892790" cy="73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136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3"/>
          <p:cNvSpPr txBox="1">
            <a:spLocks/>
          </p:cNvSpPr>
          <p:nvPr/>
        </p:nvSpPr>
        <p:spPr>
          <a:xfrm>
            <a:off x="338889" y="319659"/>
            <a:ext cx="3518585" cy="36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5646" y="2130933"/>
            <a:ext cx="3518585" cy="366672"/>
          </a:xfrm>
        </p:spPr>
        <p:txBody>
          <a:bodyPr/>
          <a:lstStyle/>
          <a:p>
            <a:r>
              <a:rPr lang="en-US" altLang="ko-KR" sz="4400" b="1" dirty="0" smtClean="0"/>
              <a:t>01</a:t>
            </a:r>
            <a:endParaRPr lang="ko-KR" altLang="en-US" sz="4400" b="1" dirty="0"/>
          </a:p>
        </p:txBody>
      </p:sp>
      <p:sp>
        <p:nvSpPr>
          <p:cNvPr id="8" name="텍스트 개체 틀 2"/>
          <p:cNvSpPr txBox="1">
            <a:spLocks/>
          </p:cNvSpPr>
          <p:nvPr/>
        </p:nvSpPr>
        <p:spPr>
          <a:xfrm>
            <a:off x="2412992" y="2009470"/>
            <a:ext cx="1675304" cy="8040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프로젝트 설명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6001768" y="2446803"/>
            <a:ext cx="3518585" cy="36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en-US" altLang="ko-KR" sz="4400" b="1" dirty="0" smtClean="0"/>
              <a:t>02</a:t>
            </a:r>
          </a:p>
          <a:p>
            <a:endParaRPr lang="ko-KR" altLang="en-US" sz="4400" b="1" dirty="0"/>
          </a:p>
        </p:txBody>
      </p:sp>
      <p:sp>
        <p:nvSpPr>
          <p:cNvPr id="12" name="텍스트 개체 틀 2"/>
          <p:cNvSpPr txBox="1">
            <a:spLocks/>
          </p:cNvSpPr>
          <p:nvPr/>
        </p:nvSpPr>
        <p:spPr>
          <a:xfrm>
            <a:off x="6904915" y="2020862"/>
            <a:ext cx="3170414" cy="792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</a:rPr>
              <a:t>역할 분배</a:t>
            </a:r>
            <a:endParaRPr lang="en-US" altLang="ko-KR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3" name="제목 1"/>
          <p:cNvSpPr txBox="1">
            <a:spLocks/>
          </p:cNvSpPr>
          <p:nvPr/>
        </p:nvSpPr>
        <p:spPr>
          <a:xfrm>
            <a:off x="1554107" y="4213724"/>
            <a:ext cx="3518585" cy="36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en-US" altLang="ko-KR" sz="4400" b="1" dirty="0" smtClean="0"/>
              <a:t>03</a:t>
            </a:r>
            <a:endParaRPr lang="ko-KR" altLang="en-US" sz="4400" b="1" dirty="0"/>
          </a:p>
        </p:txBody>
      </p:sp>
      <p:sp>
        <p:nvSpPr>
          <p:cNvPr id="15" name="제목 1"/>
          <p:cNvSpPr txBox="1">
            <a:spLocks/>
          </p:cNvSpPr>
          <p:nvPr/>
        </p:nvSpPr>
        <p:spPr>
          <a:xfrm>
            <a:off x="2429925" y="3783431"/>
            <a:ext cx="5761037" cy="1179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accent6">
                    <a:lumMod val="50000"/>
                  </a:schemeClr>
                </a:solidFill>
              </a:rPr>
              <a:t>기획 및 설계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6070334" y="4230663"/>
            <a:ext cx="3518585" cy="3666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en-US" altLang="ko-KR" sz="4400" b="1" dirty="0" smtClean="0"/>
              <a:t>04</a:t>
            </a:r>
            <a:endParaRPr lang="ko-KR" altLang="en-US" sz="4400" b="1" dirty="0"/>
          </a:p>
        </p:txBody>
      </p:sp>
      <p:sp>
        <p:nvSpPr>
          <p:cNvPr id="17" name="제목 1"/>
          <p:cNvSpPr txBox="1">
            <a:spLocks/>
          </p:cNvSpPr>
          <p:nvPr/>
        </p:nvSpPr>
        <p:spPr>
          <a:xfrm>
            <a:off x="6893033" y="3752416"/>
            <a:ext cx="5761037" cy="117909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000" kern="1200">
                <a:solidFill>
                  <a:schemeClr val="accent6">
                    <a:lumMod val="75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  <a:cs typeface="+mj-cs"/>
              </a:defRPr>
            </a:lvl1pPr>
          </a:lstStyle>
          <a:p>
            <a:r>
              <a:rPr lang="ko-KR" altLang="en-US" sz="3200" dirty="0" smtClean="0">
                <a:solidFill>
                  <a:schemeClr val="accent6">
                    <a:lumMod val="50000"/>
                  </a:schemeClr>
                </a:solidFill>
              </a:rPr>
              <a:t>구현 과정</a:t>
            </a:r>
            <a:endParaRPr lang="en-US" altLang="ko-KR" sz="3200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8" name="직선 연결선 17"/>
          <p:cNvCxnSpPr/>
          <p:nvPr/>
        </p:nvCxnSpPr>
        <p:spPr>
          <a:xfrm>
            <a:off x="2421460" y="4126049"/>
            <a:ext cx="8467" cy="13358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2412992" y="2058596"/>
            <a:ext cx="8467" cy="13358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6893033" y="2058596"/>
            <a:ext cx="8467" cy="13358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6901494" y="4141413"/>
            <a:ext cx="8467" cy="1335838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3755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설명</a:t>
            </a:r>
            <a:endParaRPr lang="ko-KR" altLang="en-US" dirty="0">
              <a:solidFill>
                <a:schemeClr val="accent6">
                  <a:lumMod val="75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9222" y="1574593"/>
            <a:ext cx="1732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01</a:t>
            </a:r>
            <a:endParaRPr lang="ko-KR" altLang="en-US" sz="10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6" name="텍스트 개체 틀 2"/>
          <p:cNvSpPr>
            <a:spLocks noGrp="1"/>
          </p:cNvSpPr>
          <p:nvPr>
            <p:ph type="body" sz="half" idx="2"/>
          </p:nvPr>
        </p:nvSpPr>
        <p:spPr>
          <a:xfrm>
            <a:off x="5172618" y="3352799"/>
            <a:ext cx="5761037" cy="2949325"/>
          </a:xfrm>
        </p:spPr>
        <p:txBody>
          <a:bodyPr/>
          <a:lstStyle/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간략한 내용 설명</a:t>
            </a:r>
            <a:endParaRPr lang="en-US" altLang="ko-KR" dirty="0" smtClean="0">
              <a:solidFill>
                <a:schemeClr val="accent6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  <a:p>
            <a:r>
              <a:rPr lang="ko-KR" altLang="en-US" dirty="0" smtClean="0">
                <a:solidFill>
                  <a:schemeClr val="accent6">
                    <a:lumMod val="50000"/>
                  </a:schemeClr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프로젝트 목표</a:t>
            </a:r>
            <a:endParaRPr lang="ko-KR" altLang="en-US" dirty="0">
              <a:solidFill>
                <a:schemeClr val="accent6">
                  <a:lumMod val="50000"/>
                </a:schemeClr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9478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575948" y="2702665"/>
            <a:ext cx="5104963" cy="1356691"/>
          </a:xfrm>
        </p:spPr>
        <p:txBody>
          <a:bodyPr>
            <a:normAutofit/>
          </a:bodyPr>
          <a:lstStyle/>
          <a:p>
            <a:r>
              <a:rPr lang="ko-KR" altLang="en-US" sz="2400" spc="100" dirty="0" smtClean="0"/>
              <a:t>건양대학교 병원을 메타버스 공간으로 구현하여 방문자 특성에 따라 최적의 경로를 안내하는 프로젝트</a:t>
            </a:r>
            <a:endParaRPr lang="en-US" altLang="ko-KR" sz="2400" spc="100" dirty="0" smtClean="0"/>
          </a:p>
          <a:p>
            <a:pPr marL="0" indent="0">
              <a:buNone/>
            </a:pPr>
            <a:endParaRPr lang="en-US" altLang="ko-KR" sz="2400" spc="100" dirty="0" smtClean="0"/>
          </a:p>
          <a:p>
            <a:pPr marL="0" indent="0" algn="just">
              <a:buNone/>
            </a:pPr>
            <a:endParaRPr lang="ko-KR" altLang="en-US" sz="2400" spc="100" dirty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25" y="1068532"/>
            <a:ext cx="5467928" cy="462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91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19100" y="1708055"/>
            <a:ext cx="5104963" cy="4323777"/>
          </a:xfrm>
        </p:spPr>
        <p:txBody>
          <a:bodyPr>
            <a:normAutofit/>
          </a:bodyPr>
          <a:lstStyle/>
          <a:p>
            <a:r>
              <a:rPr lang="ko-KR" altLang="en-US" sz="2400" spc="100" dirty="0" smtClean="0"/>
              <a:t>병원을 처음 내원하는 환자의 경우</a:t>
            </a:r>
            <a:r>
              <a:rPr lang="en-US" altLang="ko-KR" sz="2400" spc="100" dirty="0" smtClean="0"/>
              <a:t>, </a:t>
            </a:r>
            <a:r>
              <a:rPr lang="ko-KR" altLang="en-US" sz="2400" spc="100" dirty="0" smtClean="0"/>
              <a:t>병원 내 안내판 또는 위치가 그려진 지도를 보더라도 바로 찾아가기에 어려움을 느끼는 경우가 있음</a:t>
            </a:r>
            <a:r>
              <a:rPr lang="en-US" altLang="ko-KR" sz="2400" spc="100" dirty="0" smtClean="0"/>
              <a:t>.</a:t>
            </a:r>
          </a:p>
          <a:p>
            <a:endParaRPr lang="en-US" altLang="ko-KR" sz="2400" spc="100" dirty="0"/>
          </a:p>
          <a:p>
            <a:r>
              <a:rPr lang="en-US" altLang="ko-KR" sz="2400" spc="100" dirty="0" smtClean="0"/>
              <a:t>AR </a:t>
            </a:r>
            <a:r>
              <a:rPr lang="ko-KR" altLang="en-US" sz="2400" spc="100" dirty="0" err="1" smtClean="0"/>
              <a:t>길찾기</a:t>
            </a:r>
            <a:r>
              <a:rPr lang="ko-KR" altLang="en-US" sz="2400" spc="100" dirty="0" smtClean="0"/>
              <a:t> 서비스를 사용하여 병원 내에서 방문해야 하는 진료실의 위치를 남녀노소 상관없이 핸드폰만 </a:t>
            </a:r>
            <a:r>
              <a:rPr lang="ko-KR" altLang="en-US" sz="2400" spc="100" dirty="0"/>
              <a:t>사</a:t>
            </a:r>
            <a:r>
              <a:rPr lang="ko-KR" altLang="en-US" sz="2400" spc="100" dirty="0" smtClean="0"/>
              <a:t>용하면 크게 길을 헤매지 않고도 원하는 진료실로 가기에 도움을 주고자 함</a:t>
            </a:r>
            <a:r>
              <a:rPr lang="en-US" altLang="ko-KR" sz="2400" spc="100" dirty="0" smtClean="0"/>
              <a:t>.</a:t>
            </a:r>
            <a:endParaRPr lang="en-US" altLang="ko-KR" sz="2400" spc="1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프로젝트 설명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025" y="1068532"/>
            <a:ext cx="5467928" cy="462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701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역할 분배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1989222" y="1574593"/>
            <a:ext cx="1732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02</a:t>
            </a:r>
            <a:endParaRPr lang="ko-KR" altLang="en-US" sz="10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67805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sz="half" idx="1"/>
          </p:nvPr>
        </p:nvSpPr>
        <p:spPr>
          <a:xfrm>
            <a:off x="419100" y="1708055"/>
            <a:ext cx="11227468" cy="4323777"/>
          </a:xfrm>
        </p:spPr>
        <p:txBody>
          <a:bodyPr>
            <a:normAutofit/>
          </a:bodyPr>
          <a:lstStyle/>
          <a:p>
            <a:r>
              <a:rPr lang="ko-KR" altLang="en-US" sz="2400" spc="100" dirty="0" smtClean="0"/>
              <a:t>엄다현</a:t>
            </a:r>
            <a:r>
              <a:rPr lang="en-US" altLang="ko-KR" sz="2400" spc="100" dirty="0" smtClean="0"/>
              <a:t>: </a:t>
            </a:r>
            <a:r>
              <a:rPr lang="ko-KR" altLang="en-US" sz="2400" spc="100" dirty="0" smtClean="0"/>
              <a:t>팀장</a:t>
            </a:r>
            <a:r>
              <a:rPr lang="en-US" altLang="ko-KR" sz="2400" spc="100" dirty="0" smtClean="0"/>
              <a:t>,</a:t>
            </a:r>
            <a:r>
              <a:rPr lang="ko-KR" altLang="en-US" sz="2400" spc="100" dirty="0" smtClean="0"/>
              <a:t> 맵 디자인</a:t>
            </a:r>
            <a:r>
              <a:rPr lang="en-US" altLang="ko-KR" sz="2400" spc="100" dirty="0" smtClean="0"/>
              <a:t>, </a:t>
            </a:r>
            <a:r>
              <a:rPr lang="ko-KR" altLang="en-US" sz="2400" spc="100" dirty="0" smtClean="0"/>
              <a:t>병원 </a:t>
            </a:r>
            <a:r>
              <a:rPr lang="ko-KR" altLang="en-US" sz="2400" spc="100" dirty="0" err="1" smtClean="0"/>
              <a:t>맵과</a:t>
            </a:r>
            <a:r>
              <a:rPr lang="ko-KR" altLang="en-US" sz="2400" spc="100" dirty="0" smtClean="0"/>
              <a:t> </a:t>
            </a:r>
            <a:r>
              <a:rPr lang="en-US" altLang="ko-KR" sz="2400" spc="100" dirty="0" smtClean="0"/>
              <a:t>AR </a:t>
            </a:r>
            <a:r>
              <a:rPr lang="ko-KR" altLang="en-US" sz="2400" spc="100" dirty="0" smtClean="0"/>
              <a:t>연동</a:t>
            </a:r>
            <a:endParaRPr lang="en-US" altLang="ko-KR" sz="2400" spc="100" dirty="0" smtClean="0"/>
          </a:p>
          <a:p>
            <a:endParaRPr lang="en-US" altLang="ko-KR" sz="2400" spc="100" dirty="0" smtClean="0"/>
          </a:p>
          <a:p>
            <a:r>
              <a:rPr lang="ko-KR" altLang="en-US" sz="2400" spc="100" dirty="0" err="1" smtClean="0"/>
              <a:t>문채은</a:t>
            </a:r>
            <a:r>
              <a:rPr lang="en-US" altLang="ko-KR" sz="2400" spc="100" dirty="0" smtClean="0"/>
              <a:t>: </a:t>
            </a:r>
            <a:r>
              <a:rPr lang="ko-KR" altLang="en-US" sz="2400" spc="100" dirty="0" smtClean="0"/>
              <a:t>병원 내부 데이터 정리 및 분석</a:t>
            </a:r>
            <a:endParaRPr lang="en-US" altLang="ko-KR" sz="2400" spc="100" dirty="0" smtClean="0"/>
          </a:p>
          <a:p>
            <a:endParaRPr lang="en-US" altLang="ko-KR" sz="2400" spc="100" dirty="0" smtClean="0"/>
          </a:p>
          <a:p>
            <a:r>
              <a:rPr lang="ko-KR" altLang="en-US" sz="2400" spc="100" dirty="0" err="1" smtClean="0"/>
              <a:t>임소영</a:t>
            </a:r>
            <a:r>
              <a:rPr lang="en-US" altLang="ko-KR" sz="2400" spc="100" dirty="0" smtClean="0"/>
              <a:t>: </a:t>
            </a:r>
            <a:r>
              <a:rPr lang="ko-KR" altLang="en-US" sz="2400" spc="100" dirty="0" smtClean="0"/>
              <a:t>병원 데이터베이스 연동</a:t>
            </a:r>
            <a:r>
              <a:rPr lang="en-US" altLang="ko-KR" sz="2400" spc="100" dirty="0" smtClean="0"/>
              <a:t>, PPT </a:t>
            </a:r>
            <a:r>
              <a:rPr lang="ko-KR" altLang="en-US" sz="2400" spc="100" dirty="0" smtClean="0"/>
              <a:t>제작</a:t>
            </a:r>
            <a:endParaRPr lang="en-US" altLang="ko-KR" sz="2400" spc="100" dirty="0" smtClean="0"/>
          </a:p>
          <a:p>
            <a:endParaRPr lang="en-US" altLang="ko-KR" sz="2400" spc="100" dirty="0"/>
          </a:p>
          <a:p>
            <a:r>
              <a:rPr lang="ko-KR" altLang="en-US" sz="2400" spc="100" dirty="0" err="1" smtClean="0"/>
              <a:t>최예나</a:t>
            </a:r>
            <a:r>
              <a:rPr lang="en-US" altLang="ko-KR" sz="2400" spc="100" dirty="0" smtClean="0"/>
              <a:t>: </a:t>
            </a:r>
            <a:r>
              <a:rPr lang="ko-KR" altLang="en-US" sz="2400" spc="100" dirty="0" smtClean="0"/>
              <a:t>실제 사용성 검증</a:t>
            </a:r>
            <a:r>
              <a:rPr lang="en-US" altLang="ko-KR" sz="2400" spc="100" dirty="0" smtClean="0"/>
              <a:t>, </a:t>
            </a:r>
            <a:r>
              <a:rPr lang="ko-KR" altLang="en-US" sz="2400" spc="100" dirty="0" smtClean="0"/>
              <a:t>논문 </a:t>
            </a:r>
            <a:r>
              <a:rPr lang="ko-KR" altLang="en-US" sz="2400" spc="100" dirty="0" err="1" smtClean="0"/>
              <a:t>서치</a:t>
            </a:r>
            <a:r>
              <a:rPr lang="ko-KR" altLang="en-US" sz="2400" spc="100" dirty="0" smtClean="0"/>
              <a:t> 및 정리</a:t>
            </a:r>
            <a:endParaRPr lang="en-US" altLang="ko-KR" sz="2400" spc="100" dirty="0" smtClean="0"/>
          </a:p>
        </p:txBody>
      </p:sp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419100" y="551122"/>
            <a:ext cx="3518585" cy="366672"/>
          </a:xfrm>
        </p:spPr>
        <p:txBody>
          <a:bodyPr/>
          <a:lstStyle/>
          <a:p>
            <a:r>
              <a:rPr lang="ko-KR" altLang="en-US" sz="3600" dirty="0" smtClean="0"/>
              <a:t>역할 분배</a:t>
            </a:r>
            <a:endParaRPr lang="ko-KR" altLang="en-US" sz="3600" dirty="0"/>
          </a:p>
        </p:txBody>
      </p:sp>
      <p:sp>
        <p:nvSpPr>
          <p:cNvPr id="3" name="직사각형 2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21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>
                <a:latin typeface="한컴산뜻돋움" panose="02000000000000000000" pitchFamily="2" charset="-127"/>
                <a:ea typeface="한컴산뜻돋움" panose="02000000000000000000" pitchFamily="2" charset="-127"/>
              </a:rPr>
              <a:t>기획 및 설계</a:t>
            </a:r>
            <a:endParaRPr lang="ko-KR" altLang="en-US" dirty="0"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89222" y="1574593"/>
            <a:ext cx="173254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0" dirty="0" smtClean="0">
                <a:solidFill>
                  <a:schemeClr val="bg1"/>
                </a:solidFill>
                <a:latin typeface="한컴산뜻돋움" panose="02000000000000000000" pitchFamily="2" charset="-127"/>
                <a:ea typeface="한컴산뜻돋움" panose="02000000000000000000" pitchFamily="2" charset="-127"/>
              </a:rPr>
              <a:t>03</a:t>
            </a:r>
            <a:endParaRPr lang="ko-KR" altLang="en-US" sz="10000" dirty="0">
              <a:solidFill>
                <a:schemeClr val="bg1"/>
              </a:solidFill>
              <a:latin typeface="한컴산뜻돋움" panose="02000000000000000000" pitchFamily="2" charset="-127"/>
              <a:ea typeface="한컴산뜻돋움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016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8758989" y="3677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50495" y="1232067"/>
            <a:ext cx="9460832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 smtClean="0"/>
              <a:t>&lt;</a:t>
            </a:r>
            <a:r>
              <a:rPr lang="ko-KR" altLang="en-US" sz="2400" dirty="0" smtClean="0"/>
              <a:t>사회적 약자 중심 </a:t>
            </a:r>
            <a:r>
              <a:rPr lang="en-US" altLang="ko-KR" sz="2400" dirty="0" smtClean="0"/>
              <a:t>AR </a:t>
            </a:r>
            <a:r>
              <a:rPr lang="ko-KR" altLang="en-US" sz="2400" dirty="0" smtClean="0"/>
              <a:t>병원 </a:t>
            </a:r>
            <a:r>
              <a:rPr lang="ko-KR" altLang="en-US" sz="2400" dirty="0" err="1" smtClean="0"/>
              <a:t>길찾기</a:t>
            </a:r>
            <a:r>
              <a:rPr lang="en-US" altLang="ko-KR" sz="2400" dirty="0" smtClean="0"/>
              <a:t>&gt;</a:t>
            </a:r>
          </a:p>
          <a:p>
            <a:endParaRPr lang="en-US" altLang="ko-KR" sz="2400" dirty="0"/>
          </a:p>
          <a:p>
            <a:r>
              <a:rPr lang="ko-KR" altLang="en-US" sz="2400" dirty="0" smtClean="0"/>
              <a:t>노인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계단 회피 경로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쉬는 공간 반영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최소 이동 거리 우선</a:t>
            </a:r>
            <a:endParaRPr lang="en-US" altLang="ko-KR" sz="2400" dirty="0" smtClean="0"/>
          </a:p>
          <a:p>
            <a:r>
              <a:rPr lang="ko-KR" altLang="en-US" sz="2400" dirty="0" smtClean="0"/>
              <a:t>어린이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계단 최소화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혼잡한 구역 회피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보호자 동반 고려</a:t>
            </a:r>
            <a:endParaRPr lang="en-US" altLang="ko-KR" sz="2400" dirty="0" smtClean="0"/>
          </a:p>
          <a:p>
            <a:r>
              <a:rPr lang="ko-KR" altLang="en-US" sz="2400" dirty="0" smtClean="0"/>
              <a:t>휠체어 이용자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엘리베이터 우선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경사로 중심 경로 제공</a:t>
            </a:r>
            <a:endParaRPr lang="en-US" altLang="ko-KR" sz="2400" dirty="0" smtClean="0"/>
          </a:p>
          <a:p>
            <a:r>
              <a:rPr lang="ko-KR" altLang="en-US" sz="2400" dirty="0" smtClean="0"/>
              <a:t>시각 장애인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음성 안내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점자 블록</a:t>
            </a:r>
            <a:r>
              <a:rPr lang="en-US" altLang="ko-KR" sz="2400" dirty="0"/>
              <a:t> </a:t>
            </a:r>
            <a:r>
              <a:rPr lang="ko-KR" altLang="en-US" sz="2400" dirty="0" smtClean="0"/>
              <a:t>위치 반영</a:t>
            </a:r>
            <a:endParaRPr lang="en-US" altLang="ko-KR" sz="2400" dirty="0" smtClean="0"/>
          </a:p>
          <a:p>
            <a:r>
              <a:rPr lang="ko-KR" altLang="en-US" sz="2400" dirty="0" smtClean="0"/>
              <a:t>청각 장애인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진동 알림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시각적 안내 강화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텍스트 및 아이콘</a:t>
            </a:r>
            <a:r>
              <a:rPr lang="en-US" altLang="ko-KR" sz="2400" dirty="0" smtClean="0"/>
              <a:t>)</a:t>
            </a:r>
          </a:p>
          <a:p>
            <a:r>
              <a:rPr lang="ko-KR" altLang="en-US" sz="2400" dirty="0" err="1" smtClean="0"/>
              <a:t>색각</a:t>
            </a:r>
            <a:r>
              <a:rPr lang="ko-KR" altLang="en-US" sz="2400" dirty="0" smtClean="0"/>
              <a:t> 장애인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색상 구분 어려운 요소를 패턴이나 명암으로 보완</a:t>
            </a:r>
            <a:endParaRPr lang="en-US" altLang="ko-KR" sz="2400" dirty="0" smtClean="0"/>
          </a:p>
          <a:p>
            <a:r>
              <a:rPr lang="ko-KR" altLang="en-US" sz="2400" dirty="0" smtClean="0"/>
              <a:t>일반인 </a:t>
            </a:r>
            <a:r>
              <a:rPr lang="en-US" altLang="ko-KR" sz="2400" dirty="0" smtClean="0"/>
              <a:t>– </a:t>
            </a:r>
            <a:r>
              <a:rPr lang="ko-KR" altLang="en-US" sz="2400" dirty="0" smtClean="0"/>
              <a:t>최단 경로 우선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혼잡도 고려</a:t>
            </a:r>
            <a:r>
              <a:rPr lang="en-US" altLang="ko-KR" sz="2400" dirty="0" smtClean="0"/>
              <a:t>, </a:t>
            </a:r>
            <a:r>
              <a:rPr lang="ko-KR" altLang="en-US" sz="2400" dirty="0" smtClean="0"/>
              <a:t>편의시설 안내</a:t>
            </a:r>
            <a:endParaRPr lang="ko-KR" altLang="en-US" sz="2400" dirty="0"/>
          </a:p>
        </p:txBody>
      </p:sp>
      <p:sp>
        <p:nvSpPr>
          <p:cNvPr id="7" name="직사각형 6"/>
          <p:cNvSpPr/>
          <p:nvPr/>
        </p:nvSpPr>
        <p:spPr>
          <a:xfrm>
            <a:off x="8911389" y="520186"/>
            <a:ext cx="3031958" cy="3666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3428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337</TotalTime>
  <Words>277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한컴산뜻돋움</vt:lpstr>
      <vt:lpstr>Arial</vt:lpstr>
      <vt:lpstr>Times New Roman</vt:lpstr>
      <vt:lpstr>Office 테마</vt:lpstr>
      <vt:lpstr>AI 캡스톤 디자인</vt:lpstr>
      <vt:lpstr>01</vt:lpstr>
      <vt:lpstr>프로젝트 설명</vt:lpstr>
      <vt:lpstr>프로젝트 설명</vt:lpstr>
      <vt:lpstr>프로젝트 설명</vt:lpstr>
      <vt:lpstr>역할 분배</vt:lpstr>
      <vt:lpstr>역할 분배</vt:lpstr>
      <vt:lpstr>기획 및 설계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[학부생]엄다현</dc:creator>
  <cp:lastModifiedBy>[학부생]엄다현</cp:lastModifiedBy>
  <cp:revision>31</cp:revision>
  <dcterms:created xsi:type="dcterms:W3CDTF">2024-11-04T04:30:59Z</dcterms:created>
  <dcterms:modified xsi:type="dcterms:W3CDTF">2025-03-12T07:38:27Z</dcterms:modified>
</cp:coreProperties>
</file>