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b31894e86_3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33b31894e86_3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3b31894e86_3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33b31894e86_3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3b532e4de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33b532e4de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3b51c1d595_2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33b51c1d595_2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3b51c1d595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33b51c1d595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3b31894e86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33b31894e86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898925" y="58044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898924" y="58118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898924" y="58118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>
  <p:cSld name="콘텐츠 2개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>
            <a:off x="0" y="6497053"/>
            <a:ext cx="12192000" cy="360947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3"/>
          <p:cNvSpPr txBox="1"/>
          <p:nvPr/>
        </p:nvSpPr>
        <p:spPr>
          <a:xfrm>
            <a:off x="9087852" y="5978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6;p3"/>
          <p:cNvSpPr txBox="1"/>
          <p:nvPr/>
        </p:nvSpPr>
        <p:spPr>
          <a:xfrm>
            <a:off x="8279027" y="365126"/>
            <a:ext cx="3493873" cy="388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600"/>
              <a:buFont typeface="Arial"/>
              <a:buNone/>
            </a:pPr>
            <a:r>
              <a:rPr lang="ko-KR" sz="1600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사투리와 표준어 간의 원활한 소통</a:t>
            </a:r>
            <a:endParaRPr sz="1600">
              <a:solidFill>
                <a:srgbClr val="5481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19101" y="5994400"/>
            <a:ext cx="36956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8" name="Google Shape;28;p3"/>
          <p:cNvCxnSpPr/>
          <p:nvPr/>
        </p:nvCxnSpPr>
        <p:spPr>
          <a:xfrm>
            <a:off x="11576165" y="6291581"/>
            <a:ext cx="212668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" name="Google Shape;29;p3"/>
          <p:cNvSpPr txBox="1"/>
          <p:nvPr>
            <p:ph type="title"/>
          </p:nvPr>
        </p:nvSpPr>
        <p:spPr>
          <a:xfrm>
            <a:off x="419100" y="367786"/>
            <a:ext cx="3518585" cy="366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2000"/>
              <a:buFont typeface="Arial"/>
              <a:buNone/>
              <a:defRPr sz="2000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>
  <p:cSld name="캡션 있는 콘텐츠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5172618" y="1965158"/>
            <a:ext cx="5761037" cy="1179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4000"/>
              <a:buFont typeface="Malgun Gothic"/>
              <a:buNone/>
              <a:defRPr sz="4000">
                <a:solidFill>
                  <a:srgbClr val="54813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5172618" y="3352799"/>
            <a:ext cx="5761037" cy="2949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1600"/>
              <a:buFont typeface="Arial"/>
              <a:buChar char="•"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3" name="Google Shape;33;p4"/>
          <p:cNvSpPr/>
          <p:nvPr/>
        </p:nvSpPr>
        <p:spPr>
          <a:xfrm>
            <a:off x="1138989" y="1"/>
            <a:ext cx="2807369" cy="6858000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" name="Google Shape;34;p4"/>
          <p:cNvCxnSpPr/>
          <p:nvPr/>
        </p:nvCxnSpPr>
        <p:spPr>
          <a:xfrm>
            <a:off x="3930316" y="3232051"/>
            <a:ext cx="8245642" cy="0"/>
          </a:xfrm>
          <a:prstGeom prst="straightConnector1">
            <a:avLst/>
          </a:prstGeom>
          <a:noFill/>
          <a:ln cap="flat" cmpd="sng" w="1270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9087852" y="5978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419100" y="1799496"/>
            <a:ext cx="1135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/>
          <p:nvPr/>
        </p:nvSpPr>
        <p:spPr>
          <a:xfrm>
            <a:off x="0" y="6497053"/>
            <a:ext cx="12192000" cy="360947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40;p5"/>
          <p:cNvSpPr txBox="1"/>
          <p:nvPr/>
        </p:nvSpPr>
        <p:spPr>
          <a:xfrm>
            <a:off x="9087852" y="5978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8888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" name="Google Shape;41;p5"/>
          <p:cNvCxnSpPr/>
          <p:nvPr/>
        </p:nvCxnSpPr>
        <p:spPr>
          <a:xfrm>
            <a:off x="11576165" y="6291581"/>
            <a:ext cx="212668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898924" y="58118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898924" y="58118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898924" y="58118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898924" y="58118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898924" y="58118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898924" y="58118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hyperlink" Target="http://drive.google.com/file/d/1yqjC_d6nnvymngfLKQZXSl-x_a71teCY/view" TargetMode="External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Tu59ku01W2TLCpxOxXp4nvcwkdhPBHUM/view" TargetMode="External"/><Relationship Id="rId4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5K9tG3EEssBZSBeyEjR3PcWEaIEjZifO/view" TargetMode="External"/><Relationship Id="rId4" Type="http://schemas.openxmlformats.org/officeDocument/2006/relationships/image" Target="../media/image2.jpg"/><Relationship Id="rId5" Type="http://schemas.openxmlformats.org/officeDocument/2006/relationships/hyperlink" Target="http://drive.google.com/file/d/1I7sifVNnYpJb8_Cy6BnRLCNIOqov1-y6/view" TargetMode="External"/><Relationship Id="rId6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QEnbtpCLoS7FPH9TDe71PyggYXPimiwB/view" TargetMode="External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745957" y="771275"/>
            <a:ext cx="7339263" cy="18115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6000"/>
              <a:buFont typeface="Arial"/>
              <a:buNone/>
            </a:pPr>
            <a:r>
              <a:rPr lang="ko-KR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AI 캡스톤 디자인</a:t>
            </a:r>
            <a:endParaRPr>
              <a:solidFill>
                <a:srgbClr val="5481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745957" y="2746546"/>
            <a:ext cx="7339263" cy="976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ko-KR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4int(포인트)</a:t>
            </a:r>
            <a:endParaRPr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0" y="6224336"/>
            <a:ext cx="12192000" cy="633664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3"/>
          <p:cNvSpPr/>
          <p:nvPr/>
        </p:nvSpPr>
        <p:spPr>
          <a:xfrm flipH="1" rot="10800000">
            <a:off x="745957" y="563462"/>
            <a:ext cx="7339263" cy="4571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745957" y="5003464"/>
            <a:ext cx="48046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21619010 문채은, 21619025 임소영,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22619016 엄다현, 22619029 최예나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916" y="5003464"/>
            <a:ext cx="2406316" cy="700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/>
          <p:nvPr/>
        </p:nvSpPr>
        <p:spPr>
          <a:xfrm>
            <a:off x="8529289" y="403111"/>
            <a:ext cx="3032100" cy="366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950500" y="1232075"/>
            <a:ext cx="10327200" cy="51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sz="2400"/>
              <a:t>&lt;LIDAR 스캔 진행 절차&gt;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b="1" lang="ko-KR" sz="2500"/>
              <a:t>Unity로 가져오기</a:t>
            </a:r>
            <a:endParaRPr b="1" sz="25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ko-KR" sz="2400"/>
              <a:t>Unity 프로젝트 생성 -&gt; URP 또는 AR Foundation 템플릿 추천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ko-KR" sz="2400"/>
              <a:t>Assets 폴더에 모델 파일 Import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ko-KR" sz="2400"/>
              <a:t>씬(Scene) 안에 모델 배치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ko-KR" sz="2400"/>
              <a:t>AR Session Origin과 맞춰 위치/스케일 조정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873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b="1" lang="ko-KR" sz="2500"/>
              <a:t>AR 내비게이션 적용</a:t>
            </a:r>
            <a:endParaRPr b="1" sz="25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ko-KR" sz="2400"/>
              <a:t>Unity에서 AR Camera + AR Foundation으로 실시간 위치 추적 구현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ko-KR" sz="2400"/>
              <a:t>3D 모델 위에 화살표, 라인 렌더러로 경로 표시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ko-KR" sz="2400"/>
              <a:t>목적지 지정하면 A 알고리즘으로 경로  생성 후 시각화</a:t>
            </a:r>
            <a:endParaRPr sz="2400"/>
          </a:p>
        </p:txBody>
      </p:sp>
      <p:sp>
        <p:nvSpPr>
          <p:cNvPr id="173" name="Google Shape;173;p22"/>
          <p:cNvSpPr/>
          <p:nvPr/>
        </p:nvSpPr>
        <p:spPr>
          <a:xfrm>
            <a:off x="8876064" y="290486"/>
            <a:ext cx="3032100" cy="366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22"/>
          <p:cNvSpPr txBox="1"/>
          <p:nvPr>
            <p:ph type="title"/>
          </p:nvPr>
        </p:nvSpPr>
        <p:spPr>
          <a:xfrm>
            <a:off x="419100" y="551122"/>
            <a:ext cx="35187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3600"/>
              <a:buFont typeface="Arial"/>
              <a:buNone/>
            </a:pPr>
            <a:r>
              <a:rPr lang="ko-KR" sz="3600"/>
              <a:t>기획 및 설계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/>
          <p:nvPr/>
        </p:nvSpPr>
        <p:spPr>
          <a:xfrm>
            <a:off x="8758989" y="367786"/>
            <a:ext cx="3032100" cy="366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738475" y="1249725"/>
            <a:ext cx="10327200" cy="51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7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7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ko-KR" sz="3100"/>
              <a:t>&lt;LIDAR 스캔 진행 절차&gt;</a:t>
            </a:r>
            <a:endParaRPr b="1" sz="39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3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3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3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35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sz="2600"/>
              <a:t>&lt;LIDAR +  VPS 도입 AR 내비게이션&gt;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700"/>
          </a:p>
        </p:txBody>
      </p:sp>
      <p:sp>
        <p:nvSpPr>
          <p:cNvPr id="181" name="Google Shape;181;p23"/>
          <p:cNvSpPr/>
          <p:nvPr/>
        </p:nvSpPr>
        <p:spPr>
          <a:xfrm>
            <a:off x="8610989" y="367786"/>
            <a:ext cx="3032100" cy="366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23"/>
          <p:cNvSpPr txBox="1"/>
          <p:nvPr>
            <p:ph type="title"/>
          </p:nvPr>
        </p:nvSpPr>
        <p:spPr>
          <a:xfrm>
            <a:off x="419100" y="551122"/>
            <a:ext cx="35187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3600"/>
              <a:buFont typeface="Arial"/>
              <a:buNone/>
            </a:pPr>
            <a:r>
              <a:rPr lang="ko-KR" sz="3600"/>
              <a:t>기획 및 설계</a:t>
            </a:r>
            <a:endParaRPr sz="3600"/>
          </a:p>
        </p:txBody>
      </p:sp>
      <p:sp>
        <p:nvSpPr>
          <p:cNvPr id="183" name="Google Shape;183;p23"/>
          <p:cNvSpPr/>
          <p:nvPr/>
        </p:nvSpPr>
        <p:spPr>
          <a:xfrm>
            <a:off x="5866147" y="2854207"/>
            <a:ext cx="495900" cy="1302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1683D"/>
          </a:solidFill>
          <a:ln cap="flat" cmpd="sng" w="12700">
            <a:solidFill>
              <a:srgbClr val="01683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1683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5172618" y="1965158"/>
            <a:ext cx="5761037" cy="1179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40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진행 상황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1989222" y="1574593"/>
            <a:ext cx="17325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10000">
                <a:solidFill>
                  <a:schemeClr val="lt1"/>
                </a:solidFill>
              </a:rPr>
              <a:t>3</a:t>
            </a:r>
            <a:endParaRPr sz="10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/>
          <p:nvPr/>
        </p:nvSpPr>
        <p:spPr>
          <a:xfrm>
            <a:off x="8758989" y="367786"/>
            <a:ext cx="3031958" cy="3666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8610989" y="367786"/>
            <a:ext cx="3032100" cy="366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25"/>
          <p:cNvSpPr txBox="1"/>
          <p:nvPr>
            <p:ph type="title"/>
          </p:nvPr>
        </p:nvSpPr>
        <p:spPr>
          <a:xfrm>
            <a:off x="419100" y="551122"/>
            <a:ext cx="3518585" cy="366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3600"/>
              <a:buFont typeface="Arial"/>
              <a:buNone/>
            </a:pPr>
            <a:r>
              <a:rPr lang="ko-KR" sz="3600"/>
              <a:t>진행 상황</a:t>
            </a:r>
            <a:endParaRPr sz="3600"/>
          </a:p>
        </p:txBody>
      </p: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736050" y="5469972"/>
            <a:ext cx="54663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블랜더 활용 뀨 캐릭터 구현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198" name="Google Shape;198;p25"/>
          <p:cNvSpPr txBox="1"/>
          <p:nvPr>
            <p:ph idx="1" type="body"/>
          </p:nvPr>
        </p:nvSpPr>
        <p:spPr>
          <a:xfrm>
            <a:off x="5770825" y="5469975"/>
            <a:ext cx="6014100" cy="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건양대학교 메디컬캠퍼스 죽헌정보관 1층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1800">
                <a:solidFill>
                  <a:srgbClr val="888888"/>
                </a:solidFill>
              </a:rPr>
              <a:t>행정실 복도, 103호 강의실, 104호 강의실 공간 스캔</a:t>
            </a:r>
            <a:endParaRPr sz="1800">
              <a:solidFill>
                <a:srgbClr val="888888"/>
              </a:solidFill>
            </a:endParaRPr>
          </a:p>
        </p:txBody>
      </p:sp>
      <p:pic>
        <p:nvPicPr>
          <p:cNvPr id="199" name="Google Shape;199;p25"/>
          <p:cNvPicPr preferRelativeResize="0"/>
          <p:nvPr/>
        </p:nvPicPr>
        <p:blipFill rotWithShape="1">
          <a:blip r:embed="rId3">
            <a:alphaModFix/>
          </a:blip>
          <a:srcRect b="20758" l="13048" r="11354" t="21044"/>
          <a:stretch/>
        </p:blipFill>
        <p:spPr>
          <a:xfrm>
            <a:off x="5770825" y="1325850"/>
            <a:ext cx="3281224" cy="410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5" title="뀨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050" y="1661707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/>
          <p:nvPr/>
        </p:nvSpPr>
        <p:spPr>
          <a:xfrm>
            <a:off x="8658489" y="314786"/>
            <a:ext cx="3032100" cy="366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950500" y="1232075"/>
            <a:ext cx="10327200" cy="51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sz="2400"/>
              <a:t>&lt;Luma 3D</a:t>
            </a:r>
            <a:r>
              <a:rPr lang="ko-KR" sz="2400"/>
              <a:t>로 구현한 104호 강의실</a:t>
            </a:r>
            <a:r>
              <a:rPr lang="ko-KR" sz="2400"/>
              <a:t>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07" name="Google Shape;207;p26"/>
          <p:cNvSpPr/>
          <p:nvPr/>
        </p:nvSpPr>
        <p:spPr>
          <a:xfrm>
            <a:off x="8487314" y="314786"/>
            <a:ext cx="3032100" cy="366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26"/>
          <p:cNvSpPr txBox="1"/>
          <p:nvPr>
            <p:ph type="title"/>
          </p:nvPr>
        </p:nvSpPr>
        <p:spPr>
          <a:xfrm>
            <a:off x="419100" y="551122"/>
            <a:ext cx="35187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3600"/>
              <a:buFont typeface="Arial"/>
              <a:buNone/>
            </a:pPr>
            <a:r>
              <a:rPr lang="ko-KR" sz="3600"/>
              <a:t>진행 상황</a:t>
            </a:r>
            <a:endParaRPr sz="3600"/>
          </a:p>
        </p:txBody>
      </p:sp>
      <p:pic>
        <p:nvPicPr>
          <p:cNvPr id="209" name="Google Shape;209;p26" title="_talkv_wxpPUNEb0x_9CZczroGP1BhP5ud05DZu0_talkv_high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1950" y="536587"/>
            <a:ext cx="4181810" cy="578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/>
          <p:nvPr/>
        </p:nvSpPr>
        <p:spPr>
          <a:xfrm>
            <a:off x="8658489" y="314786"/>
            <a:ext cx="3032100" cy="366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27"/>
          <p:cNvSpPr txBox="1"/>
          <p:nvPr>
            <p:ph idx="1" type="body"/>
          </p:nvPr>
        </p:nvSpPr>
        <p:spPr>
          <a:xfrm>
            <a:off x="950500" y="1232075"/>
            <a:ext cx="10327200" cy="51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sz="2400"/>
              <a:t>&lt;국립중앙박물관 답사 영상&gt;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16" name="Google Shape;216;p27"/>
          <p:cNvSpPr/>
          <p:nvPr/>
        </p:nvSpPr>
        <p:spPr>
          <a:xfrm>
            <a:off x="8487314" y="314786"/>
            <a:ext cx="3032100" cy="366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p27"/>
          <p:cNvSpPr txBox="1"/>
          <p:nvPr>
            <p:ph type="title"/>
          </p:nvPr>
        </p:nvSpPr>
        <p:spPr>
          <a:xfrm>
            <a:off x="419100" y="551122"/>
            <a:ext cx="35187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3600"/>
              <a:buFont typeface="Arial"/>
              <a:buNone/>
            </a:pPr>
            <a:r>
              <a:rPr lang="ko-KR" sz="3600"/>
              <a:t>진행 상황</a:t>
            </a:r>
            <a:endParaRPr sz="3600"/>
          </a:p>
        </p:txBody>
      </p:sp>
      <p:pic>
        <p:nvPicPr>
          <p:cNvPr id="218" name="Google Shape;218;p27" title="국립중앙박물관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39826" y="829200"/>
            <a:ext cx="2127111" cy="519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7" title="국립중앙박물관3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95850" y="829226"/>
            <a:ext cx="2127101" cy="5199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/>
          <p:nvPr/>
        </p:nvSpPr>
        <p:spPr>
          <a:xfrm>
            <a:off x="8658489" y="314786"/>
            <a:ext cx="3032100" cy="366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950500" y="1232075"/>
            <a:ext cx="10327200" cy="51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sz="2400"/>
              <a:t>&lt;</a:t>
            </a:r>
            <a:r>
              <a:rPr lang="ko-KR" sz="2400"/>
              <a:t>국립중앙박물관 답사 영상</a:t>
            </a:r>
            <a:r>
              <a:rPr lang="ko-KR" sz="2400"/>
              <a:t>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26" name="Google Shape;226;p28"/>
          <p:cNvSpPr/>
          <p:nvPr/>
        </p:nvSpPr>
        <p:spPr>
          <a:xfrm>
            <a:off x="8487314" y="314786"/>
            <a:ext cx="3032100" cy="366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28"/>
          <p:cNvSpPr txBox="1"/>
          <p:nvPr>
            <p:ph type="title"/>
          </p:nvPr>
        </p:nvSpPr>
        <p:spPr>
          <a:xfrm>
            <a:off x="419100" y="551122"/>
            <a:ext cx="35187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3600"/>
              <a:buFont typeface="Arial"/>
              <a:buNone/>
            </a:pPr>
            <a:r>
              <a:rPr lang="ko-KR" sz="3600"/>
              <a:t>진행 상황</a:t>
            </a:r>
            <a:endParaRPr sz="3600"/>
          </a:p>
        </p:txBody>
      </p:sp>
      <p:pic>
        <p:nvPicPr>
          <p:cNvPr id="228" name="Google Shape;228;p28" title="국립중앙박물관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4388" y="1764025"/>
            <a:ext cx="5823226" cy="43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title"/>
          </p:nvPr>
        </p:nvSpPr>
        <p:spPr>
          <a:xfrm>
            <a:off x="5172618" y="1965158"/>
            <a:ext cx="5761037" cy="1179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4000"/>
              <a:buFont typeface="Malgun Gothic"/>
              <a:buNone/>
            </a:pPr>
            <a:r>
              <a:rPr lang="ko-KR"/>
              <a:t>역할 분배</a:t>
            </a:r>
            <a:endParaRPr/>
          </a:p>
        </p:txBody>
      </p:sp>
      <p:sp>
        <p:nvSpPr>
          <p:cNvPr id="234" name="Google Shape;234;p29"/>
          <p:cNvSpPr txBox="1"/>
          <p:nvPr/>
        </p:nvSpPr>
        <p:spPr>
          <a:xfrm>
            <a:off x="1989222" y="1574593"/>
            <a:ext cx="17325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10000">
                <a:solidFill>
                  <a:schemeClr val="lt1"/>
                </a:solidFill>
              </a:rPr>
              <a:t>4</a:t>
            </a:r>
            <a:endParaRPr sz="10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419100" y="1708055"/>
            <a:ext cx="11227468" cy="4323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sz="2400"/>
              <a:t>엄다현: 팀장, </a:t>
            </a:r>
            <a:r>
              <a:rPr lang="ko-KR" sz="2400"/>
              <a:t>블랜드 활용 마스코트 생성</a:t>
            </a:r>
            <a:r>
              <a:rPr lang="ko-KR" sz="2400"/>
              <a:t>, </a:t>
            </a:r>
            <a:r>
              <a:rPr lang="ko-KR" sz="2400"/>
              <a:t>학교</a:t>
            </a:r>
            <a:r>
              <a:rPr lang="ko-KR" sz="2400"/>
              <a:t> 맵과 AR 연동</a:t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sz="2400"/>
              <a:t>문채은: Polycam </a:t>
            </a:r>
            <a:r>
              <a:rPr lang="ko-KR" sz="2400"/>
              <a:t>사용하여 건물 내부 이미지 생성</a:t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sz="2400"/>
              <a:t>임소영:</a:t>
            </a:r>
            <a:r>
              <a:rPr lang="ko-KR" sz="2400"/>
              <a:t> Polycam 보조, 논문 초안 작성</a:t>
            </a:r>
            <a:r>
              <a:rPr lang="ko-KR" sz="2400"/>
              <a:t>, PPT 제작</a:t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sz="2400"/>
              <a:t>최예나: 실제 사용성 검증, 논문 서치 및 정리</a:t>
            </a:r>
            <a:endParaRPr sz="2400"/>
          </a:p>
        </p:txBody>
      </p:sp>
      <p:sp>
        <p:nvSpPr>
          <p:cNvPr id="240" name="Google Shape;240;p30"/>
          <p:cNvSpPr txBox="1"/>
          <p:nvPr>
            <p:ph type="title"/>
          </p:nvPr>
        </p:nvSpPr>
        <p:spPr>
          <a:xfrm>
            <a:off x="419100" y="551122"/>
            <a:ext cx="3518585" cy="366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3600"/>
              <a:buFont typeface="Arial"/>
              <a:buNone/>
            </a:pPr>
            <a:r>
              <a:rPr lang="ko-KR" sz="3600"/>
              <a:t>역할 분배</a:t>
            </a:r>
            <a:endParaRPr sz="3600"/>
          </a:p>
        </p:txBody>
      </p:sp>
      <p:sp>
        <p:nvSpPr>
          <p:cNvPr id="241" name="Google Shape;241;p30"/>
          <p:cNvSpPr/>
          <p:nvPr/>
        </p:nvSpPr>
        <p:spPr>
          <a:xfrm>
            <a:off x="8614464" y="350111"/>
            <a:ext cx="3032100" cy="366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31"/>
          <p:cNvSpPr txBox="1"/>
          <p:nvPr>
            <p:ph type="ctrTitle"/>
          </p:nvPr>
        </p:nvSpPr>
        <p:spPr>
          <a:xfrm>
            <a:off x="991800" y="736334"/>
            <a:ext cx="5104202" cy="13964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Times New Roman"/>
              <a:buNone/>
            </a:pPr>
            <a:r>
              <a:rPr lang="ko-KR" sz="8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8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31"/>
          <p:cNvSpPr txBox="1"/>
          <p:nvPr>
            <p:ph idx="1" type="subTitle"/>
          </p:nvPr>
        </p:nvSpPr>
        <p:spPr>
          <a:xfrm>
            <a:off x="991801" y="2132832"/>
            <a:ext cx="5104200" cy="976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683D"/>
              </a:buClr>
              <a:buSzPts val="2400"/>
              <a:buNone/>
            </a:pPr>
            <a:r>
              <a:rPr lang="ko-KR">
                <a:solidFill>
                  <a:srgbClr val="0168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for listening to my presentation</a:t>
            </a:r>
            <a:endParaRPr>
              <a:solidFill>
                <a:srgbClr val="0168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31"/>
          <p:cNvSpPr/>
          <p:nvPr/>
        </p:nvSpPr>
        <p:spPr>
          <a:xfrm rot="-5400000">
            <a:off x="30881" y="1693645"/>
            <a:ext cx="1475874" cy="45719"/>
          </a:xfrm>
          <a:prstGeom prst="rect">
            <a:avLst/>
          </a:prstGeom>
          <a:solidFill>
            <a:srgbClr val="0168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0" name="Google Shape;250;p31"/>
          <p:cNvPicPr preferRelativeResize="0"/>
          <p:nvPr/>
        </p:nvPicPr>
        <p:blipFill rotWithShape="1">
          <a:blip r:embed="rId3">
            <a:alphaModFix/>
          </a:blip>
          <a:srcRect b="-3364" l="43333" r="0" t="-1"/>
          <a:stretch/>
        </p:blipFill>
        <p:spPr>
          <a:xfrm>
            <a:off x="10026315" y="5401396"/>
            <a:ext cx="1363579" cy="723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1"/>
          <p:cNvPicPr preferRelativeResize="0"/>
          <p:nvPr/>
        </p:nvPicPr>
        <p:blipFill rotWithShape="1">
          <a:blip r:embed="rId4">
            <a:alphaModFix/>
          </a:blip>
          <a:srcRect b="0" l="0" r="59163" t="0"/>
          <a:stretch/>
        </p:blipFill>
        <p:spPr>
          <a:xfrm>
            <a:off x="9133525" y="5397736"/>
            <a:ext cx="892790" cy="730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338889" y="319659"/>
            <a:ext cx="3518585" cy="366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2000"/>
              <a:buFont typeface="Malgun Gothic"/>
              <a:buNone/>
            </a:pPr>
            <a:r>
              <a:rPr lang="ko-KR" sz="2000">
                <a:solidFill>
                  <a:srgbClr val="548135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CONTENTS</a:t>
            </a:r>
            <a:endParaRPr sz="2000">
              <a:solidFill>
                <a:srgbClr val="54813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4"/>
          <p:cNvSpPr txBox="1"/>
          <p:nvPr>
            <p:ph type="title"/>
          </p:nvPr>
        </p:nvSpPr>
        <p:spPr>
          <a:xfrm>
            <a:off x="1545646" y="2130933"/>
            <a:ext cx="3518585" cy="366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4400"/>
              <a:buFont typeface="Arial"/>
              <a:buNone/>
            </a:pPr>
            <a:r>
              <a:rPr b="1" lang="ko-KR" sz="4400"/>
              <a:t>01</a:t>
            </a:r>
            <a:endParaRPr b="1" sz="4400"/>
          </a:p>
        </p:txBody>
      </p:sp>
      <p:sp>
        <p:nvSpPr>
          <p:cNvPr id="101" name="Google Shape;101;p14"/>
          <p:cNvSpPr txBox="1"/>
          <p:nvPr/>
        </p:nvSpPr>
        <p:spPr>
          <a:xfrm>
            <a:off x="2412991" y="2009470"/>
            <a:ext cx="2558019" cy="8040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ct val="100000"/>
              <a:buFont typeface="Arial"/>
              <a:buNone/>
            </a:pPr>
            <a:r>
              <a:rPr lang="ko-KR" sz="320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프로젝트 설명</a:t>
            </a:r>
            <a:endParaRPr sz="3200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6001768" y="2446803"/>
            <a:ext cx="3518585" cy="366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4400"/>
              <a:buFont typeface="Arial"/>
              <a:buNone/>
            </a:pPr>
            <a:r>
              <a:rPr b="1" lang="ko-KR" sz="4400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4400"/>
              <a:buFont typeface="Arial"/>
              <a:buNone/>
            </a:pPr>
            <a:r>
              <a:t/>
            </a:r>
            <a:endParaRPr b="1" sz="4400">
              <a:solidFill>
                <a:srgbClr val="5481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6904915" y="2020862"/>
            <a:ext cx="3170414" cy="792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3200"/>
              <a:buFont typeface="Arial"/>
              <a:buNone/>
            </a:pPr>
            <a:r>
              <a:rPr lang="ko-KR" sz="3200">
                <a:solidFill>
                  <a:srgbClr val="385623"/>
                </a:solidFill>
              </a:rPr>
              <a:t>기획 및 설계</a:t>
            </a:r>
            <a:endParaRPr sz="3200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1554107" y="4213724"/>
            <a:ext cx="3518585" cy="366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4400"/>
              <a:buFont typeface="Arial"/>
              <a:buNone/>
            </a:pPr>
            <a:r>
              <a:rPr b="1" lang="ko-KR" sz="4400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4400">
              <a:solidFill>
                <a:srgbClr val="5481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2429925" y="3783431"/>
            <a:ext cx="5761037" cy="1179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3200"/>
              <a:buFont typeface="Arial"/>
              <a:buNone/>
            </a:pPr>
            <a:r>
              <a:rPr lang="ko-KR" sz="3200">
                <a:solidFill>
                  <a:srgbClr val="385623"/>
                </a:solidFill>
              </a:rPr>
              <a:t>진행 상황</a:t>
            </a:r>
            <a:endParaRPr sz="3200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6070334" y="4230663"/>
            <a:ext cx="3518585" cy="366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4400"/>
              <a:buFont typeface="Arial"/>
              <a:buNone/>
            </a:pPr>
            <a:r>
              <a:rPr b="1" lang="ko-KR" sz="4400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4400">
              <a:solidFill>
                <a:srgbClr val="5481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6893033" y="3752416"/>
            <a:ext cx="5761037" cy="1179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3200"/>
              <a:buFont typeface="Arial"/>
              <a:buNone/>
            </a:pPr>
            <a:r>
              <a:rPr lang="ko-KR" sz="3200">
                <a:solidFill>
                  <a:srgbClr val="385623"/>
                </a:solidFill>
              </a:rPr>
              <a:t>역할 분배</a:t>
            </a:r>
            <a:endParaRPr sz="3200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14"/>
          <p:cNvCxnSpPr/>
          <p:nvPr/>
        </p:nvCxnSpPr>
        <p:spPr>
          <a:xfrm>
            <a:off x="2421460" y="4126049"/>
            <a:ext cx="8467" cy="1335838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2412992" y="2058596"/>
            <a:ext cx="8467" cy="1335838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6893033" y="2058596"/>
            <a:ext cx="8467" cy="1335838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6901494" y="4141413"/>
            <a:ext cx="8467" cy="1335838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14"/>
          <p:cNvSpPr/>
          <p:nvPr/>
        </p:nvSpPr>
        <p:spPr>
          <a:xfrm>
            <a:off x="8620550" y="367775"/>
            <a:ext cx="3170400" cy="366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title"/>
          </p:nvPr>
        </p:nvSpPr>
        <p:spPr>
          <a:xfrm>
            <a:off x="5172618" y="1965158"/>
            <a:ext cx="5761037" cy="1179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40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프로젝트 설명</a:t>
            </a:r>
            <a:endParaRPr>
              <a:solidFill>
                <a:srgbClr val="5481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1989222" y="1574593"/>
            <a:ext cx="1732548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0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 txBox="1"/>
          <p:nvPr>
            <p:ph idx="1" type="body"/>
          </p:nvPr>
        </p:nvSpPr>
        <p:spPr>
          <a:xfrm>
            <a:off x="5172618" y="3352799"/>
            <a:ext cx="5761037" cy="2949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600"/>
              <a:buFont typeface="Arial"/>
              <a:buChar char="•"/>
            </a:pPr>
            <a:r>
              <a:rPr lang="ko-KR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간략한 내용 설명</a:t>
            </a:r>
            <a:endParaRPr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1600"/>
              <a:buFont typeface="Arial"/>
              <a:buChar char="•"/>
            </a:pPr>
            <a:r>
              <a:rPr lang="ko-KR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프로젝트 목표</a:t>
            </a:r>
            <a:endParaRPr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419100" y="551122"/>
            <a:ext cx="3518585" cy="366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3600"/>
              <a:buFont typeface="Arial"/>
              <a:buNone/>
            </a:pPr>
            <a:r>
              <a:rPr lang="ko-KR" sz="3600"/>
              <a:t>프로젝트 설명</a:t>
            </a:r>
            <a:endParaRPr sz="3600"/>
          </a:p>
        </p:txBody>
      </p:sp>
      <p:sp>
        <p:nvSpPr>
          <p:cNvPr id="125" name="Google Shape;125;p16"/>
          <p:cNvSpPr/>
          <p:nvPr/>
        </p:nvSpPr>
        <p:spPr>
          <a:xfrm>
            <a:off x="8534400" y="367775"/>
            <a:ext cx="3256500" cy="366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5025" y="1068532"/>
            <a:ext cx="5467928" cy="462495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/>
          <p:nvPr/>
        </p:nvSpPr>
        <p:spPr>
          <a:xfrm>
            <a:off x="2767122" y="2868657"/>
            <a:ext cx="495946" cy="1301858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1683D"/>
          </a:solidFill>
          <a:ln cap="flat" cmpd="sng" w="12700">
            <a:solidFill>
              <a:srgbClr val="01683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1683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419100" y="4170516"/>
            <a:ext cx="5356058" cy="2282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sz="2400"/>
              <a:t>건양대학교 내 공간을 3D로 구현하고, AR 환경과 연동하여 경로를 안내하는 프로젝트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sz="2400"/>
              <a:t>3D로 만든 건양대학교 마스코트인 뀨(KYU)와 함께 길찾기를 보다 더 쉽게 할 수 있도록 제안</a:t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>
            <a:off x="419100" y="1122520"/>
            <a:ext cx="5356058" cy="1746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sz="2400"/>
              <a:t>건양대학교 병원을 메타버스 공간으로 구현하고, AR 환경과 연동하여 원 내에 배치한 QR 코드를 접속하면 환자의 위치를 확인해 방문자 맞춤으로 최적의 경로를 안내하는 프로젝트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419100" y="551122"/>
            <a:ext cx="3518585" cy="366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3600"/>
              <a:buFont typeface="Arial"/>
              <a:buNone/>
            </a:pPr>
            <a:r>
              <a:rPr lang="ko-KR" sz="3600"/>
              <a:t>프로젝트 설명</a:t>
            </a:r>
            <a:endParaRPr sz="3600"/>
          </a:p>
        </p:txBody>
      </p:sp>
      <p:sp>
        <p:nvSpPr>
          <p:cNvPr id="135" name="Google Shape;135;p17"/>
          <p:cNvSpPr/>
          <p:nvPr/>
        </p:nvSpPr>
        <p:spPr>
          <a:xfrm>
            <a:off x="8534400" y="367775"/>
            <a:ext cx="3256500" cy="366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17"/>
          <p:cNvSpPr txBox="1"/>
          <p:nvPr>
            <p:ph idx="1" type="body"/>
          </p:nvPr>
        </p:nvSpPr>
        <p:spPr>
          <a:xfrm>
            <a:off x="950494" y="1232067"/>
            <a:ext cx="1032710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sz="2400"/>
              <a:t>&lt;고려할 점&gt;</a:t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sz="2400"/>
              <a:t>건물 내부 지도 데이터 – 건물의 구조 정보를 어떻게 확보할 것인가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sz="2400"/>
              <a:t>     - 기존 도면 활용, 수동 측정, 3D 스캐닝, VPS 등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sz="2400"/>
              <a:t>위치 추적 기술 – 실내에서 정확도가 낮은 GPS 해결 방법 고려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sz="2400"/>
              <a:t>     - BLE 비콘, Wi-Fi, 핑거프린팅, VPS 등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sz="2400"/>
              <a:t>캐릭터 디자인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419100" y="551122"/>
            <a:ext cx="3518585" cy="366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3600"/>
              <a:buFont typeface="Arial"/>
              <a:buNone/>
            </a:pPr>
            <a:r>
              <a:rPr lang="ko-KR" sz="3600"/>
              <a:t>프로젝트 설명</a:t>
            </a:r>
            <a:endParaRPr sz="3600"/>
          </a:p>
        </p:txBody>
      </p:sp>
      <p:sp>
        <p:nvSpPr>
          <p:cNvPr id="142" name="Google Shape;142;p18"/>
          <p:cNvSpPr/>
          <p:nvPr/>
        </p:nvSpPr>
        <p:spPr>
          <a:xfrm>
            <a:off x="8601076" y="367775"/>
            <a:ext cx="3219900" cy="366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18"/>
          <p:cNvSpPr txBox="1"/>
          <p:nvPr>
            <p:ph idx="1" type="body"/>
          </p:nvPr>
        </p:nvSpPr>
        <p:spPr>
          <a:xfrm>
            <a:off x="950494" y="1232067"/>
            <a:ext cx="1032710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sz="2400"/>
              <a:t>&lt;고려할 점&gt;</a:t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sz="2400"/>
              <a:t>사용자 인터페이스 – AR을 통해 경로를 보여주는 방식</a:t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sz="2400"/>
              <a:t>추가 기능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sz="2400"/>
              <a:t>     - 길 안내 외로 시간표 연동 및 장소 즐겨찾기 등의 기능을 고려할지?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5172618" y="1965158"/>
            <a:ext cx="5761037" cy="1179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40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기획 및 설계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1989222" y="1574593"/>
            <a:ext cx="17325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10000">
                <a:solidFill>
                  <a:schemeClr val="lt1"/>
                </a:solidFill>
              </a:rPr>
              <a:t>2</a:t>
            </a:r>
            <a:endParaRPr sz="10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/>
          <p:nvPr/>
        </p:nvSpPr>
        <p:spPr>
          <a:xfrm>
            <a:off x="8758989" y="367786"/>
            <a:ext cx="3031958" cy="36667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950500" y="1232075"/>
            <a:ext cx="10327200" cy="51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sz="2400"/>
              <a:t>&lt;LIDAR </a:t>
            </a:r>
            <a:r>
              <a:rPr lang="ko-KR" sz="2400"/>
              <a:t>스캔 진행 절차</a:t>
            </a:r>
            <a:r>
              <a:rPr lang="ko-KR" sz="2400"/>
              <a:t>&gt;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873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b="1" lang="ko-KR" sz="2500"/>
              <a:t>공간 사전 체크</a:t>
            </a:r>
            <a:endParaRPr b="1" sz="25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ko-KR" sz="2400"/>
              <a:t>스캔할 공간 구조 파악(복도, 로비, 강의실 등)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ko-KR" sz="2400"/>
              <a:t>조명 밝기 확인(밝을수록 좋음)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ko-KR" sz="2400"/>
              <a:t>스캔 경로 미리 정하기(겹치게 촬영하여 오차 줄이기)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873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b="1" lang="ko-KR" sz="2500"/>
              <a:t>LIDAR </a:t>
            </a:r>
            <a:r>
              <a:rPr b="1" lang="ko-KR" sz="2500"/>
              <a:t>스캔</a:t>
            </a:r>
            <a:endParaRPr b="1" sz="25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ko-KR" sz="2400"/>
              <a:t>Polycam / Luma AI 앱 실행 후 </a:t>
            </a:r>
            <a:r>
              <a:rPr lang="ko-KR" sz="2400"/>
              <a:t>LIDAR Scan 모드 선택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ko-KR" sz="2400"/>
              <a:t>천천히 이동하며 벽, 바닥, 천장, 사물 등 골고루 스캔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ko-KR" sz="2400"/>
              <a:t>실시간으로 포인트 클라우드 맵 생성 과정 확인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ko-KR" sz="2400"/>
              <a:t>모든 공간 촬영 후 ‘완료’ -&gt; 앱에서 3D 미리보기로 품질 체크</a:t>
            </a:r>
            <a:endParaRPr sz="2400"/>
          </a:p>
        </p:txBody>
      </p:sp>
      <p:sp>
        <p:nvSpPr>
          <p:cNvPr id="156" name="Google Shape;156;p20"/>
          <p:cNvSpPr/>
          <p:nvPr/>
        </p:nvSpPr>
        <p:spPr>
          <a:xfrm>
            <a:off x="8398964" y="367786"/>
            <a:ext cx="3032100" cy="366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20"/>
          <p:cNvSpPr txBox="1"/>
          <p:nvPr>
            <p:ph type="title"/>
          </p:nvPr>
        </p:nvSpPr>
        <p:spPr>
          <a:xfrm>
            <a:off x="419100" y="551122"/>
            <a:ext cx="3518585" cy="366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3600"/>
              <a:buFont typeface="Arial"/>
              <a:buNone/>
            </a:pPr>
            <a:r>
              <a:rPr lang="ko-KR" sz="3600"/>
              <a:t>기획 및 설계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/>
          <p:nvPr/>
        </p:nvSpPr>
        <p:spPr>
          <a:xfrm>
            <a:off x="8658489" y="314786"/>
            <a:ext cx="3032100" cy="366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950500" y="1232075"/>
            <a:ext cx="10327200" cy="51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sz="2400"/>
              <a:t>&lt;LIDAR 스캔 진행 절차&gt;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873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b="1" lang="ko-KR" sz="2500"/>
              <a:t>3D 모델 내보내기</a:t>
            </a:r>
            <a:endParaRPr b="1" sz="25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ko-KR" sz="2400"/>
              <a:t>앱에서 내보내기(export) 옵션 선택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ko-KR" sz="2400"/>
              <a:t>추천 포맷: OBJ, FBX, GLTF(Unity에서 활용하기 용이함)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ko-KR" sz="2400"/>
              <a:t>PC로 파일 전송(이메일, Airdrop, 클라우드 활용)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64" name="Google Shape;164;p21"/>
          <p:cNvSpPr/>
          <p:nvPr/>
        </p:nvSpPr>
        <p:spPr>
          <a:xfrm>
            <a:off x="8487314" y="314786"/>
            <a:ext cx="3032100" cy="366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21"/>
          <p:cNvSpPr txBox="1"/>
          <p:nvPr>
            <p:ph type="title"/>
          </p:nvPr>
        </p:nvSpPr>
        <p:spPr>
          <a:xfrm>
            <a:off x="419100" y="551122"/>
            <a:ext cx="35187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3600"/>
              <a:buFont typeface="Arial"/>
              <a:buNone/>
            </a:pPr>
            <a:r>
              <a:rPr lang="ko-KR" sz="3600"/>
              <a:t>기획 및 설계</a:t>
            </a:r>
            <a:endParaRPr sz="3600"/>
          </a:p>
        </p:txBody>
      </p:sp>
      <p:pic>
        <p:nvPicPr>
          <p:cNvPr id="166" name="Google Shape;166;p21"/>
          <p:cNvPicPr preferRelativeResize="0"/>
          <p:nvPr/>
        </p:nvPicPr>
        <p:blipFill rotWithShape="1">
          <a:blip r:embed="rId3">
            <a:alphaModFix/>
          </a:blip>
          <a:srcRect b="0" l="13048" r="11354" t="0"/>
          <a:stretch/>
        </p:blipFill>
        <p:spPr>
          <a:xfrm rot="-5400000">
            <a:off x="4710737" y="2068101"/>
            <a:ext cx="2806725" cy="5920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