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8" r:id="rId4"/>
    <p:sldId id="259" r:id="rId5"/>
    <p:sldId id="260" r:id="rId6"/>
    <p:sldId id="271" r:id="rId7"/>
    <p:sldId id="261" r:id="rId8"/>
    <p:sldId id="263" r:id="rId9"/>
    <p:sldId id="264" r:id="rId10"/>
    <p:sldId id="272" r:id="rId11"/>
    <p:sldId id="274" r:id="rId12"/>
    <p:sldId id="275" r:id="rId13"/>
    <p:sldId id="268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Свободна форма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8" name="Контейнер за номер на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Контейнер за долния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2B35730-BCF4-4396-B8B9-CDCD4DB8B04E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вободна форма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Свободна форма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0" y="2143116"/>
            <a:ext cx="91440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Електронен Дневник за поддръжка на автомобили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0" y="1000108"/>
            <a:ext cx="9144000" cy="285752"/>
          </a:xfrm>
        </p:spPr>
        <p:txBody>
          <a:bodyPr>
            <a:normAutofit lnSpcReduction="10000"/>
          </a:bodyPr>
          <a:lstStyle/>
          <a:p>
            <a:pPr algn="ctr"/>
            <a:r>
              <a:rPr lang="bg-BG" dirty="0" smtClean="0"/>
              <a:t>Образователна степен </a:t>
            </a:r>
            <a:r>
              <a:rPr lang="bg-BG" dirty="0" smtClean="0"/>
              <a:t>магистър по компютърно и софтуерно инженерство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1357290" y="0"/>
            <a:ext cx="6338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Дипломна работа</a:t>
            </a:r>
            <a:endParaRPr lang="bg-BG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6467817"/>
            <a:ext cx="5321778" cy="323165"/>
          </a:xfrm>
          <a:prstGeom prst="rect">
            <a:avLst/>
          </a:prstGeom>
          <a:noFill/>
          <a:ln w="15875">
            <a:noFill/>
            <a:miter lim="800000"/>
            <a:headEnd/>
            <a:tailEnd type="none" w="med" len="lg"/>
          </a:ln>
        </p:spPr>
        <p:txBody>
          <a:bodyPr wrap="none" anchor="ctr">
            <a:spAutoFit/>
          </a:bodyPr>
          <a:lstStyle/>
          <a:p>
            <a:pPr indent="269875"/>
            <a:r>
              <a:rPr lang="bg-BG" sz="1500" dirty="0" smtClean="0">
                <a:cs typeface="Times New Roman" pitchFamily="18" charset="0"/>
              </a:rPr>
              <a:t>Дипломант: </a:t>
            </a:r>
            <a:r>
              <a:rPr lang="bg-BG" sz="1500" dirty="0">
                <a:cs typeface="Times New Roman" pitchFamily="18" charset="0"/>
              </a:rPr>
              <a:t>Тодор Георгиев Еников, фак.№</a:t>
            </a:r>
            <a:r>
              <a:rPr lang="bg-BG" sz="1500" dirty="0" smtClean="0">
                <a:cs typeface="Times New Roman" pitchFamily="18" charset="0"/>
              </a:rPr>
              <a:t>121316042</a:t>
            </a:r>
            <a:endParaRPr lang="bg-BG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03648"/>
            <a:ext cx="7467600" cy="17567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bg-BG" sz="2000" dirty="0" smtClean="0"/>
              <a:t>База от данни - Базата </a:t>
            </a:r>
            <a:r>
              <a:rPr lang="bg-BG" sz="2000" dirty="0"/>
              <a:t>данни е написана чрез подхода Code First. Това означава, </a:t>
            </a:r>
            <a:r>
              <a:rPr lang="bg-BG" sz="2000" dirty="0" smtClean="0"/>
              <a:t>че първоначално </a:t>
            </a:r>
            <a:r>
              <a:rPr lang="bg-BG" sz="2000" dirty="0"/>
              <a:t>са написани необходимите модели (таблици за нея), </a:t>
            </a:r>
            <a:r>
              <a:rPr lang="bg-BG" sz="2000" dirty="0" smtClean="0"/>
              <a:t>след което </a:t>
            </a:r>
            <a:r>
              <a:rPr lang="bg-BG" sz="2000" dirty="0"/>
              <a:t>чрез ORM-а E</a:t>
            </a:r>
            <a:r>
              <a:rPr lang="en-US" sz="2000" dirty="0" err="1"/>
              <a:t>ntity</a:t>
            </a:r>
            <a:r>
              <a:rPr lang="en-US" sz="2000" dirty="0"/>
              <a:t> </a:t>
            </a:r>
            <a:r>
              <a:rPr lang="bg-BG" sz="2000" dirty="0"/>
              <a:t>F</a:t>
            </a:r>
            <a:r>
              <a:rPr lang="en-US" sz="2000" dirty="0" err="1" smtClean="0"/>
              <a:t>ramework</a:t>
            </a:r>
            <a:r>
              <a:rPr lang="bg-BG" sz="2000" dirty="0" smtClean="0"/>
              <a:t> </a:t>
            </a:r>
            <a:r>
              <a:rPr lang="bg-BG" sz="2000" dirty="0"/>
              <a:t>са генерирани към </a:t>
            </a:r>
            <a:r>
              <a:rPr lang="en-US" sz="2000" dirty="0"/>
              <a:t>MS</a:t>
            </a:r>
            <a:r>
              <a:rPr lang="bg-BG" sz="2000" dirty="0"/>
              <a:t>SQL база данни. </a:t>
            </a:r>
            <a:endParaRPr lang="bg-BG" sz="2000" dirty="0"/>
          </a:p>
        </p:txBody>
      </p:sp>
      <p:sp>
        <p:nvSpPr>
          <p:cNvPr id="6" name="Заглавие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5. Разработка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68960"/>
            <a:ext cx="691276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 algn="just">
              <a:buNone/>
            </a:pPr>
            <a:r>
              <a:rPr lang="bg-BG" dirty="0"/>
              <a:t>Разработеният програмен продукт се </a:t>
            </a:r>
            <a:r>
              <a:rPr lang="bg-BG" dirty="0" smtClean="0"/>
              <a:t>характе-ризира </a:t>
            </a:r>
            <a:r>
              <a:rPr lang="bg-BG" dirty="0"/>
              <a:t>със следните особености:</a:t>
            </a:r>
          </a:p>
          <a:p>
            <a:pPr marL="36576" indent="0">
              <a:buNone/>
            </a:pPr>
            <a:r>
              <a:rPr lang="bg-BG" b="1" dirty="0"/>
              <a:t> </a:t>
            </a:r>
            <a:endParaRPr lang="bg-BG" dirty="0"/>
          </a:p>
          <a:p>
            <a:pPr>
              <a:buFont typeface="Wingdings" pitchFamily="2" charset="2"/>
              <a:buChar char="Ø"/>
            </a:pPr>
            <a:r>
              <a:rPr lang="bg-BG" dirty="0"/>
              <a:t>Предимства:</a:t>
            </a:r>
          </a:p>
          <a:p>
            <a:pPr lvl="1" algn="just">
              <a:buFont typeface="Wingdings" pitchFamily="2" charset="2"/>
              <a:buChar char="§"/>
            </a:pPr>
            <a:r>
              <a:rPr lang="bg-BG" dirty="0" smtClean="0"/>
              <a:t>Лесен </a:t>
            </a:r>
            <a:r>
              <a:rPr lang="bg-BG" dirty="0"/>
              <a:t>за използване потребителски интерфейс. Само с няколко </a:t>
            </a:r>
            <a:r>
              <a:rPr lang="bg-BG" dirty="0" smtClean="0"/>
              <a:t>движения </a:t>
            </a:r>
            <a:r>
              <a:rPr lang="bg-BG" dirty="0"/>
              <a:t>и клика с мишката потребителят може да разгледа елементите, кои-то го интрересуват.</a:t>
            </a:r>
          </a:p>
          <a:p>
            <a:pPr lvl="1" algn="just">
              <a:buFont typeface="Wingdings" pitchFamily="2" charset="2"/>
              <a:buChar char="§"/>
            </a:pPr>
            <a:r>
              <a:rPr lang="bg-BG" dirty="0"/>
              <a:t>Възможност за бързо внедряване на клиентското приложение в други системи.</a:t>
            </a:r>
          </a:p>
          <a:p>
            <a:pPr lvl="1" algn="just">
              <a:buFont typeface="Wingdings" pitchFamily="2" charset="2"/>
              <a:buChar char="§"/>
            </a:pPr>
            <a:r>
              <a:rPr lang="bg-BG" dirty="0"/>
              <a:t>Добра скалируемост – разделяне на продукта на отделни слоеве, като промяна в единия не налага задължително промяна в другите.</a:t>
            </a:r>
          </a:p>
          <a:p>
            <a:pPr marL="36576" indent="0">
              <a:buNone/>
            </a:pPr>
            <a:endParaRPr lang="bg-BG" dirty="0"/>
          </a:p>
        </p:txBody>
      </p:sp>
      <p:sp>
        <p:nvSpPr>
          <p:cNvPr id="6" name="Заглавие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6. </a:t>
            </a:r>
            <a:r>
              <a:rPr lang="bg-BG" dirty="0"/>
              <a:t>З</a:t>
            </a:r>
            <a:r>
              <a:rPr lang="bg-BG" dirty="0" smtClean="0"/>
              <a:t>аключение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05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bg-BG" b="1" dirty="0"/>
              <a:t> </a:t>
            </a:r>
            <a:endParaRPr lang="bg-BG" dirty="0"/>
          </a:p>
          <a:p>
            <a:pPr>
              <a:buFont typeface="Wingdings" pitchFamily="2" charset="2"/>
              <a:buChar char="Ø"/>
            </a:pPr>
            <a:r>
              <a:rPr lang="bg-BG" dirty="0"/>
              <a:t>Недостатъци</a:t>
            </a:r>
            <a:r>
              <a:rPr lang="bg-BG" dirty="0" smtClean="0"/>
              <a:t>:</a:t>
            </a:r>
          </a:p>
          <a:p>
            <a:pPr marL="36576" indent="0">
              <a:buNone/>
            </a:pPr>
            <a:endParaRPr lang="bg-BG" dirty="0"/>
          </a:p>
          <a:p>
            <a:pPr lvl="1" algn="just">
              <a:buFont typeface="Wingdings" pitchFamily="2" charset="2"/>
              <a:buChar char="§"/>
            </a:pPr>
            <a:r>
              <a:rPr lang="bg-BG" dirty="0" smtClean="0"/>
              <a:t>Липса на поддръжка на клиентското при-ложение за </a:t>
            </a:r>
            <a:r>
              <a:rPr lang="en-US" dirty="0" smtClean="0"/>
              <a:t>Unix </a:t>
            </a:r>
            <a:r>
              <a:rPr lang="bg-BG" dirty="0" smtClean="0"/>
              <a:t>базирани сис-теми.</a:t>
            </a:r>
          </a:p>
          <a:p>
            <a:pPr marL="448056" lvl="1" indent="0" algn="just">
              <a:buNone/>
            </a:pPr>
            <a:endParaRPr lang="bg-BG" dirty="0" smtClean="0"/>
          </a:p>
          <a:p>
            <a:pPr lvl="1" algn="just">
              <a:buFont typeface="Wingdings" pitchFamily="2" charset="2"/>
              <a:buChar char="§"/>
            </a:pPr>
            <a:r>
              <a:rPr lang="bg-BG" dirty="0" smtClean="0"/>
              <a:t>Сравнително бавно първоначално зареж-дане на </a:t>
            </a:r>
            <a:r>
              <a:rPr lang="en-US" dirty="0" smtClean="0"/>
              <a:t>Web </a:t>
            </a:r>
            <a:r>
              <a:rPr lang="bg-BG" dirty="0" smtClean="0"/>
              <a:t>приложението</a:t>
            </a:r>
            <a:endParaRPr lang="bg-BG" dirty="0"/>
          </a:p>
        </p:txBody>
      </p:sp>
      <p:sp>
        <p:nvSpPr>
          <p:cNvPr id="6" name="Заглавие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6. </a:t>
            </a:r>
            <a:r>
              <a:rPr lang="bg-BG" dirty="0"/>
              <a:t>З</a:t>
            </a:r>
            <a:r>
              <a:rPr lang="bg-BG" dirty="0" smtClean="0"/>
              <a:t>аключение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76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142844" y="2967335"/>
            <a:ext cx="916238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Благодаря за вниманието!</a:t>
            </a:r>
            <a:endParaRPr lang="bg-BG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bg-BG" smtClean="0"/>
              <a:t>Увод</a:t>
            </a:r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Теоретична част</a:t>
            </a:r>
            <a:endParaRPr lang="bg-BG" dirty="0" smtClean="0"/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Използвани технологии</a:t>
            </a:r>
            <a:endParaRPr lang="bg-BG" dirty="0" smtClean="0"/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Проектиране на системата</a:t>
            </a:r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Разработка</a:t>
            </a:r>
            <a:endParaRPr lang="bg-BG" dirty="0" smtClean="0"/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Заключение</a:t>
            </a:r>
            <a:endParaRPr lang="bg-BG" dirty="0" smtClean="0"/>
          </a:p>
          <a:p>
            <a:pPr>
              <a:buNone/>
            </a:pPr>
            <a:endParaRPr lang="bg-BG" dirty="0" smtClean="0"/>
          </a:p>
          <a:p>
            <a:pPr>
              <a:buFont typeface="Wingdings" pitchFamily="2" charset="2"/>
              <a:buChar char="Ø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18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bg-BG" dirty="0" smtClean="0"/>
              <a:t>1. Увод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124744"/>
            <a:ext cx="7901014" cy="5001419"/>
          </a:xfrm>
        </p:spPr>
        <p:txBody>
          <a:bodyPr>
            <a:normAutofit fontScale="92500" lnSpcReduction="20000"/>
          </a:bodyPr>
          <a:lstStyle/>
          <a:p>
            <a:pPr marL="36576" indent="0" algn="just">
              <a:buNone/>
            </a:pPr>
            <a:r>
              <a:rPr lang="bg-BG" sz="2400" dirty="0" smtClean="0"/>
              <a:t>      </a:t>
            </a:r>
            <a:r>
              <a:rPr lang="en-US" sz="2400" dirty="0" smtClean="0"/>
              <a:t>  </a:t>
            </a:r>
            <a:r>
              <a:rPr lang="bg-BG" sz="2400" dirty="0"/>
              <a:t>Настоящият проект – „Електронен дневник за поддръжка на автомобили“ </a:t>
            </a:r>
            <a:r>
              <a:rPr lang="en-US" sz="2400" dirty="0"/>
              <a:t>(</a:t>
            </a:r>
            <a:r>
              <a:rPr lang="en-US" sz="2400" dirty="0" err="1"/>
              <a:t>CarsSystem</a:t>
            </a:r>
            <a:r>
              <a:rPr lang="en-US" sz="2400" dirty="0"/>
              <a:t>)</a:t>
            </a:r>
            <a:r>
              <a:rPr lang="bg-BG" sz="2400" dirty="0"/>
              <a:t>, </a:t>
            </a:r>
            <a:r>
              <a:rPr lang="bg-BG" sz="2400" dirty="0" smtClean="0"/>
              <a:t>представлява </a:t>
            </a:r>
            <a:r>
              <a:rPr lang="en-US" sz="2400" dirty="0"/>
              <a:t>WEB </a:t>
            </a:r>
            <a:r>
              <a:rPr lang="bg-BG" sz="2400" dirty="0"/>
              <a:t>приложение, което служи за запазване на информация за клиенти и техните автомобили, в даден сервиз</a:t>
            </a:r>
            <a:r>
              <a:rPr lang="bg-BG" sz="2400" dirty="0" smtClean="0"/>
              <a:t>.</a:t>
            </a:r>
          </a:p>
          <a:p>
            <a:pPr marL="36576" indent="0" algn="just">
              <a:buNone/>
            </a:pPr>
            <a:endParaRPr lang="bg-BG" sz="2400" dirty="0"/>
          </a:p>
          <a:p>
            <a:pPr lvl="0" algn="just">
              <a:buFont typeface="Wingdings" pitchFamily="2" charset="2"/>
              <a:buChar char="Ø"/>
            </a:pPr>
            <a:r>
              <a:rPr lang="bg-BG" sz="2400" dirty="0"/>
              <a:t>Информацията, която се пази за клиентите е: </a:t>
            </a:r>
            <a:r>
              <a:rPr lang="ru-RU" sz="2400" dirty="0"/>
              <a:t> Име, Презиме, Фамилия, (ЕГН), Номер на Л.К., Град,Тел. Номер, E-mail, Потребителско </a:t>
            </a:r>
            <a:r>
              <a:rPr lang="ru-RU" sz="2400" dirty="0" smtClean="0"/>
              <a:t>име и др. </a:t>
            </a:r>
          </a:p>
          <a:p>
            <a:pPr marL="36576" lvl="0" indent="0" algn="just">
              <a:buNone/>
            </a:pPr>
            <a:endParaRPr lang="ru-RU" sz="24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2400" dirty="0"/>
              <a:t>Информацията, която се пази за автомобилите на клиентите е : </a:t>
            </a:r>
            <a:r>
              <a:rPr lang="ru-RU" sz="2400" dirty="0" smtClean="0"/>
              <a:t> </a:t>
            </a:r>
            <a:r>
              <a:rPr lang="ru-RU" sz="2400" dirty="0"/>
              <a:t>Производител на автомобила, </a:t>
            </a:r>
            <a:r>
              <a:rPr lang="ru-RU" sz="2400" dirty="0" smtClean="0"/>
              <a:t>Мо-дел </a:t>
            </a:r>
            <a:r>
              <a:rPr lang="ru-RU" sz="2400" dirty="0"/>
              <a:t>на автомобила, Тип двигател на автомобила, </a:t>
            </a:r>
            <a:r>
              <a:rPr lang="ru-RU" sz="2400" dirty="0" smtClean="0"/>
              <a:t>Регис-трационен </a:t>
            </a:r>
            <a:r>
              <a:rPr lang="ru-RU" sz="2400" dirty="0"/>
              <a:t>номер на автомобила, VIN (</a:t>
            </a:r>
            <a:r>
              <a:rPr lang="ru-RU" sz="2400" dirty="0" smtClean="0"/>
              <a:t>идентифи-кационен</a:t>
            </a:r>
            <a:r>
              <a:rPr lang="ru-RU" sz="2400" dirty="0"/>
              <a:t>) номер на автомобила, Тип на автомобила </a:t>
            </a:r>
            <a:r>
              <a:rPr lang="ru-RU" sz="2400" dirty="0" smtClean="0"/>
              <a:t> и др.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2. Теоретична част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bg-BG" dirty="0" smtClean="0"/>
              <a:t>Език за програмиране </a:t>
            </a:r>
            <a:r>
              <a:rPr lang="en-US" dirty="0" smtClean="0"/>
              <a:t>C#</a:t>
            </a:r>
            <a:endParaRPr lang="bg-BG" dirty="0" smtClean="0"/>
          </a:p>
          <a:p>
            <a:pPr>
              <a:buNone/>
            </a:pPr>
            <a:endParaRPr lang="bg-BG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Microsoft Visual Studio </a:t>
            </a:r>
            <a:r>
              <a:rPr lang="bg-BG" dirty="0" smtClean="0"/>
              <a:t>и </a:t>
            </a:r>
            <a:r>
              <a:rPr lang="en-US" dirty="0" smtClean="0"/>
              <a:t>SSMS (SQL Server Management Studio)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Microsoft SQL Server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bg-BG" dirty="0" smtClean="0"/>
              <a:t>3. </a:t>
            </a:r>
            <a:r>
              <a:rPr lang="bg-BG" dirty="0" smtClean="0"/>
              <a:t>Използвани технологии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ASP .NET MVC 5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Модели, контролери и изгледи</a:t>
            </a:r>
          </a:p>
          <a:p>
            <a:pPr>
              <a:buFont typeface="Wingdings" pitchFamily="2" charset="2"/>
              <a:buChar char="Ø"/>
            </a:pPr>
            <a:endParaRPr lang="bg-BG" dirty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MVC </a:t>
            </a:r>
            <a:r>
              <a:rPr lang="bg-BG" dirty="0" smtClean="0"/>
              <a:t>шаблон - архитектурен</a:t>
            </a:r>
            <a:r>
              <a:rPr lang="bg-BG" dirty="0"/>
              <a:t> шаблон за дизайн в програмирането, основан на разделянето на бизнес логиката от графичния интерфейс и данните в дадено приложение.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>
            <a:noAutofit/>
          </a:bodyPr>
          <a:lstStyle/>
          <a:p>
            <a:r>
              <a:rPr lang="bg-BG" sz="3800" dirty="0" smtClean="0"/>
              <a:t>3.1 </a:t>
            </a:r>
            <a:r>
              <a:rPr lang="bg-BG" sz="3800" dirty="0"/>
              <a:t>Модел на изпълнение на ASP.NET</a:t>
            </a:r>
            <a:endParaRPr lang="bg-BG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37017"/>
            <a:ext cx="8568952" cy="49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2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4. </a:t>
            </a:r>
            <a:r>
              <a:rPr lang="bg-BG" dirty="0" smtClean="0"/>
              <a:t>Проектиране</a:t>
            </a:r>
            <a:r>
              <a:rPr lang="en-US" dirty="0" smtClean="0"/>
              <a:t> </a:t>
            </a:r>
            <a:r>
              <a:rPr lang="bg-BG" dirty="0" smtClean="0"/>
              <a:t>на системата- </a:t>
            </a:r>
            <a:r>
              <a:rPr lang="en-US" dirty="0" smtClean="0"/>
              <a:t>SOLID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785926"/>
            <a:ext cx="8329642" cy="43402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S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b="1" dirty="0" smtClean="0"/>
              <a:t> Single </a:t>
            </a:r>
            <a:r>
              <a:rPr lang="en-US" b="1" dirty="0"/>
              <a:t>Responsibility </a:t>
            </a:r>
            <a:r>
              <a:rPr lang="en-US" b="1" dirty="0" smtClean="0"/>
              <a:t>Principle</a:t>
            </a:r>
          </a:p>
          <a:p>
            <a:pPr marL="36576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O - </a:t>
            </a:r>
            <a:r>
              <a:rPr lang="en-US" b="1" dirty="0"/>
              <a:t>Open-Closed </a:t>
            </a:r>
            <a:r>
              <a:rPr lang="en-US" b="1" dirty="0" smtClean="0"/>
              <a:t>Principle</a:t>
            </a:r>
          </a:p>
          <a:p>
            <a:pPr marL="36576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L - </a:t>
            </a:r>
            <a:r>
              <a:rPr lang="en-US" b="1" dirty="0" err="1"/>
              <a:t>Liskov</a:t>
            </a:r>
            <a:r>
              <a:rPr lang="en-US" b="1" dirty="0"/>
              <a:t> Substitution </a:t>
            </a:r>
            <a:r>
              <a:rPr lang="en-US" b="1" dirty="0" smtClean="0"/>
              <a:t>Principle</a:t>
            </a:r>
          </a:p>
          <a:p>
            <a:pPr marL="36576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I - </a:t>
            </a:r>
            <a:r>
              <a:rPr lang="en-US" b="1" dirty="0"/>
              <a:t>Interface Segregation </a:t>
            </a:r>
            <a:r>
              <a:rPr lang="en-US" b="1" dirty="0" smtClean="0"/>
              <a:t>Principle</a:t>
            </a:r>
          </a:p>
          <a:p>
            <a:pPr marL="36576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D - </a:t>
            </a:r>
            <a:r>
              <a:rPr lang="en-US" b="1" dirty="0"/>
              <a:t>Dependency Inversion Principle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5. Разработка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bg-BG" dirty="0" smtClean="0"/>
              <a:t>Структура на системата – слой за данни, сървърен слой, клиентско приложение</a:t>
            </a:r>
            <a:endParaRPr lang="bg-BG" dirty="0" smtClean="0"/>
          </a:p>
          <a:p>
            <a:pPr>
              <a:buNone/>
            </a:pPr>
            <a:endParaRPr lang="bg-BG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21494"/>
            <a:ext cx="8424936" cy="350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bg-BG" dirty="0" smtClean="0"/>
              <a:t>Описание на системата - </a:t>
            </a:r>
            <a:r>
              <a:rPr lang="bg-BG" dirty="0"/>
              <a:t>Системата се състои от 5 отделни </a:t>
            </a:r>
            <a:r>
              <a:rPr lang="en-US" dirty="0"/>
              <a:t>class library-</a:t>
            </a:r>
            <a:r>
              <a:rPr lang="bg-BG" dirty="0"/>
              <a:t>та, 2 тестови проекта, 1 конзолно </a:t>
            </a:r>
            <a:r>
              <a:rPr lang="bg-BG" dirty="0" smtClean="0"/>
              <a:t>прило-жение </a:t>
            </a:r>
            <a:r>
              <a:rPr lang="bg-BG" dirty="0"/>
              <a:t>и 1 </a:t>
            </a:r>
            <a:r>
              <a:rPr lang="en-US" dirty="0"/>
              <a:t>MVC </a:t>
            </a:r>
            <a:r>
              <a:rPr lang="bg-BG" dirty="0"/>
              <a:t>клиент. </a:t>
            </a:r>
          </a:p>
          <a:p>
            <a:pPr lvl="2">
              <a:buFont typeface="Wingdings" pitchFamily="2" charset="2"/>
              <a:buChar char="§"/>
            </a:pPr>
            <a:r>
              <a:rPr lang="bg-BG" sz="2000" dirty="0"/>
              <a:t>Петте </a:t>
            </a:r>
            <a:r>
              <a:rPr lang="en-US" sz="2000" dirty="0"/>
              <a:t>class library-</a:t>
            </a:r>
            <a:r>
              <a:rPr lang="bg-BG" sz="2000" dirty="0"/>
              <a:t>та </a:t>
            </a:r>
            <a:r>
              <a:rPr lang="bg-BG" sz="2000" dirty="0" smtClean="0"/>
              <a:t>са:</a:t>
            </a:r>
            <a:r>
              <a:rPr lang="bg-BG" sz="2000" dirty="0"/>
              <a:t> </a:t>
            </a:r>
            <a:r>
              <a:rPr lang="en-US" sz="2000" dirty="0" err="1" smtClean="0"/>
              <a:t>CarsSystem.Data</a:t>
            </a:r>
            <a:r>
              <a:rPr lang="bg-BG" sz="2000" dirty="0" smtClean="0"/>
              <a:t>, </a:t>
            </a:r>
            <a:r>
              <a:rPr lang="en-US" sz="2000" dirty="0" smtClean="0"/>
              <a:t>Cars</a:t>
            </a:r>
            <a:r>
              <a:rPr lang="bg-BG" sz="2000" dirty="0" smtClean="0"/>
              <a:t> </a:t>
            </a:r>
            <a:r>
              <a:rPr lang="en-US" sz="2000" dirty="0" err="1" smtClean="0"/>
              <a:t>System.Data.Models</a:t>
            </a:r>
            <a:r>
              <a:rPr lang="bg-BG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CarsSystem.Services</a:t>
            </a:r>
            <a:r>
              <a:rPr lang="bg-BG" sz="2000" dirty="0" smtClean="0"/>
              <a:t>, </a:t>
            </a:r>
            <a:r>
              <a:rPr lang="en-US" sz="2000" dirty="0" smtClean="0"/>
              <a:t>Common</a:t>
            </a:r>
            <a:r>
              <a:rPr lang="bg-BG" sz="2000" dirty="0" smtClean="0"/>
              <a:t>,</a:t>
            </a:r>
            <a:r>
              <a:rPr lang="en-US" sz="2000" dirty="0" smtClean="0"/>
              <a:t>  </a:t>
            </a:r>
            <a:r>
              <a:rPr lang="en-US" sz="2000" dirty="0" err="1" smtClean="0"/>
              <a:t>CarsSystem.Auth</a:t>
            </a:r>
            <a:endParaRPr lang="bg-BG" sz="2000" dirty="0"/>
          </a:p>
          <a:p>
            <a:pPr lvl="2">
              <a:buFont typeface="Wingdings" pitchFamily="2" charset="2"/>
              <a:buChar char="§"/>
            </a:pPr>
            <a:r>
              <a:rPr lang="bg-BG" sz="2000" dirty="0"/>
              <a:t>Двата тестови проекта са</a:t>
            </a:r>
            <a:r>
              <a:rPr lang="bg-BG" sz="2000" dirty="0" smtClean="0"/>
              <a:t>: </a:t>
            </a:r>
            <a:r>
              <a:rPr lang="en-US" sz="2000" dirty="0" err="1" smtClean="0"/>
              <a:t>CarsSystem.Integrati</a:t>
            </a:r>
            <a:r>
              <a:rPr lang="bg-BG" sz="2000" dirty="0" smtClean="0"/>
              <a:t>о</a:t>
            </a:r>
            <a:r>
              <a:rPr lang="en-US" sz="2000" dirty="0" smtClean="0"/>
              <a:t>n</a:t>
            </a:r>
            <a:r>
              <a:rPr lang="bg-BG" sz="2000" dirty="0" smtClean="0"/>
              <a:t> </a:t>
            </a:r>
            <a:r>
              <a:rPr lang="en-US" sz="2000" dirty="0" smtClean="0"/>
              <a:t>Tests</a:t>
            </a:r>
            <a:r>
              <a:rPr lang="bg-BG" sz="2000" dirty="0" smtClean="0"/>
              <a:t> и </a:t>
            </a:r>
            <a:r>
              <a:rPr lang="en-US" sz="2000" dirty="0" err="1"/>
              <a:t>CarsSystem.Tests</a:t>
            </a:r>
            <a:r>
              <a:rPr lang="en-US" sz="2000" dirty="0"/>
              <a:t> </a:t>
            </a:r>
            <a:endParaRPr lang="bg-BG" sz="2000" dirty="0"/>
          </a:p>
          <a:p>
            <a:pPr lvl="2">
              <a:buFont typeface="Wingdings" pitchFamily="2" charset="2"/>
              <a:buChar char="§"/>
            </a:pPr>
            <a:r>
              <a:rPr lang="bg-BG" sz="2000" dirty="0" smtClean="0"/>
              <a:t>Конзолното приложение е: </a:t>
            </a:r>
            <a:r>
              <a:rPr lang="en-US" sz="2000" dirty="0" err="1" smtClean="0"/>
              <a:t>CarsSystemConsoleApp</a:t>
            </a:r>
            <a:endParaRPr lang="bg-BG" sz="2000" dirty="0" smtClean="0"/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MVC </a:t>
            </a:r>
            <a:r>
              <a:rPr lang="bg-BG" sz="2000" dirty="0" smtClean="0"/>
              <a:t>клиента е: </a:t>
            </a:r>
            <a:r>
              <a:rPr lang="en-US" sz="2000" dirty="0" err="1"/>
              <a:t>CarsSystem.WebClient.MVC</a:t>
            </a:r>
            <a:endParaRPr lang="bg-BG" sz="2000" dirty="0"/>
          </a:p>
        </p:txBody>
      </p:sp>
      <p:sp>
        <p:nvSpPr>
          <p:cNvPr id="6" name="Заглавие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5. Разработка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ка">
  <a:themeElements>
    <a:clrScheme name="Техника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ка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175</TotalTime>
  <Words>376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Техника</vt:lpstr>
      <vt:lpstr>Електронен Дневник за поддръжка на автомобили</vt:lpstr>
      <vt:lpstr>Съдържание</vt:lpstr>
      <vt:lpstr>1. Увод</vt:lpstr>
      <vt:lpstr>2. Теоретична част</vt:lpstr>
      <vt:lpstr>3. Използвани технологии</vt:lpstr>
      <vt:lpstr>3.1 Модел на изпълнение на ASP.NET</vt:lpstr>
      <vt:lpstr>4. Проектиране на системата- SOLID</vt:lpstr>
      <vt:lpstr>5. Разработка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таймер за куб на “Рубик” чрез Arduino</dc:title>
  <dc:creator>Asus K53SM</dc:creator>
  <cp:lastModifiedBy>ASUS K53SM</cp:lastModifiedBy>
  <cp:revision>25</cp:revision>
  <dcterms:created xsi:type="dcterms:W3CDTF">2016-07-02T19:47:40Z</dcterms:created>
  <dcterms:modified xsi:type="dcterms:W3CDTF">2018-01-27T21:38:29Z</dcterms:modified>
</cp:coreProperties>
</file>