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74" r:id="rId2"/>
    <p:sldId id="276" r:id="rId3"/>
    <p:sldId id="510" r:id="rId4"/>
    <p:sldId id="493" r:id="rId5"/>
    <p:sldId id="492" r:id="rId6"/>
    <p:sldId id="531" r:id="rId7"/>
    <p:sldId id="530" r:id="rId8"/>
    <p:sldId id="529" r:id="rId9"/>
    <p:sldId id="509" r:id="rId10"/>
    <p:sldId id="353" r:id="rId11"/>
    <p:sldId id="505" r:id="rId12"/>
    <p:sldId id="498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28" r:id="rId22"/>
    <p:sldId id="519" r:id="rId23"/>
    <p:sldId id="520" r:id="rId24"/>
    <p:sldId id="521" r:id="rId25"/>
    <p:sldId id="522" r:id="rId26"/>
    <p:sldId id="524" r:id="rId27"/>
    <p:sldId id="525" r:id="rId28"/>
    <p:sldId id="526" r:id="rId29"/>
    <p:sldId id="349" r:id="rId30"/>
    <p:sldId id="532" r:id="rId31"/>
    <p:sldId id="537" r:id="rId32"/>
    <p:sldId id="534" r:id="rId33"/>
    <p:sldId id="535" r:id="rId34"/>
    <p:sldId id="53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10"/>
          </p14:sldIdLst>
        </p14:section>
        <p14:section name="MVC" id="{2D54DF16-E39E-464B-8663-C1E310C12533}">
          <p14:sldIdLst>
            <p14:sldId id="493"/>
            <p14:sldId id="492"/>
            <p14:sldId id="531"/>
            <p14:sldId id="530"/>
            <p14:sldId id="529"/>
            <p14:sldId id="509"/>
          </p14:sldIdLst>
        </p14:section>
        <p14:section name="Framework" id="{BC4A3995-4CED-4320-A673-95328C9C809D}">
          <p14:sldIdLst>
            <p14:sldId id="353"/>
            <p14:sldId id="505"/>
            <p14:sldId id="498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28"/>
            <p14:sldId id="519"/>
            <p14:sldId id="520"/>
            <p14:sldId id="521"/>
            <p14:sldId id="522"/>
            <p14:sldId id="524"/>
            <p14:sldId id="525"/>
            <p14:sldId id="526"/>
          </p14:sldIdLst>
        </p14:section>
        <p14:section name="Conclusion" id="{10E03AB1-9AA8-4E86-9A64-D741901E50A2}">
          <p14:sldIdLst>
            <p14:sldId id="349"/>
            <p14:sldId id="532"/>
            <p14:sldId id="537"/>
            <p14:sldId id="534"/>
            <p14:sldId id="535"/>
            <p14:sldId id="5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20" autoAdjust="0"/>
  </p:normalViewPr>
  <p:slideViewPr>
    <p:cSldViewPr snapToGrid="0" showGuides="1">
      <p:cViewPr varScale="1">
        <p:scale>
          <a:sx n="116" d="100"/>
          <a:sy n="116" d="100"/>
        </p:scale>
        <p:origin x="106" y="46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12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0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67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007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0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5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8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2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1.png"/><Relationship Id="rId22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8.jpeg"/><Relationship Id="rId7" Type="http://schemas.openxmlformats.org/officeDocument/2006/relationships/image" Target="../media/image8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1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MVC, ASP.NET Core, Razor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Web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74962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F37657-577C-400D-AA30-257DE54D4868}"/>
              </a:ext>
            </a:extLst>
          </p:cNvPr>
          <p:cNvGrpSpPr/>
          <p:nvPr/>
        </p:nvGrpSpPr>
        <p:grpSpPr>
          <a:xfrm>
            <a:off x="3094515" y="2363066"/>
            <a:ext cx="5258897" cy="3186892"/>
            <a:chOff x="3027280" y="2351427"/>
            <a:chExt cx="5258897" cy="31868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FB6BC43-3DF3-4762-872A-20D42C222C98}"/>
                </a:ext>
              </a:extLst>
            </p:cNvPr>
            <p:cNvGrpSpPr/>
            <p:nvPr/>
          </p:nvGrpSpPr>
          <p:grpSpPr>
            <a:xfrm>
              <a:off x="3027280" y="2351427"/>
              <a:ext cx="5258897" cy="3186892"/>
              <a:chOff x="3027280" y="2351427"/>
              <a:chExt cx="5258897" cy="318689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61A25CD3-1074-4B23-B37C-7367884A0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7280" y="2351427"/>
                <a:ext cx="5258897" cy="3186892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2DD533-0B42-43B1-8284-45E4F5ED8B40}"/>
                  </a:ext>
                </a:extLst>
              </p:cNvPr>
              <p:cNvSpPr txBox="1"/>
              <p:nvPr/>
            </p:nvSpPr>
            <p:spPr>
              <a:xfrm>
                <a:off x="3334871" y="2760639"/>
                <a:ext cx="748553" cy="66836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dirty="0">
                    <a:solidFill>
                      <a:schemeClr val="bg2"/>
                    </a:solidFill>
                  </a:rPr>
                  <a:t>C#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CEC5E5-A11D-40DC-97B1-933639C888CB}"/>
                </a:ext>
              </a:extLst>
            </p:cNvPr>
            <p:cNvSpPr txBox="1"/>
            <p:nvPr/>
          </p:nvSpPr>
          <p:spPr>
            <a:xfrm>
              <a:off x="4598892" y="2478251"/>
              <a:ext cx="748553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JS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324B76-9D34-43EC-BEB4-90C0AE430149}"/>
                </a:ext>
              </a:extLst>
            </p:cNvPr>
            <p:cNvSpPr txBox="1"/>
            <p:nvPr/>
          </p:nvSpPr>
          <p:spPr>
            <a:xfrm>
              <a:off x="6171920" y="2518589"/>
              <a:ext cx="1142999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HTML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910C21-F9C1-462D-868C-A82ED04705E8}"/>
                </a:ext>
              </a:extLst>
            </p:cNvPr>
            <p:cNvSpPr txBox="1"/>
            <p:nvPr/>
          </p:nvSpPr>
          <p:spPr>
            <a:xfrm>
              <a:off x="7271508" y="3094819"/>
              <a:ext cx="926152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ASP.NET Core Framework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533816"/>
            <a:ext cx="10961783" cy="804964"/>
          </a:xfrm>
        </p:spPr>
        <p:txBody>
          <a:bodyPr/>
          <a:lstStyle/>
          <a:p>
            <a:r>
              <a:rPr lang="en-US" b="0" dirty="0"/>
              <a:t>Web Application MVC Framework for C# and .NET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1277AA-B747-450D-ABE7-DEAC0E7C0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67" y="667871"/>
            <a:ext cx="4132730" cy="413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94422E-1EDF-4FE3-95DC-B0EDC5CA2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7"/>
            <a:ext cx="9929724" cy="558489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== set of resources and tools, used as</a:t>
            </a:r>
            <a:br>
              <a:rPr lang="en-US" dirty="0"/>
            </a:br>
            <a:r>
              <a:rPr lang="en-US" dirty="0"/>
              <a:t>base for building a software system 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 application framework </a:t>
            </a:r>
            <a:r>
              <a:rPr lang="bg-BG" dirty="0"/>
              <a:t>-</a:t>
            </a:r>
            <a:r>
              <a:rPr lang="en-US" dirty="0" smtClean="0"/>
              <a:t> </a:t>
            </a:r>
            <a:r>
              <a:rPr lang="en-US" dirty="0"/>
              <a:t>provides a standard</a:t>
            </a:r>
            <a:br>
              <a:rPr lang="en-US" dirty="0"/>
            </a:br>
            <a:r>
              <a:rPr lang="en-US" dirty="0"/>
              <a:t>way to build and deploy </a:t>
            </a:r>
            <a:r>
              <a:rPr lang="en-US" b="1" dirty="0">
                <a:solidFill>
                  <a:schemeClr val="bg1"/>
                </a:solidFill>
              </a:rPr>
              <a:t>Web applications</a:t>
            </a:r>
          </a:p>
          <a:p>
            <a:pPr>
              <a:lnSpc>
                <a:spcPct val="110000"/>
              </a:lnSpc>
            </a:pPr>
            <a:r>
              <a:rPr lang="en-US" dirty="0"/>
              <a:t>Designed to support the development of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services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resources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APIs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75A1C0-6722-49DD-BB3E-42328BC9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708FD-795D-46D1-BA34-D29C54C394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3C146-276C-44BE-84E8-D15879F286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130" y="4041053"/>
            <a:ext cx="2814707" cy="240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5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2CDB0-2E36-44FB-85B9-85E0F54EE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6688" y="1121148"/>
            <a:ext cx="9929724" cy="5276048"/>
          </a:xfrm>
        </p:spPr>
        <p:txBody>
          <a:bodyPr/>
          <a:lstStyle/>
          <a:p>
            <a:pPr lvl="1"/>
            <a:r>
              <a:rPr lang="en-US" dirty="0"/>
              <a:t>Lightweight, open-source and highly testable Web </a:t>
            </a:r>
            <a:br>
              <a:rPr lang="en-US" dirty="0"/>
            </a:br>
            <a:r>
              <a:rPr lang="en-US" dirty="0"/>
              <a:t>application framework </a:t>
            </a:r>
          </a:p>
          <a:p>
            <a:pPr lvl="1"/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Model-View-Controller</a:t>
            </a:r>
            <a:r>
              <a:rPr lang="en-US" dirty="0"/>
              <a:t> design pattern</a:t>
            </a:r>
          </a:p>
          <a:p>
            <a:pPr lvl="1"/>
            <a:r>
              <a:rPr lang="en-US" dirty="0"/>
              <a:t>Redesign of</a:t>
            </a:r>
            <a:r>
              <a:rPr lang="bg-BG" dirty="0"/>
              <a:t> </a:t>
            </a:r>
            <a:r>
              <a:rPr lang="en-US" dirty="0"/>
              <a:t>ASP.NET 4.x</a:t>
            </a:r>
          </a:p>
          <a:p>
            <a:pPr lvl="1"/>
            <a:r>
              <a:rPr lang="en-US" dirty="0"/>
              <a:t>Cross-platform – targeting the .NET Core platform</a:t>
            </a:r>
          </a:p>
          <a:p>
            <a:pPr lvl="2"/>
            <a:r>
              <a:rPr lang="en-US" dirty="0"/>
              <a:t>Runs on multiple operating systems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r>
              <a:rPr lang="bg-BG" dirty="0"/>
              <a:t> </a:t>
            </a:r>
            <a:r>
              <a:rPr lang="en-US" dirty="0"/>
              <a:t>MVC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1648A-5F6A-40CF-90F6-B681A336BE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504B9A-C51A-4DC2-83E3-7E6398CDA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61" y="4299720"/>
            <a:ext cx="2563906" cy="2563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B1D7E-BCA6-4A73-8166-752553A3D2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65" y="4374391"/>
            <a:ext cx="3056556" cy="2274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820D59-B987-4ABC-AF3C-0D0653ECCB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4919568"/>
            <a:ext cx="894489" cy="10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3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ASP.NET Core MVC App: Project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1648A-5F6A-40CF-90F6-B681A336BE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7" y="1267266"/>
            <a:ext cx="8905875" cy="54387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3D809-60D1-4039-AEBB-4601A195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557" y="3986653"/>
            <a:ext cx="4590435" cy="1371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9696451" y="4672453"/>
            <a:ext cx="2172087" cy="1203306"/>
          </a:xfrm>
          <a:prstGeom prst="wedgeRoundRectCallout">
            <a:avLst>
              <a:gd name="adj1" fmla="val -69960"/>
              <a:gd name="adj2" fmla="val -37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Install this in Visual Studio!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ASP.NET Core MVC App: Choose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1648A-5F6A-40CF-90F6-B681A336BE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271588"/>
            <a:ext cx="7429500" cy="52800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758651" y="4271963"/>
            <a:ext cx="4022172" cy="985836"/>
          </a:xfrm>
          <a:prstGeom prst="wedgeRoundRectCallout">
            <a:avLst>
              <a:gd name="adj1" fmla="val -61079"/>
              <a:gd name="adj2" fmla="val -23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Make sure Authentication is set to "No Authentication"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18413"/>
          </a:xfrm>
        </p:spPr>
        <p:txBody>
          <a:bodyPr/>
          <a:lstStyle/>
          <a:p>
            <a:r>
              <a:rPr lang="en-US" dirty="0"/>
              <a:t>Run the project using [Ctrl + F5] or [F5]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ASP.NET Core MVC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31" y="1939890"/>
            <a:ext cx="8758238" cy="46039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3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App: What's Inside?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8" y="1293714"/>
            <a:ext cx="3267707" cy="5293919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116133" y="1199968"/>
            <a:ext cx="2727246" cy="1219200"/>
          </a:xfrm>
          <a:prstGeom prst="wedgeRoundRectCallout">
            <a:avLst>
              <a:gd name="adj1" fmla="val 71559"/>
              <a:gd name="adj2" fmla="val 28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Static files:</a:t>
            </a:r>
            <a:r>
              <a:rPr lang="en-US" sz="2400" b="1" noProof="1">
                <a:solidFill>
                  <a:schemeClr val="bg2"/>
                </a:solidFill>
              </a:rPr>
              <a:t/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CSS styles images, fonts, …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16134" y="2635733"/>
            <a:ext cx="2727245" cy="1219200"/>
          </a:xfrm>
          <a:prstGeom prst="wedgeRoundRectCallout">
            <a:avLst>
              <a:gd name="adj1" fmla="val 76449"/>
              <a:gd name="adj2" fmla="val -480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Controller</a:t>
            </a:r>
            <a:r>
              <a:rPr lang="en-US" sz="2400" b="1" noProof="1">
                <a:solidFill>
                  <a:schemeClr val="bg2"/>
                </a:solidFill>
              </a:rPr>
              <a:t> classes holding actions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25403" y="2522069"/>
            <a:ext cx="3238342" cy="1322926"/>
          </a:xfrm>
          <a:prstGeom prst="wedgeRoundRectCallout">
            <a:avLst>
              <a:gd name="adj1" fmla="val -91642"/>
              <a:gd name="adj2" fmla="val -135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Models</a:t>
            </a:r>
            <a:r>
              <a:rPr lang="en-US" sz="2400" b="1" noProof="1">
                <a:solidFill>
                  <a:schemeClr val="bg2"/>
                </a:solidFill>
              </a:rPr>
              <a:t>: entity classes + view models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86EDCC44-1E54-4E25-81D4-9E9BE542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135" y="4046274"/>
            <a:ext cx="2727245" cy="1269005"/>
          </a:xfrm>
          <a:prstGeom prst="wedgeRoundRectCallout">
            <a:avLst>
              <a:gd name="adj1" fmla="val 64623"/>
              <a:gd name="adj2" fmla="val -33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Views:</a:t>
            </a:r>
            <a:r>
              <a:rPr lang="en-US" sz="2400" b="1" noProof="1">
                <a:solidFill>
                  <a:schemeClr val="bg2"/>
                </a:solidFill>
              </a:rPr>
              <a:t/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HTML templates</a:t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for the pages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EDE97DDD-79B6-4534-8384-4D426105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4295536"/>
            <a:ext cx="2708303" cy="1322927"/>
          </a:xfrm>
          <a:prstGeom prst="wedgeRoundRectCallout">
            <a:avLst>
              <a:gd name="adj1" fmla="val -67196"/>
              <a:gd name="adj2" fmla="val -12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Shared views:</a:t>
            </a:r>
            <a:r>
              <a:rPr lang="en-US" sz="2400" b="1" noProof="1">
                <a:solidFill>
                  <a:schemeClr val="bg2"/>
                </a:solidFill>
              </a:rPr>
              <a:t/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layout for all pages + partial views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644C61AB-0424-4BD6-B5D1-1C71858F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133" y="5759613"/>
            <a:ext cx="2519426" cy="637583"/>
          </a:xfrm>
          <a:prstGeom prst="wedgeRoundRectCallout">
            <a:avLst>
              <a:gd name="adj1" fmla="val 74285"/>
              <a:gd name="adj2" fmla="val 30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App start </a:t>
            </a:r>
            <a:r>
              <a:rPr lang="en-US" sz="2400" b="1" noProof="1">
                <a:solidFill>
                  <a:schemeClr val="bg2"/>
                </a:solidFill>
              </a:rPr>
              <a:t>files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C78465C6-AAC5-44A3-9588-9F2DD320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1433945"/>
            <a:ext cx="2708304" cy="637583"/>
          </a:xfrm>
          <a:prstGeom prst="wedgeRoundRectCallout">
            <a:avLst>
              <a:gd name="adj1" fmla="val -86988"/>
              <a:gd name="adj2" fmla="val 5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NuGet packages</a:t>
            </a:r>
          </a:p>
        </p:txBody>
      </p:sp>
    </p:spTree>
    <p:extLst>
      <p:ext uri="{BB962C8B-B14F-4D97-AF65-F5344CB8AC3E}">
        <p14:creationId xmlns:p14="http://schemas.microsoft.com/office/powerpoint/2010/main" val="458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 in 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75657"/>
            <a:ext cx="11617420" cy="5447393"/>
          </a:xfrm>
        </p:spPr>
        <p:txBody>
          <a:bodyPr>
            <a:normAutofit/>
          </a:bodyPr>
          <a:lstStyle/>
          <a:p>
            <a:r>
              <a:rPr lang="en-US" sz="3200" dirty="0"/>
              <a:t>MVC controllers hold logic to process user interactions</a:t>
            </a:r>
          </a:p>
          <a:p>
            <a:r>
              <a:rPr lang="en-US" sz="3200" dirty="0"/>
              <a:t>The URL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/Home/About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invokes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HomeController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About()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6121" y="2582468"/>
            <a:ext cx="10442576" cy="3920972"/>
            <a:chOff x="684212" y="883182"/>
            <a:chExt cx="5791200" cy="5254903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1"/>
              <a:ext cx="5791200" cy="44651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3152" rIns="144000" bIns="73152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spcBef>
                  <a:spcPts val="0"/>
                </a:spcBef>
              </a:pPr>
              <a:r>
                <a:rPr lang="en-US" sz="2200" dirty="0"/>
                <a:t>public class </a:t>
              </a:r>
              <a:r>
                <a:rPr lang="en-US" sz="2200" dirty="0">
                  <a:solidFill>
                    <a:schemeClr val="bg1"/>
                  </a:solidFill>
                </a:rPr>
                <a:t>Home</a:t>
              </a:r>
              <a:r>
                <a:rPr lang="en-US" sz="2200" dirty="0"/>
                <a:t>Controller : Controller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{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public IActionResult </a:t>
              </a:r>
              <a:r>
                <a:rPr lang="en-US" sz="2200" dirty="0">
                  <a:solidFill>
                    <a:schemeClr val="bg1"/>
                  </a:solidFill>
                </a:rPr>
                <a:t>About()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{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   </a:t>
              </a:r>
              <a:r>
                <a:rPr lang="en-US" sz="2200" dirty="0">
                  <a:solidFill>
                    <a:schemeClr val="bg1"/>
                  </a:solidFill>
                </a:rPr>
                <a:t>ViewBag</a:t>
              </a:r>
              <a:r>
                <a:rPr lang="en-US" sz="2200" dirty="0"/>
                <a:t>.Message = "Your application description page.";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   return </a:t>
              </a:r>
              <a:r>
                <a:rPr lang="en-US" sz="2200" dirty="0">
                  <a:solidFill>
                    <a:schemeClr val="bg1"/>
                  </a:solidFill>
                </a:rPr>
                <a:t>View()</a:t>
              </a:r>
              <a:r>
                <a:rPr lang="en-US" sz="2200" dirty="0"/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}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}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2" y="883182"/>
              <a:ext cx="5791200" cy="78971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dirty="0"/>
                <a:t>\Controllers\HomeController.cs</a:t>
              </a:r>
            </a:p>
          </p:txBody>
        </p:sp>
      </p:grp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282681" y="5379898"/>
            <a:ext cx="5113245" cy="660407"/>
          </a:xfrm>
          <a:prstGeom prst="wedgeRoundRectCallout">
            <a:avLst>
              <a:gd name="adj1" fmla="val -59863"/>
              <a:gd name="adj2" fmla="val -32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Renders</a:t>
            </a:r>
            <a:r>
              <a:rPr lang="en-US" sz="2400" b="1" noProof="1">
                <a:solidFill>
                  <a:schemeClr val="bg2"/>
                </a:solidFill>
              </a:rPr>
              <a:t> Views\Home\About.cshtml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47280" y="3760974"/>
            <a:ext cx="5426738" cy="660407"/>
          </a:xfrm>
          <a:prstGeom prst="wedgeRoundRectCallout">
            <a:avLst>
              <a:gd name="adj1" fmla="val -57580"/>
              <a:gd name="adj2" fmla="val 253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Controller's </a:t>
            </a:r>
            <a:r>
              <a:rPr lang="en-US" sz="2400" b="1" noProof="1">
                <a:solidFill>
                  <a:schemeClr val="bg2"/>
                </a:solidFill>
              </a:rPr>
              <a:t>methods are called actions</a:t>
            </a:r>
          </a:p>
        </p:txBody>
      </p:sp>
    </p:spTree>
    <p:extLst>
      <p:ext uri="{BB962C8B-B14F-4D97-AF65-F5344CB8AC3E}">
        <p14:creationId xmlns:p14="http://schemas.microsoft.com/office/powerpoint/2010/main" val="45345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en-US" sz="3100" dirty="0"/>
              <a:t>Routing is configured within Configure Method in the StartUp Class</a:t>
            </a:r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pPr>
              <a:buClr>
                <a:schemeClr val="tx1"/>
              </a:buClr>
            </a:pPr>
            <a:r>
              <a:rPr lang="en-US" sz="3100" dirty="0"/>
              <a:t>Template Matches URL path like: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/Orders/Details/17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/Orders/All</a:t>
            </a:r>
          </a:p>
          <a:p>
            <a:pPr>
              <a:buClr>
                <a:schemeClr val="tx1"/>
              </a:buClr>
            </a:pPr>
            <a:r>
              <a:rPr lang="en-US" sz="3000" noProof="1"/>
              <a:t>Also match the URL path </a:t>
            </a:r>
            <a:r>
              <a:rPr lang="en-US" sz="3000" b="1" noProof="1"/>
              <a:t>"</a:t>
            </a:r>
            <a:r>
              <a:rPr lang="en-US" sz="3000" b="1" noProof="1">
                <a:solidFill>
                  <a:schemeClr val="bg1"/>
                </a:solidFill>
              </a:rPr>
              <a:t>/</a:t>
            </a:r>
            <a:r>
              <a:rPr lang="en-US" sz="3000" b="1" noProof="1"/>
              <a:t>"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bg1"/>
                </a:solidFill>
              </a:rPr>
              <a:t>{controller}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{action} </a:t>
            </a:r>
            <a:r>
              <a:rPr lang="en-US" sz="3000" noProof="1"/>
              <a:t>parameters have</a:t>
            </a:r>
            <a:br>
              <a:rPr lang="en-US" sz="3000" noProof="1"/>
            </a:br>
            <a:r>
              <a:rPr lang="en-US" sz="3000" noProof="1"/>
              <a:t>default values </a:t>
            </a:r>
            <a:r>
              <a:rPr lang="en-US" sz="3000" b="1" noProof="1">
                <a:solidFill>
                  <a:schemeClr val="bg1"/>
                </a:solidFill>
              </a:rPr>
              <a:t>Home</a:t>
            </a:r>
            <a:r>
              <a:rPr lang="en-US" sz="3000" noProof="1"/>
              <a:t> and </a:t>
            </a:r>
            <a:r>
              <a:rPr lang="en-US" sz="3000" b="1" noProof="1">
                <a:solidFill>
                  <a:schemeClr val="bg1"/>
                </a:solidFill>
              </a:rPr>
              <a:t>Index</a:t>
            </a:r>
          </a:p>
          <a:p>
            <a:pPr>
              <a:buClr>
                <a:schemeClr val="tx1"/>
              </a:buClr>
            </a:pPr>
            <a:endParaRPr lang="en-US" sz="3000" b="1" noProof="1">
              <a:solidFill>
                <a:schemeClr val="bg1"/>
              </a:solidFill>
            </a:endParaRPr>
          </a:p>
          <a:p>
            <a:pPr lvl="1"/>
            <a:endParaRPr lang="en-US" sz="2900" dirty="0"/>
          </a:p>
          <a:p>
            <a:endParaRPr lang="en-US" sz="3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App 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20" y="1774165"/>
            <a:ext cx="10017522" cy="196516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app.UseMvc(routes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routes.MapRoute(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name: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"default"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template: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"{controller=Home}/{action=Index}/{id?}"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});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55351" y="1887586"/>
            <a:ext cx="4769885" cy="902387"/>
          </a:xfrm>
          <a:prstGeom prst="wedgeRoundRectCallout">
            <a:avLst>
              <a:gd name="adj1" fmla="val -61503"/>
              <a:gd name="adj2" fmla="val 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Route values are determined by </a:t>
            </a:r>
            <a:r>
              <a:rPr lang="en-US" sz="2400" b="1" noProof="1">
                <a:solidFill>
                  <a:schemeClr val="bg1"/>
                </a:solidFill>
              </a:rPr>
              <a:t>splitting</a:t>
            </a:r>
            <a:r>
              <a:rPr lang="en-US" sz="2400" b="1" noProof="1">
                <a:solidFill>
                  <a:schemeClr val="bg2"/>
                </a:solidFill>
              </a:rPr>
              <a:t> the URL into </a:t>
            </a:r>
            <a:r>
              <a:rPr lang="en-US" sz="2400" b="1" noProof="1">
                <a:solidFill>
                  <a:schemeClr val="bg1"/>
                </a:solidFill>
              </a:rPr>
              <a:t>segments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009331" y="3770493"/>
            <a:ext cx="4497166" cy="580497"/>
          </a:xfrm>
          <a:prstGeom prst="wedgeRoundRectCallout">
            <a:avLst>
              <a:gd name="adj1" fmla="val -4158"/>
              <a:gd name="adj2" fmla="val -118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Id</a:t>
            </a:r>
            <a:r>
              <a:rPr lang="en-US" sz="2400" b="1" noProof="1">
                <a:solidFill>
                  <a:schemeClr val="bg2"/>
                </a:solidFill>
              </a:rPr>
              <a:t> route parameter is optional</a:t>
            </a:r>
            <a:endParaRPr lang="en-US" sz="24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ASP.NET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413" y="1212980"/>
            <a:ext cx="11804822" cy="5508496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Views</a:t>
            </a:r>
            <a:r>
              <a:rPr lang="en-US" sz="3600" dirty="0"/>
              <a:t> render the HTML code for the </a:t>
            </a:r>
            <a:r>
              <a:rPr lang="en-US" sz="3600" b="1" dirty="0">
                <a:solidFill>
                  <a:schemeClr val="bg1"/>
                </a:solidFill>
              </a:rPr>
              <a:t>invoked action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Views combine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 with </a:t>
            </a:r>
            <a:r>
              <a:rPr lang="en-US" sz="3600" b="1" dirty="0">
                <a:solidFill>
                  <a:schemeClr val="bg1"/>
                </a:solidFill>
              </a:rPr>
              <a:t>C# code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ASP.NET MVC uses </a:t>
            </a:r>
            <a:r>
              <a:rPr lang="en-US" sz="3600" b="1" dirty="0">
                <a:solidFill>
                  <a:schemeClr val="bg1"/>
                </a:solidFill>
              </a:rPr>
              <a:t>Razor</a:t>
            </a:r>
            <a:r>
              <a:rPr lang="en-US" sz="3600" dirty="0"/>
              <a:t> view engine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Markup syntax </a:t>
            </a:r>
            <a:r>
              <a:rPr lang="en-US" sz="3200" dirty="0"/>
              <a:t>for embedding server-based code into </a:t>
            </a:r>
            <a:br>
              <a:rPr lang="en-US" sz="3200" dirty="0"/>
            </a:br>
            <a:r>
              <a:rPr lang="en-US" sz="3200" dirty="0"/>
              <a:t>webpages</a:t>
            </a:r>
          </a:p>
          <a:p>
            <a:pPr lvl="1"/>
            <a:r>
              <a:rPr lang="en-US" sz="3200" dirty="0"/>
              <a:t>Syntax is a consists of </a:t>
            </a:r>
            <a:r>
              <a:rPr lang="en-US" sz="3200" b="1" dirty="0">
                <a:solidFill>
                  <a:schemeClr val="bg1"/>
                </a:solidFill>
              </a:rPr>
              <a:t>Razor markup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C#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HTML</a:t>
            </a:r>
          </a:p>
          <a:p>
            <a:pPr lvl="1"/>
            <a:r>
              <a:rPr lang="en-US" sz="3200" dirty="0"/>
              <a:t>Files generally have a </a:t>
            </a:r>
            <a:r>
              <a:rPr lang="en-US" sz="3200" b="1" dirty="0">
                <a:solidFill>
                  <a:schemeClr val="bg1"/>
                </a:solidFill>
              </a:rPr>
              <a:t>.cshtml</a:t>
            </a:r>
            <a:r>
              <a:rPr lang="en-US" sz="3200" dirty="0"/>
              <a:t> file extension</a:t>
            </a:r>
          </a:p>
          <a:p>
            <a:r>
              <a:rPr lang="en-US" sz="3200" dirty="0"/>
              <a:t>By convention </a:t>
            </a:r>
            <a:r>
              <a:rPr lang="en-US" sz="3200" b="1" dirty="0">
                <a:solidFill>
                  <a:schemeClr val="bg1"/>
                </a:solidFill>
              </a:rPr>
              <a:t>Action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 name are identical</a:t>
            </a:r>
          </a:p>
        </p:txBody>
      </p:sp>
    </p:spTree>
    <p:extLst>
      <p:ext uri="{BB962C8B-B14F-4D97-AF65-F5344CB8AC3E}">
        <p14:creationId xmlns:p14="http://schemas.microsoft.com/office/powerpoint/2010/main" val="33094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0612" y="1462551"/>
            <a:ext cx="7502624" cy="5258923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GB" sz="3200" dirty="0"/>
              <a:t>Model-View Controller (</a:t>
            </a:r>
            <a:r>
              <a:rPr lang="en-GB" sz="3200" b="1" dirty="0"/>
              <a:t>MVC</a:t>
            </a:r>
            <a:r>
              <a:rPr lang="en-GB" sz="3200" dirty="0"/>
              <a:t>)</a:t>
            </a:r>
            <a:endParaRPr lang="bg-BG" sz="32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ASP.NET Core Framework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/>
              <a:t>Introduction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b="1" dirty="0"/>
              <a:t>Controllers</a:t>
            </a:r>
            <a:r>
              <a:rPr lang="en-US" sz="3000" dirty="0"/>
              <a:t> and Routing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b="1" dirty="0"/>
              <a:t>Views</a:t>
            </a:r>
            <a:r>
              <a:rPr lang="en-US" sz="3000" dirty="0"/>
              <a:t> and Razor View Engine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b="1" dirty="0"/>
              <a:t>Models</a:t>
            </a:r>
            <a:r>
              <a:rPr lang="en-US" sz="3000" dirty="0"/>
              <a:t> in ASP.NET Core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/>
              <a:t>Processing Requests</a:t>
            </a:r>
          </a:p>
          <a:p>
            <a:pPr marL="457200" indent="-457200">
              <a:lnSpc>
                <a:spcPts val="4000"/>
              </a:lnSpc>
            </a:pPr>
            <a:r>
              <a:rPr lang="en-US" sz="3200" dirty="0"/>
              <a:t>ASP.NET Core Web App – Live </a:t>
            </a:r>
            <a:r>
              <a:rPr lang="en-US" sz="3200" b="1" dirty="0"/>
              <a:t>Demo</a:t>
            </a:r>
          </a:p>
          <a:p>
            <a:pPr marL="0" indent="0">
              <a:lnSpc>
                <a:spcPts val="4000"/>
              </a:lnSpc>
              <a:buNone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"Razor" Syntax (Templating Engine)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44968" y="1546472"/>
            <a:ext cx="10948651" cy="4851470"/>
            <a:chOff x="684211" y="1085462"/>
            <a:chExt cx="6071857" cy="3716356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3"/>
              <a:ext cx="6071856" cy="31289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700" noProof="1">
                  <a:solidFill>
                    <a:schemeClr val="bg1"/>
                  </a:solidFill>
                </a:rPr>
                <a:t>@{</a:t>
              </a:r>
            </a:p>
            <a:p>
              <a:r>
                <a:rPr lang="en-US" sz="2700" noProof="1"/>
                <a:t>  string title = "About";</a:t>
              </a:r>
            </a:p>
            <a:p>
              <a:r>
                <a:rPr lang="en-US" sz="2700" noProof="1">
                  <a:solidFill>
                    <a:schemeClr val="bg1"/>
                  </a:solidFill>
                </a:rPr>
                <a:t>}</a:t>
              </a:r>
            </a:p>
            <a:p>
              <a:r>
                <a:rPr lang="en-US" sz="2700" noProof="1"/>
                <a:t>&lt;h2</a:t>
              </a:r>
              <a:r>
                <a:rPr lang="en-US" sz="2700" noProof="1">
                  <a:solidFill>
                    <a:schemeClr val="bg1"/>
                  </a:solidFill>
                </a:rPr>
                <a:t>&gt;@title</a:t>
              </a:r>
              <a:r>
                <a:rPr lang="en-US" sz="2700" noProof="1"/>
                <a:t>&lt;/h2&gt;</a:t>
              </a:r>
            </a:p>
            <a:p>
              <a:r>
                <a:rPr lang="en-US" sz="2700" noProof="1"/>
                <a:t>&lt;h3</a:t>
              </a:r>
              <a:r>
                <a:rPr lang="en-US" sz="2700" noProof="1">
                  <a:solidFill>
                    <a:schemeClr val="bg1"/>
                  </a:solidFill>
                </a:rPr>
                <a:t>&gt;@ViewBag.</a:t>
              </a:r>
              <a:r>
                <a:rPr lang="en-US" sz="2700" noProof="1"/>
                <a:t>Message&lt;/h3&gt;</a:t>
              </a:r>
            </a:p>
            <a:p>
              <a:r>
                <a:rPr lang="en-US" sz="2700" noProof="1"/>
                <a:t>&lt;p&gt;Use this area to provide additional information.&lt;/p&gt;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1" y="1085462"/>
              <a:ext cx="6071856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\Views\Home\</a:t>
              </a:r>
              <a:r>
                <a:rPr lang="en-US" noProof="1">
                  <a:solidFill>
                    <a:schemeClr val="bg1"/>
                  </a:solidFill>
                </a:rPr>
                <a:t>About.cshtml</a:t>
              </a:r>
            </a:p>
          </p:txBody>
        </p:sp>
      </p:grp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43428" y="2032629"/>
            <a:ext cx="3883331" cy="740548"/>
          </a:xfrm>
          <a:prstGeom prst="wedgeRoundRectCallout">
            <a:avLst>
              <a:gd name="adj1" fmla="val -60959"/>
              <a:gd name="adj2" fmla="val 362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@ { … } </a:t>
            </a:r>
            <a:r>
              <a:rPr lang="en-US" sz="2400" b="1" noProof="1">
                <a:solidFill>
                  <a:schemeClr val="bg2"/>
                </a:solidFill>
              </a:rPr>
              <a:t>inserts C# code block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466548" y="4003761"/>
            <a:ext cx="2230494" cy="1049312"/>
          </a:xfrm>
          <a:prstGeom prst="wedgeRoundRectCallout">
            <a:avLst>
              <a:gd name="adj1" fmla="val -68317"/>
              <a:gd name="adj2" fmla="val 63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Everything else is HTML code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80826" y="3894543"/>
            <a:ext cx="3012593" cy="1011759"/>
          </a:xfrm>
          <a:prstGeom prst="wedgeRoundRectCallout">
            <a:avLst>
              <a:gd name="adj1" fmla="val -63872"/>
              <a:gd name="adj2" fmla="val 356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sz="2400" b="1" noProof="1">
                <a:solidFill>
                  <a:schemeClr val="bg1"/>
                </a:solidFill>
              </a:rPr>
              <a:t>Something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a C# variable</a:t>
            </a:r>
          </a:p>
        </p:txBody>
      </p:sp>
    </p:spTree>
    <p:extLst>
      <p:ext uri="{BB962C8B-B14F-4D97-AF65-F5344CB8AC3E}">
        <p14:creationId xmlns:p14="http://schemas.microsoft.com/office/powerpoint/2010/main" val="13979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9918" y="1268963"/>
            <a:ext cx="11538178" cy="5017392"/>
          </a:xfrm>
        </p:spPr>
        <p:txBody>
          <a:bodyPr/>
          <a:lstStyle/>
          <a:p>
            <a:r>
              <a:rPr lang="en-US" dirty="0"/>
              <a:t>Represent the state of the application</a:t>
            </a:r>
          </a:p>
          <a:p>
            <a:r>
              <a:rPr lang="en-US" dirty="0"/>
              <a:t>May be used by controllers to pass data to Views</a:t>
            </a:r>
          </a:p>
          <a:p>
            <a:r>
              <a:rPr lang="en-US" dirty="0"/>
              <a:t>Determine how the data will be stored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ASP.NET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46" y="3394482"/>
            <a:ext cx="7356763" cy="332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42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0155"/>
          </a:xfrm>
        </p:spPr>
        <p:txBody>
          <a:bodyPr/>
          <a:lstStyle/>
          <a:p>
            <a:r>
              <a:rPr lang="en-US" dirty="0"/>
              <a:t>Change the </a:t>
            </a:r>
            <a:r>
              <a:rPr lang="en-US" b="1" dirty="0">
                <a:latin typeface="Consolas" panose="020B0609020204030204" pitchFamily="49" charset="0"/>
              </a:rPr>
              <a:t>_Layout.cshtml</a:t>
            </a:r>
            <a:r>
              <a:rPr lang="en-US" dirty="0"/>
              <a:t> file in your projects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Number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52" y="1950370"/>
            <a:ext cx="11033682" cy="468158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2171"/>
          <a:stretch/>
        </p:blipFill>
        <p:spPr>
          <a:xfrm>
            <a:off x="9361714" y="1691286"/>
            <a:ext cx="2609461" cy="15525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34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  <a:r>
              <a:rPr lang="en-US" dirty="0"/>
              <a:t> to handle our interaction</a:t>
            </a:r>
          </a:p>
          <a:p>
            <a:r>
              <a:rPr lang="en-US" dirty="0"/>
              <a:t>Create new action method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HomeController.cs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will be passed as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GET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2" y="3932967"/>
            <a:ext cx="8823312" cy="267976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IActionResult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Numbers(int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int numbersRange = 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ViewBag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.numbersRange = 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this.View();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31020" y="4118847"/>
            <a:ext cx="3200400" cy="993051"/>
          </a:xfrm>
          <a:prstGeom prst="wedgeRoundRectCallout">
            <a:avLst>
              <a:gd name="adj1" fmla="val -67734"/>
              <a:gd name="adj2" fmla="val 535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ViewBag</a:t>
            </a:r>
            <a:r>
              <a:rPr lang="en-US" sz="2400" b="1" noProof="1">
                <a:solidFill>
                  <a:schemeClr val="bg2"/>
                </a:solidFill>
              </a:rPr>
              <a:t> is used to pass data to the </a:t>
            </a:r>
            <a:r>
              <a:rPr lang="en-US" sz="2400" b="1" noProof="1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128729" y="3288759"/>
            <a:ext cx="6293565" cy="537847"/>
          </a:xfrm>
          <a:prstGeom prst="wedgeRoundRectCallout">
            <a:avLst>
              <a:gd name="adj1" fmla="val -58992"/>
              <a:gd name="adj2" fmla="val 53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IActionResult </a:t>
            </a:r>
            <a:r>
              <a:rPr lang="en-US" sz="2800" b="1" noProof="1">
                <a:solidFill>
                  <a:schemeClr val="bg2"/>
                </a:solidFill>
              </a:rPr>
              <a:t>represents the view result</a:t>
            </a:r>
            <a:endParaRPr lang="en-US" sz="28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9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200" dirty="0"/>
              <a:t>Create </a:t>
            </a:r>
            <a:r>
              <a:rPr lang="bg-BG" sz="3200" dirty="0"/>
              <a:t>а </a:t>
            </a:r>
            <a:r>
              <a:rPr lang="en-US" sz="3200" dirty="0"/>
              <a:t>new Razor View </a:t>
            </a:r>
            <a:r>
              <a:rPr lang="en-US" sz="3200" b="1" dirty="0">
                <a:solidFill>
                  <a:schemeClr val="bg1"/>
                </a:solidFill>
              </a:rPr>
              <a:t>Numbers.cshtml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Views\Home</a:t>
            </a:r>
            <a:r>
              <a:rPr lang="en-US" sz="3200" dirty="0"/>
              <a:t> folder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</a:rPr>
              <a:t>Razor View Engine </a:t>
            </a:r>
            <a:r>
              <a:rPr lang="en-US" sz="3200" dirty="0"/>
              <a:t>to generate appropriate title </a:t>
            </a:r>
            <a:br>
              <a:rPr lang="en-US" sz="3200" dirty="0"/>
            </a:br>
            <a:r>
              <a:rPr lang="en-US" sz="3200" dirty="0"/>
              <a:t>and render unordered HTML list of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81" y="2915788"/>
            <a:ext cx="9917131" cy="378971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ViewBag.Title ="Nums 1 .. " + ViewBag.numbersRange;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ViewBag.Title&lt;/h2&gt;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@for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(int i = 1; i &lt;= ViewBag.numbersRange;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&lt;li&gt;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&lt;/ul&gt;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3392553" cy="5201066"/>
          </a:xfrm>
        </p:spPr>
        <p:txBody>
          <a:bodyPr/>
          <a:lstStyle/>
          <a:p>
            <a:r>
              <a:rPr lang="en-US" dirty="0"/>
              <a:t>After pressing </a:t>
            </a:r>
            <a:r>
              <a:rPr lang="en-US" b="1" dirty="0">
                <a:solidFill>
                  <a:schemeClr val="bg1"/>
                </a:solidFill>
              </a:rPr>
              <a:t>Nums 1 .. 10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we should be</a:t>
            </a:r>
            <a:br>
              <a:rPr lang="en-US" dirty="0"/>
            </a:br>
            <a:r>
              <a:rPr lang="en-US" dirty="0"/>
              <a:t>able to see this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Nums 1 ..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739" y="1389958"/>
            <a:ext cx="7682865" cy="51679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47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Form at the end of the </a:t>
            </a:r>
            <a:r>
              <a:rPr lang="en-US" b="1" noProof="1">
                <a:solidFill>
                  <a:schemeClr val="bg1"/>
                </a:solidFill>
              </a:rPr>
              <a:t>Numbers.cshtml</a:t>
            </a:r>
            <a:r>
              <a:rPr lang="bg-BG" b="1" dirty="0"/>
              <a:t>,</a:t>
            </a:r>
            <a:r>
              <a:rPr lang="en-US" dirty="0"/>
              <a:t> so we can post </a:t>
            </a:r>
            <a:br>
              <a:rPr lang="en-US" dirty="0"/>
            </a:br>
            <a:r>
              <a:rPr lang="en-US" dirty="0"/>
              <a:t>the number range we want to generate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POST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10" y="3948362"/>
            <a:ext cx="10982555" cy="181443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method="POST"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&lt;input type="text" placeholder="New number"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name="number"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&lt;input type="submit" /&gt;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&lt;/form&gt;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05985" y="2603241"/>
            <a:ext cx="3095823" cy="911381"/>
          </a:xfrm>
          <a:prstGeom prst="wedgeRoundRectCallout">
            <a:avLst>
              <a:gd name="adj1" fmla="val 39899"/>
              <a:gd name="adj2" fmla="val 88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We must specify the </a:t>
            </a:r>
            <a:r>
              <a:rPr lang="en-US" sz="2400" b="1" noProof="1">
                <a:solidFill>
                  <a:schemeClr val="bg1"/>
                </a:solidFill>
              </a:rPr>
              <a:t>request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09447" y="2775387"/>
            <a:ext cx="3596654" cy="1307225"/>
          </a:xfrm>
          <a:prstGeom prst="wedgeRoundRectCallout">
            <a:avLst>
              <a:gd name="adj1" fmla="val 21899"/>
              <a:gd name="adj2" fmla="val 73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must </a:t>
            </a:r>
            <a:r>
              <a:rPr lang="en-US" sz="2400" b="1" dirty="0">
                <a:solidFill>
                  <a:schemeClr val="bg2"/>
                </a:solidFill>
              </a:rPr>
              <a:t>be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exactly the same as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parameter name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00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new Action method in Home Controller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POST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72" y="3436732"/>
            <a:ext cx="9241180" cy="296046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public IActionResult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Numbers(string 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int numbersRange = int.Parse(number);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ViewBag.numbersRange = 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return this.View();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011186" y="1782147"/>
            <a:ext cx="3439516" cy="1273913"/>
          </a:xfrm>
          <a:prstGeom prst="wedgeRoundRectCallout">
            <a:avLst>
              <a:gd name="adj1" fmla="val -37064"/>
              <a:gd name="adj2" fmla="val 836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If we want to procces POST request, we must use </a:t>
            </a:r>
            <a:r>
              <a:rPr lang="en-US" sz="2400" b="1" noProof="1">
                <a:solidFill>
                  <a:schemeClr val="bg1"/>
                </a:solidFill>
              </a:rPr>
              <a:t>[HttpPost] attribute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61889" y="2386730"/>
            <a:ext cx="3825542" cy="1273913"/>
          </a:xfrm>
          <a:prstGeom prst="wedgeRoundRectCallout">
            <a:avLst>
              <a:gd name="adj1" fmla="val -66285"/>
              <a:gd name="adj2" fmla="val 62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Both actions have identical names, but parameter types are different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61889" y="5518652"/>
            <a:ext cx="4415176" cy="1032966"/>
          </a:xfrm>
          <a:prstGeom prst="wedgeRoundRectCallout">
            <a:avLst>
              <a:gd name="adj1" fmla="val -58221"/>
              <a:gd name="adj2" fmla="val -47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 the same </a:t>
            </a:r>
            <a:r>
              <a:rPr lang="en-US" sz="2400" b="1" noProof="1">
                <a:solidFill>
                  <a:schemeClr val="bg1"/>
                </a:solidFill>
              </a:rPr>
              <a:t>ViewBag</a:t>
            </a:r>
            <a:r>
              <a:rPr lang="en-US" sz="2400" b="1" noProof="1">
                <a:solidFill>
                  <a:schemeClr val="bg2"/>
                </a:solidFill>
              </a:rPr>
              <a:t> property name to pass the data</a:t>
            </a:r>
          </a:p>
        </p:txBody>
      </p:sp>
    </p:spTree>
    <p:extLst>
      <p:ext uri="{BB962C8B-B14F-4D97-AF65-F5344CB8AC3E}">
        <p14:creationId xmlns:p14="http://schemas.microsoft.com/office/powerpoint/2010/main" val="319459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the app should be able to generate custom range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070765" y="3876113"/>
            <a:ext cx="1636054" cy="6826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895" y="1949206"/>
            <a:ext cx="3819526" cy="45364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62" y="1959527"/>
            <a:ext cx="3819526" cy="45158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499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04321"/>
            <a:ext cx="8635244" cy="5301720"/>
            <a:chOff x="4692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92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b="1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9043FF4-51F3-4E62-8399-0E0187DD9182}"/>
              </a:ext>
            </a:extLst>
          </p:cNvPr>
          <p:cNvSpPr txBox="1">
            <a:spLocks/>
          </p:cNvSpPr>
          <p:nvPr/>
        </p:nvSpPr>
        <p:spPr>
          <a:xfrm>
            <a:off x="662451" y="1891719"/>
            <a:ext cx="7789100" cy="44624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Framework</a:t>
            </a:r>
            <a:r>
              <a:rPr lang="en-US" sz="3600" dirty="0">
                <a:solidFill>
                  <a:schemeClr val="bg2"/>
                </a:solidFill>
              </a:rPr>
              <a:t> is a set of resources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and tools for app building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is an architectural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Views</a:t>
            </a: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Controllers</a:t>
            </a: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b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functionalities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View Engine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(like Razor) is used to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create dynamic Web pages 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7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3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7848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9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47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DA0BB5-3022-41F4-A356-DC59E12F3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82B9E-C03D-465E-A2C4-A4B34E58F7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538349"/>
            <a:ext cx="10961783" cy="665259"/>
          </a:xfrm>
        </p:spPr>
        <p:txBody>
          <a:bodyPr/>
          <a:lstStyle/>
          <a:p>
            <a:r>
              <a:rPr lang="en-US" dirty="0"/>
              <a:t>Model - View -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B6B28-CFB8-4314-9E63-172ABD7B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714"/>
          <a:stretch/>
        </p:blipFill>
        <p:spPr>
          <a:xfrm>
            <a:off x="4612341" y="1117794"/>
            <a:ext cx="2967317" cy="27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3"/>
            <a:ext cx="10126490" cy="57226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Model-View-Controller</a:t>
            </a:r>
            <a:r>
              <a:rPr lang="en-US" sz="3200" dirty="0"/>
              <a:t> (</a:t>
            </a:r>
            <a:r>
              <a:rPr lang="en-US" sz="3200" b="1" dirty="0"/>
              <a:t>MVC</a:t>
            </a:r>
            <a:r>
              <a:rPr lang="en-US" sz="3200" dirty="0"/>
              <a:t>) is an architectural pattern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Separates an application into </a:t>
            </a:r>
            <a:r>
              <a:rPr lang="en-US" sz="3200" b="1" dirty="0">
                <a:solidFill>
                  <a:schemeClr val="bg1"/>
                </a:solidFill>
              </a:rPr>
              <a:t>three main groups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Views, controller, models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Helps to achieve </a:t>
            </a:r>
            <a:r>
              <a:rPr lang="en-US" sz="3200" b="1" dirty="0">
                <a:solidFill>
                  <a:schemeClr val="bg1"/>
                </a:solidFill>
              </a:rPr>
              <a:t>separation of concerns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200" dirty="0"/>
              <a:t>Delineation of responsibilities makes the application: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Easy to read and understand the logic (better structure)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Easy to implement new functionalities and extensions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Easy to test and debug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F5468F-D0BD-4AAC-B6A5-70F1F1A1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4702" y="1268962"/>
            <a:ext cx="9830532" cy="51282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core</a:t>
            </a:r>
            <a:r>
              <a:rPr lang="en-GB" dirty="0"/>
              <a:t> MVC component – holds the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dirty="0"/>
              <a:t>Processes the requests and renders the views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dirty="0"/>
              <a:t>A set of classes that handles: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Handling data</a:t>
            </a:r>
            <a:r>
              <a:rPr lang="en-GB" dirty="0"/>
              <a:t> submitted by the user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GB" dirty="0"/>
              <a:t>Overall application </a:t>
            </a:r>
            <a:r>
              <a:rPr lang="en-GB" b="1" dirty="0">
                <a:solidFill>
                  <a:schemeClr val="bg1"/>
                </a:solidFill>
              </a:rPr>
              <a:t>flow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GB" dirty="0"/>
              <a:t>Application-specific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  <a:r>
              <a:rPr lang="en-GB" dirty="0"/>
              <a:t> (business logic)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dirty="0"/>
              <a:t>Every controller has one or more </a:t>
            </a:r>
            <a:r>
              <a:rPr lang="en-GB" b="1" dirty="0">
                <a:solidFill>
                  <a:schemeClr val="bg1"/>
                </a:solidFill>
              </a:rPr>
              <a:t>"actions"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5D483-08CF-4EFB-B0C8-756E32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(Logic)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0087C-E33F-40A2-93F9-F782D84530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2D423F-487C-4E2E-8F61-1F1D7649C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Defines how the application's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user interface </a:t>
            </a:r>
            <a:r>
              <a:rPr lang="en-GB" dirty="0"/>
              <a:t>(UI) will be displayed</a:t>
            </a:r>
          </a:p>
          <a:p>
            <a:pPr>
              <a:spcBef>
                <a:spcPts val="1200"/>
              </a:spcBef>
            </a:pPr>
            <a:r>
              <a:rPr lang="en-GB" dirty="0"/>
              <a:t>May support master views (</a:t>
            </a:r>
            <a:r>
              <a:rPr lang="en-GB" b="1" dirty="0">
                <a:solidFill>
                  <a:schemeClr val="bg1"/>
                </a:solidFill>
              </a:rPr>
              <a:t>layouts</a:t>
            </a:r>
            <a:r>
              <a:rPr lang="en-GB" dirty="0"/>
              <a:t>) </a:t>
            </a:r>
          </a:p>
          <a:p>
            <a:pPr>
              <a:spcBef>
                <a:spcPts val="1200"/>
              </a:spcBef>
            </a:pPr>
            <a:r>
              <a:rPr lang="en-GB" dirty="0"/>
              <a:t>May support sub-views 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partial views </a:t>
            </a:r>
            <a:r>
              <a:rPr lang="en-GB" dirty="0"/>
              <a:t>or controls)</a:t>
            </a:r>
          </a:p>
          <a:p>
            <a:pPr>
              <a:spcBef>
                <a:spcPts val="1200"/>
              </a:spcBef>
            </a:pPr>
            <a:r>
              <a:rPr lang="en-GB" dirty="0"/>
              <a:t>May use </a:t>
            </a:r>
            <a:r>
              <a:rPr lang="en-GB" b="1" dirty="0">
                <a:solidFill>
                  <a:schemeClr val="bg1"/>
                </a:solidFill>
              </a:rPr>
              <a:t>templates</a:t>
            </a:r>
            <a:r>
              <a:rPr lang="en-GB" dirty="0"/>
              <a:t> to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dynamically generate </a:t>
            </a:r>
            <a:r>
              <a:rPr lang="en-GB" dirty="0"/>
              <a:t>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16C29-4F15-41BE-A8C8-7523E86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(User Interface)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46239-5B16-491D-9690-67F809F228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4" descr="Резултат с изображение за form icon">
            <a:extLst>
              <a:ext uri="{FF2B5EF4-FFF2-40B4-BE49-F238E27FC236}">
                <a16:creationId xmlns:a16="http://schemas.microsoft.com/office/drawing/2014/main" id="{DDED492E-13D8-4AF4-80D1-F62752E7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02" y="3429000"/>
            <a:ext cx="2909637" cy="274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70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5C95-BB42-4D05-9F70-E02B752D1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dirty="0"/>
              <a:t>Set of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that describes </a:t>
            </a:r>
            <a:br>
              <a:rPr lang="en-GB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we are working with</a:t>
            </a:r>
          </a:p>
          <a:p>
            <a:pPr>
              <a:spcBef>
                <a:spcPts val="1200"/>
              </a:spcBef>
            </a:pPr>
            <a:r>
              <a:rPr lang="en-GB" dirty="0"/>
              <a:t>Rules for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/>
              <a:t> the data can</a:t>
            </a:r>
            <a:br>
              <a:rPr lang="en-GB" dirty="0"/>
            </a:br>
            <a:r>
              <a:rPr lang="en-GB" dirty="0"/>
              <a:t>be </a:t>
            </a:r>
            <a:r>
              <a:rPr lang="en-GB" b="1" dirty="0">
                <a:solidFill>
                  <a:schemeClr val="bg1"/>
                </a:solidFill>
              </a:rPr>
              <a:t>changed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manipulated</a:t>
            </a:r>
          </a:p>
          <a:p>
            <a:pPr>
              <a:spcBef>
                <a:spcPts val="1200"/>
              </a:spcBef>
            </a:pPr>
            <a:r>
              <a:rPr lang="en-GB" dirty="0"/>
              <a:t>May contain </a:t>
            </a:r>
            <a:r>
              <a:rPr lang="en-GB" b="1" dirty="0">
                <a:solidFill>
                  <a:schemeClr val="bg1"/>
                </a:solidFill>
              </a:rPr>
              <a:t>data validation rules</a:t>
            </a:r>
          </a:p>
          <a:p>
            <a:pPr>
              <a:spcBef>
                <a:spcPts val="1200"/>
              </a:spcBef>
            </a:pPr>
            <a:r>
              <a:rPr lang="en-GB" dirty="0"/>
              <a:t>Often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data </a:t>
            </a:r>
            <a:br>
              <a:rPr lang="en-GB" dirty="0"/>
            </a:br>
            <a:r>
              <a:rPr lang="en-GB" dirty="0"/>
              <a:t>stored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93494-CB6B-451A-B280-0A9A4B3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(Data)</a:t>
            </a:r>
          </a:p>
        </p:txBody>
      </p:sp>
      <p:pic>
        <p:nvPicPr>
          <p:cNvPr id="1026" name="Picture 2" descr="Ð ÐµÐ·ÑÐ»ÑÐ°Ñ Ñ Ð¸Ð·Ð¾Ð±ÑÐ°Ð¶ÐµÐ½Ð¸Ðµ Ð·Ð° model icon">
            <a:extLst>
              <a:ext uri="{FF2B5EF4-FFF2-40B4-BE49-F238E27FC236}">
                <a16:creationId xmlns:a16="http://schemas.microsoft.com/office/drawing/2014/main" id="{A3BED2E5-3709-46ED-B3C4-B1C9EA93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464" y="1412411"/>
            <a:ext cx="2500091" cy="24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1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B4A669-44EC-4C96-8D0A-08BCE09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E40D-0D28-4DCA-A748-6B7657698B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58267-E885-46A2-BBA1-EBAA9F52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53" y="1333735"/>
            <a:ext cx="11534306" cy="532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8252</TotalTime>
  <Words>1024</Words>
  <Application>Microsoft Office PowerPoint</Application>
  <PresentationFormat>Widescreen</PresentationFormat>
  <Paragraphs>264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Basic Web</vt:lpstr>
      <vt:lpstr>Table of Contents</vt:lpstr>
      <vt:lpstr>Have a Question?</vt:lpstr>
      <vt:lpstr>PowerPoint Presentation</vt:lpstr>
      <vt:lpstr>MVC</vt:lpstr>
      <vt:lpstr>Controller (Logic)</vt:lpstr>
      <vt:lpstr>View (User Interface) </vt:lpstr>
      <vt:lpstr>Model (Data)</vt:lpstr>
      <vt:lpstr>MVC</vt:lpstr>
      <vt:lpstr>PowerPoint Presentation</vt:lpstr>
      <vt:lpstr>Web Framework</vt:lpstr>
      <vt:lpstr>ASP.NET Core MVC</vt:lpstr>
      <vt:lpstr>Create ASP.NET Core MVC App: Project Type</vt:lpstr>
      <vt:lpstr>Create ASP.NET Core MVC App: Choose Template</vt:lpstr>
      <vt:lpstr>Run ASP.NET Core MVC App</vt:lpstr>
      <vt:lpstr>MVC App: What's Inside?</vt:lpstr>
      <vt:lpstr>Controllers in ASP.NET Core</vt:lpstr>
      <vt:lpstr>ASP.NET Core App Routing</vt:lpstr>
      <vt:lpstr>Views in ASP.NET Core</vt:lpstr>
      <vt:lpstr>The "Razor" Syntax (Templating Engine)</vt:lpstr>
      <vt:lpstr>Models in ASP.NET</vt:lpstr>
      <vt:lpstr>Example: Number Generator</vt:lpstr>
      <vt:lpstr>Process GET Request</vt:lpstr>
      <vt:lpstr>Create View</vt:lpstr>
      <vt:lpstr>Nums 1 .. 10</vt:lpstr>
      <vt:lpstr>Process POST Request</vt:lpstr>
      <vt:lpstr>Process POST Request</vt:lpstr>
      <vt:lpstr>Number Generator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Foundation - http://softuni.org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Basic Web</dc:title>
  <dc:subject>Technology Fundamentals – Practical Training Course @ SoftUni</dc:subject>
  <dc:creator>Software University Foundation</dc:creator>
  <cp:keywords>Technology Fundamentals, C#, Technology, Fundamentals, Software University, SoftUni, programming, coding, software development, education, training, course</cp:keywords>
  <cp:lastModifiedBy>Stoyan</cp:lastModifiedBy>
  <cp:revision>217</cp:revision>
  <dcterms:created xsi:type="dcterms:W3CDTF">2018-05-23T13:08:44Z</dcterms:created>
  <dcterms:modified xsi:type="dcterms:W3CDTF">2019-09-18T14:07:12Z</dcterms:modified>
  <cp:category>programming, education, software engineering, software development</cp:category>
</cp:coreProperties>
</file>