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74" r:id="rId2"/>
    <p:sldId id="276" r:id="rId3"/>
    <p:sldId id="492" r:id="rId4"/>
    <p:sldId id="353" r:id="rId5"/>
    <p:sldId id="493" r:id="rId6"/>
    <p:sldId id="552" r:id="rId7"/>
    <p:sldId id="553" r:id="rId8"/>
    <p:sldId id="554" r:id="rId9"/>
    <p:sldId id="555" r:id="rId10"/>
    <p:sldId id="578" r:id="rId11"/>
    <p:sldId id="556" r:id="rId12"/>
    <p:sldId id="579" r:id="rId13"/>
    <p:sldId id="580" r:id="rId14"/>
    <p:sldId id="557" r:id="rId15"/>
    <p:sldId id="570" r:id="rId16"/>
    <p:sldId id="581" r:id="rId17"/>
    <p:sldId id="571" r:id="rId18"/>
    <p:sldId id="573" r:id="rId19"/>
    <p:sldId id="594" r:id="rId20"/>
    <p:sldId id="572" r:id="rId21"/>
    <p:sldId id="574" r:id="rId22"/>
    <p:sldId id="575" r:id="rId23"/>
    <p:sldId id="582" r:id="rId24"/>
    <p:sldId id="576" r:id="rId25"/>
    <p:sldId id="583" r:id="rId26"/>
    <p:sldId id="577" r:id="rId27"/>
    <p:sldId id="584" r:id="rId28"/>
    <p:sldId id="585" r:id="rId29"/>
    <p:sldId id="563" r:id="rId30"/>
    <p:sldId id="564" r:id="rId31"/>
    <p:sldId id="586" r:id="rId32"/>
    <p:sldId id="587" r:id="rId33"/>
    <p:sldId id="567" r:id="rId34"/>
    <p:sldId id="568" r:id="rId35"/>
    <p:sldId id="569" r:id="rId36"/>
    <p:sldId id="558" r:id="rId37"/>
    <p:sldId id="559" r:id="rId38"/>
    <p:sldId id="560" r:id="rId39"/>
    <p:sldId id="588" r:id="rId40"/>
    <p:sldId id="589" r:id="rId41"/>
    <p:sldId id="561" r:id="rId42"/>
    <p:sldId id="590" r:id="rId43"/>
    <p:sldId id="495" r:id="rId44"/>
    <p:sldId id="500" r:id="rId45"/>
    <p:sldId id="532" r:id="rId46"/>
    <p:sldId id="528" r:id="rId47"/>
    <p:sldId id="598" r:id="rId48"/>
    <p:sldId id="596" r:id="rId49"/>
    <p:sldId id="405" r:id="rId50"/>
    <p:sldId id="40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CSS" id="{3B6C092C-4F12-4FB5-BB16-8772DA6D5B0C}">
          <p14:sldIdLst>
            <p14:sldId id="353"/>
            <p14:sldId id="493"/>
            <p14:sldId id="552"/>
          </p14:sldIdLst>
        </p14:section>
        <p14:section name="CSS in HTML" id="{7B807C56-2F1A-4E37-886C-351505EE3269}">
          <p14:sldIdLst>
            <p14:sldId id="553"/>
            <p14:sldId id="554"/>
            <p14:sldId id="555"/>
            <p14:sldId id="578"/>
            <p14:sldId id="556"/>
            <p14:sldId id="579"/>
            <p14:sldId id="580"/>
            <p14:sldId id="557"/>
            <p14:sldId id="570"/>
            <p14:sldId id="581"/>
          </p14:sldIdLst>
        </p14:section>
        <p14:section name="Selectors" id="{16738352-623B-4714-AD26-5C8F2AC7958A}">
          <p14:sldIdLst>
            <p14:sldId id="571"/>
            <p14:sldId id="573"/>
            <p14:sldId id="594"/>
            <p14:sldId id="572"/>
          </p14:sldIdLst>
        </p14:section>
        <p14:section name="Block elements" id="{9F096EB4-CE1B-4E4B-B0B1-C529ECC500A8}">
          <p14:sldIdLst>
            <p14:sldId id="574"/>
            <p14:sldId id="575"/>
            <p14:sldId id="582"/>
            <p14:sldId id="576"/>
            <p14:sldId id="583"/>
            <p14:sldId id="577"/>
            <p14:sldId id="584"/>
            <p14:sldId id="585"/>
          </p14:sldIdLst>
        </p14:section>
        <p14:section name="Box Model" id="{F8FC68B2-7F0D-439C-8277-5A9C9B9EECB2}">
          <p14:sldIdLst>
            <p14:sldId id="563"/>
            <p14:sldId id="564"/>
            <p14:sldId id="586"/>
            <p14:sldId id="587"/>
          </p14:sldIdLst>
        </p14:section>
        <p14:section name="Dev tools" id="{E786630E-0034-4498-95FF-50220B42B4CE}">
          <p14:sldIdLst>
            <p14:sldId id="567"/>
            <p14:sldId id="568"/>
            <p14:sldId id="569"/>
          </p14:sldIdLst>
        </p14:section>
        <p14:section name="Fonts" id="{4E7A89E2-A7C2-40C4-9BB6-8E9A718DF318}">
          <p14:sldIdLst>
            <p14:sldId id="558"/>
            <p14:sldId id="559"/>
            <p14:sldId id="560"/>
            <p14:sldId id="588"/>
            <p14:sldId id="589"/>
            <p14:sldId id="561"/>
            <p14:sldId id="590"/>
          </p14:sldIdLst>
        </p14:section>
        <p14:section name="Comments" id="{7FBA7279-31BA-40B5-9947-F3E3BD43D82E}">
          <p14:sldIdLst>
            <p14:sldId id="495"/>
            <p14:sldId id="500"/>
          </p14:sldIdLst>
        </p14:section>
        <p14:section name="Conclusion" id="{10E03AB1-9AA8-4E86-9A64-D741901E50A2}">
          <p14:sldIdLst>
            <p14:sldId id="532"/>
            <p14:sldId id="528"/>
            <p14:sldId id="598"/>
            <p14:sldId id="59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 LLL" initials="mL" lastIdx="1" clrIdx="0">
    <p:extLst>
      <p:ext uri="{19B8F6BF-5375-455C-9EA6-DF929625EA0E}">
        <p15:presenceInfo xmlns:p15="http://schemas.microsoft.com/office/powerpoint/2012/main" userId="312ee47a6f83db74" providerId="Windows Live"/>
      </p:ext>
    </p:extLst>
  </p:cmAuthor>
  <p:cmAuthor id="2" name="Atanaska Kiricheva" initials="AK" lastIdx="1" clrIdx="1">
    <p:extLst>
      <p:ext uri="{19B8F6BF-5375-455C-9EA6-DF929625EA0E}">
        <p15:presenceInfo xmlns:p15="http://schemas.microsoft.com/office/powerpoint/2012/main" userId="a2d157a25b0692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527A"/>
    <a:srgbClr val="043B64"/>
    <a:srgbClr val="040776"/>
    <a:srgbClr val="E0E3E9"/>
    <a:srgbClr val="4347F9"/>
    <a:srgbClr val="234465"/>
    <a:srgbClr val="D1D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701" y="67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92273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90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793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262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60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93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68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91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5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99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43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5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70/fundamentals-modul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9.png"/><Relationship Id="rId26" Type="http://schemas.openxmlformats.org/officeDocument/2006/relationships/image" Target="../media/image8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78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8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7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7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7.png"/><Relationship Id="rId22" Type="http://schemas.openxmlformats.org/officeDocument/2006/relationships/image" Target="../media/image8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4.jpeg"/><Relationship Id="rId7" Type="http://schemas.openxmlformats.org/officeDocument/2006/relationships/image" Target="../media/image8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7.gi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52824"/>
            <a:ext cx="10965303" cy="882654"/>
          </a:xfrm>
        </p:spPr>
        <p:txBody>
          <a:bodyPr/>
          <a:lstStyle/>
          <a:p>
            <a:r>
              <a:rPr lang="en-US" dirty="0"/>
              <a:t>CSS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472" y="1784990"/>
            <a:ext cx="2222076" cy="31342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your HTML code from the previous lecture</a:t>
            </a:r>
          </a:p>
          <a:p>
            <a:r>
              <a:rPr lang="en-US" dirty="0"/>
              <a:t>Make your headings (</a:t>
            </a:r>
            <a:r>
              <a:rPr lang="en-US" b="1" dirty="0" smtClean="0">
                <a:solidFill>
                  <a:schemeClr val="bg1"/>
                </a:solidFill>
              </a:rPr>
              <a:t>h2</a:t>
            </a:r>
            <a:r>
              <a:rPr lang="en-US" dirty="0" smtClean="0"/>
              <a:t>) </a:t>
            </a:r>
            <a:r>
              <a:rPr lang="en-US" b="1" dirty="0">
                <a:solidFill>
                  <a:schemeClr val="bg1"/>
                </a:solidFill>
              </a:rPr>
              <a:t>inline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color blue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Heading Stage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62" y="2581275"/>
            <a:ext cx="2276475" cy="169545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44191" y="4759214"/>
            <a:ext cx="8103618" cy="1490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 smtClean="0">
                <a:latin typeface="Consolas" panose="020B0609020204030204" pitchFamily="49" charset="0"/>
              </a:rPr>
              <a:t>h2 </a:t>
            </a:r>
            <a:r>
              <a:rPr lang="en-US" sz="2400" b="1" dirty="0">
                <a:latin typeface="Consolas" panose="020B0609020204030204" pitchFamily="49" charset="0"/>
              </a:rPr>
              <a:t>style="color: blue"&gt;Lists exercise&lt;/</a:t>
            </a:r>
            <a:r>
              <a:rPr lang="en-US" sz="2400" b="1" dirty="0" smtClean="0">
                <a:latin typeface="Consolas" panose="020B0609020204030204" pitchFamily="49" charset="0"/>
              </a:rPr>
              <a:t>h2&gt;</a:t>
            </a: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 smtClean="0">
                <a:latin typeface="Consolas" panose="020B0609020204030204" pitchFamily="49" charset="0"/>
              </a:rPr>
              <a:t>h2 </a:t>
            </a:r>
            <a:r>
              <a:rPr lang="en-US" sz="2400" b="1" dirty="0">
                <a:latin typeface="Consolas" panose="020B0609020204030204" pitchFamily="49" charset="0"/>
              </a:rPr>
              <a:t>style="color: blue"&gt;Tables exercise&lt;/</a:t>
            </a:r>
            <a:r>
              <a:rPr lang="en-US" sz="2400" b="1" dirty="0" smtClean="0">
                <a:latin typeface="Consolas" panose="020B0609020204030204" pitchFamily="49" charset="0"/>
              </a:rPr>
              <a:t>h2&gt;</a:t>
            </a: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 smtClean="0">
                <a:latin typeface="Consolas" panose="020B0609020204030204" pitchFamily="49" charset="0"/>
              </a:rPr>
              <a:t>h2 </a:t>
            </a:r>
            <a:r>
              <a:rPr lang="en-US" sz="2400" b="1" dirty="0">
                <a:latin typeface="Consolas" panose="020B0609020204030204" pitchFamily="49" charset="0"/>
              </a:rPr>
              <a:t>style="color: blue"&gt;Forms exercise</a:t>
            </a:r>
            <a:r>
              <a:rPr lang="en-US" sz="2400" b="1">
                <a:latin typeface="Consolas" panose="020B0609020204030204" pitchFamily="49" charset="0"/>
              </a:rPr>
              <a:t>&lt;/</a:t>
            </a:r>
            <a:r>
              <a:rPr lang="en-US" sz="2400" b="1" smtClean="0">
                <a:latin typeface="Consolas" panose="020B0609020204030204" pitchFamily="49" charset="0"/>
              </a:rPr>
              <a:t>h2&gt;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7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/>
          <a:lstStyle/>
          <a:p>
            <a:r>
              <a:rPr lang="en-US" dirty="0"/>
              <a:t>An internal style sheet may be used if one single page has a </a:t>
            </a:r>
            <a:br>
              <a:rPr lang="en-US" dirty="0"/>
            </a:br>
            <a:r>
              <a:rPr lang="en-US" dirty="0"/>
              <a:t>unique style</a:t>
            </a:r>
          </a:p>
          <a:p>
            <a:r>
              <a:rPr lang="en-US" dirty="0"/>
              <a:t>Internal styles are defined within the </a:t>
            </a:r>
            <a:r>
              <a:rPr lang="en-US" b="1" dirty="0">
                <a:solidFill>
                  <a:schemeClr val="bg1"/>
                </a:solidFill>
              </a:rPr>
              <a:t>&lt;style&gt; </a:t>
            </a:r>
            <a:r>
              <a:rPr lang="en-US" dirty="0"/>
              <a:t>element, inside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&lt;head&gt; </a:t>
            </a:r>
            <a:r>
              <a:rPr lang="en-US" dirty="0"/>
              <a:t>section of an HTML page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5929" y="3582186"/>
            <a:ext cx="5087041" cy="30277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body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background-color: linen;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&lt;/style&gt;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772238" y="3636925"/>
            <a:ext cx="1611984" cy="972749"/>
          </a:xfrm>
          <a:prstGeom prst="wedgeRoundRectCallout">
            <a:avLst>
              <a:gd name="adj1" fmla="val 65682"/>
              <a:gd name="adj2" fmla="val 22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element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772238" y="5642915"/>
            <a:ext cx="1611984" cy="972749"/>
          </a:xfrm>
          <a:prstGeom prst="wedgeRoundRectCallout">
            <a:avLst>
              <a:gd name="adj1" fmla="val 65097"/>
              <a:gd name="adj2" fmla="val -183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closed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772238" y="4822395"/>
            <a:ext cx="1611984" cy="571142"/>
          </a:xfrm>
          <a:prstGeom prst="wedgeRoundRectCallout">
            <a:avLst>
              <a:gd name="adj1" fmla="val 68021"/>
              <a:gd name="adj2" fmla="val -551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943428" y="4217569"/>
            <a:ext cx="1611984" cy="571142"/>
          </a:xfrm>
          <a:prstGeom prst="wedgeRoundRectCallout">
            <a:avLst>
              <a:gd name="adj1" fmla="val 21238"/>
              <a:gd name="adj2" fmla="val 8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922415" y="4206780"/>
            <a:ext cx="1611984" cy="571142"/>
          </a:xfrm>
          <a:prstGeom prst="wedgeRoundRectCallout">
            <a:avLst>
              <a:gd name="adj1" fmla="val 20068"/>
              <a:gd name="adj2" fmla="val 8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757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Look at </a:t>
            </a:r>
            <a:r>
              <a:rPr lang="en-US" dirty="0"/>
              <a:t>the </a:t>
            </a:r>
            <a:r>
              <a:rPr lang="en-US" dirty="0" smtClean="0"/>
              <a:t>screenshot, write </a:t>
            </a:r>
            <a:r>
              <a:rPr lang="en-US" dirty="0"/>
              <a:t>HTML code and style </a:t>
            </a:r>
            <a:r>
              <a:rPr lang="en-US" dirty="0" smtClean="0"/>
              <a:t>it</a:t>
            </a:r>
            <a:endParaRPr lang="bg-BG" dirty="0" smtClean="0"/>
          </a:p>
          <a:p>
            <a:r>
              <a:rPr lang="en-US" dirty="0" smtClean="0"/>
              <a:t>Make </a:t>
            </a:r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paragraphs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internal style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color darkviolet</a:t>
            </a:r>
            <a:endParaRPr lang="en-US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</a:t>
            </a:r>
            <a:r>
              <a:rPr lang="en-GB" dirty="0"/>
              <a:t>Paragraph Stage</a:t>
            </a:r>
            <a:r>
              <a:rPr lang="en-US" dirty="0"/>
              <a:t>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600" y="3026949"/>
            <a:ext cx="9029700" cy="2790825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17192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Make Internal style in the HTML document and style all </a:t>
            </a:r>
            <a:r>
              <a:rPr lang="en-US" b="1" dirty="0">
                <a:solidFill>
                  <a:schemeClr val="bg1"/>
                </a:solidFill>
              </a:rPr>
              <a:t>&lt;p&gt;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Paragraph Stage</a:t>
            </a:r>
            <a:r>
              <a:rPr lang="en-US" dirty="0"/>
              <a:t>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1502" y="2110330"/>
            <a:ext cx="5515896" cy="42868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&lt;title&gt;CSS-Lab&lt;/title&gt;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    color: darkviolet;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&lt;/style&gt;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6127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can change the look of an entire website </a:t>
            </a:r>
            <a:r>
              <a:rPr lang="en-US" sz="3200" dirty="0" smtClean="0"/>
              <a:t>by</a:t>
            </a:r>
            <a:r>
              <a:rPr lang="bg-BG" sz="3200" dirty="0" smtClean="0"/>
              <a:t> </a:t>
            </a:r>
            <a:r>
              <a:rPr lang="en-US" sz="3200" dirty="0" smtClean="0"/>
              <a:t>changing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 smtClean="0"/>
              <a:t>just </a:t>
            </a:r>
            <a:r>
              <a:rPr lang="en-US" sz="3200" b="1" dirty="0">
                <a:solidFill>
                  <a:schemeClr val="bg1"/>
                </a:solidFill>
              </a:rPr>
              <a:t>one </a:t>
            </a:r>
            <a:r>
              <a:rPr lang="en-US" sz="3200" b="1" dirty="0" smtClean="0">
                <a:solidFill>
                  <a:schemeClr val="bg1"/>
                </a:solidFill>
              </a:rPr>
              <a:t>file</a:t>
            </a:r>
            <a:endParaRPr lang="en-US" sz="3200" dirty="0"/>
          </a:p>
          <a:p>
            <a:r>
              <a:rPr lang="en-US" sz="3200" dirty="0"/>
              <a:t>Time saver when you want to have the same element </a:t>
            </a:r>
            <a:r>
              <a:rPr lang="en-US" sz="3200" dirty="0" smtClean="0"/>
              <a:t>in all</a:t>
            </a:r>
            <a:r>
              <a:rPr lang="bg-BG" sz="3200" dirty="0" smtClean="0"/>
              <a:t> </a:t>
            </a:r>
            <a:br>
              <a:rPr lang="bg-BG" sz="3200" dirty="0" smtClean="0"/>
            </a:br>
            <a:r>
              <a:rPr lang="en-US" sz="3200" dirty="0" smtClean="0"/>
              <a:t>of </a:t>
            </a:r>
            <a:r>
              <a:rPr lang="en-US" sz="3200" dirty="0"/>
              <a:t>your pages</a:t>
            </a:r>
          </a:p>
          <a:p>
            <a:r>
              <a:rPr lang="en-US" sz="3200" dirty="0"/>
              <a:t>Each page must include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external style sheet file </a:t>
            </a:r>
            <a:r>
              <a:rPr lang="en-US" sz="3200" dirty="0"/>
              <a:t>inside the </a:t>
            </a:r>
            <a:r>
              <a:rPr lang="en-US" sz="3200" b="1" dirty="0">
                <a:solidFill>
                  <a:schemeClr val="bg1"/>
                </a:solidFill>
              </a:rPr>
              <a:t>&lt;link&gt; </a:t>
            </a:r>
            <a:r>
              <a:rPr lang="en-US" sz="3200" dirty="0" smtClean="0"/>
              <a:t>element</a:t>
            </a:r>
            <a:endParaRPr lang="bg-BG" sz="3200" dirty="0" smtClean="0"/>
          </a:p>
          <a:p>
            <a:pPr lvl="1"/>
            <a:r>
              <a:rPr lang="en-US" sz="3000" dirty="0" smtClean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&lt;link&gt; </a:t>
            </a:r>
            <a:r>
              <a:rPr lang="en-US" sz="3000" dirty="0"/>
              <a:t>element goes inside </a:t>
            </a:r>
            <a:r>
              <a:rPr lang="en-US" sz="3000" dirty="0" smtClean="0"/>
              <a:t>the</a:t>
            </a:r>
            <a:r>
              <a:rPr lang="bg-BG" sz="3000" dirty="0" smtClean="0"/>
              <a:t> </a:t>
            </a:r>
            <a:r>
              <a:rPr lang="en-US" sz="3000" b="1" dirty="0" smtClean="0">
                <a:solidFill>
                  <a:schemeClr val="bg1"/>
                </a:solidFill>
              </a:rPr>
              <a:t>&lt;head</a:t>
            </a:r>
            <a:r>
              <a:rPr lang="en-US" sz="3000" b="1" dirty="0">
                <a:solidFill>
                  <a:schemeClr val="bg1"/>
                </a:solidFill>
              </a:rPr>
              <a:t>&gt; </a:t>
            </a:r>
            <a:r>
              <a:rPr lang="en-US" sz="3000" dirty="0"/>
              <a:t>section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2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48309" y="1485900"/>
            <a:ext cx="10738703" cy="4470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href="styles.css"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 smtClean="0">
                <a:latin typeface="Consolas" panose="020B0609020204030204" pitchFamily="49" charset="0"/>
              </a:rPr>
              <a:t>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	…</a:t>
            </a: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&lt;/</a:t>
            </a:r>
            <a:r>
              <a:rPr lang="en-US" sz="2400" b="1" dirty="0">
                <a:latin typeface="Consolas" panose="020B0609020204030204" pitchFamily="49" charset="0"/>
              </a:rPr>
              <a:t>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42000" y="3845604"/>
            <a:ext cx="4145012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styles.css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2000" y="4451512"/>
            <a:ext cx="4145012" cy="15047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html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font-size: 16px;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7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all the styles you have </a:t>
            </a:r>
            <a:r>
              <a:rPr lang="en-US" dirty="0" smtClean="0"/>
              <a:t>made</a:t>
            </a:r>
            <a:endParaRPr lang="bg-BG" dirty="0" smtClean="0"/>
          </a:p>
          <a:p>
            <a:r>
              <a:rPr lang="en-US" dirty="0" smtClean="0"/>
              <a:t>Create style.css file</a:t>
            </a:r>
            <a:endParaRPr lang="en-US" dirty="0"/>
          </a:p>
          <a:p>
            <a:r>
              <a:rPr lang="en-US" dirty="0" smtClean="0"/>
              <a:t>Link </a:t>
            </a:r>
            <a:r>
              <a:rPr lang="en-US" dirty="0"/>
              <a:t>the CSS file into your HTML file </a:t>
            </a:r>
          </a:p>
          <a:p>
            <a:r>
              <a:rPr lang="en-US" dirty="0"/>
              <a:t>Add in the CSS file, the styles you have deleted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Code Refactor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308" y="3904810"/>
            <a:ext cx="6107298" cy="26019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&lt;title&gt;CSS-Lab&lt;/title&gt;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href="style.css"/&gt;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199" y="3904810"/>
            <a:ext cx="4178710" cy="26019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h1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  color</a:t>
            </a:r>
            <a:r>
              <a:rPr lang="en-US" sz="2400" b="1" dirty="0">
                <a:latin typeface="Consolas" panose="020B0609020204030204" pitchFamily="49" charset="0"/>
              </a:rPr>
              <a:t>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en-US" sz="2400" b="1" dirty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018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Class, Id, Tag, "*"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5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258"/>
          <a:stretch/>
        </p:blipFill>
        <p:spPr>
          <a:xfrm>
            <a:off x="4300086" y="1817783"/>
            <a:ext cx="3591827" cy="16477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210977" y="1222873"/>
            <a:ext cx="2035649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"Selector"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962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CSS, </a:t>
            </a:r>
            <a:r>
              <a:rPr lang="en-US" b="1" dirty="0">
                <a:solidFill>
                  <a:schemeClr val="bg1"/>
                </a:solidFill>
              </a:rPr>
              <a:t>selectors</a:t>
            </a:r>
            <a:r>
              <a:rPr lang="en-US" dirty="0"/>
              <a:t> are patterns used to select the </a:t>
            </a:r>
            <a:br>
              <a:rPr lang="en-US" dirty="0"/>
            </a:br>
            <a:r>
              <a:rPr lang="en-US" dirty="0"/>
              <a:t>element(s) you want to style</a:t>
            </a:r>
          </a:p>
          <a:p>
            <a:r>
              <a:rPr lang="en-US" dirty="0"/>
              <a:t>Types of selectors:</a:t>
            </a:r>
          </a:p>
          <a:p>
            <a:pPr lvl="1" fontAlgn="base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define the elements to which a set of </a:t>
            </a:r>
            <a:br>
              <a:rPr lang="en-US" dirty="0"/>
            </a:br>
            <a:r>
              <a:rPr lang="en-US" dirty="0"/>
              <a:t>CSS rules apply</a:t>
            </a:r>
          </a:p>
          <a:p>
            <a:pPr lvl="1" fontAlgn="base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Nested Selectors </a:t>
            </a:r>
            <a:r>
              <a:rPr lang="en-US" dirty="0"/>
              <a:t>-</a:t>
            </a:r>
            <a:r>
              <a:rPr lang="en-US" b="1" dirty="0" smtClean="0"/>
              <a:t> </a:t>
            </a:r>
            <a:r>
              <a:rPr lang="en-US" dirty="0"/>
              <a:t>more than one simple selector</a:t>
            </a:r>
          </a:p>
          <a:p>
            <a:pPr lvl="1" fontAlgn="base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Pseudo Selectors </a:t>
            </a:r>
            <a:r>
              <a:rPr lang="en-US" dirty="0"/>
              <a:t>- relative to element </a:t>
            </a:r>
            <a:br>
              <a:rPr lang="en-US" dirty="0"/>
            </a:br>
            <a:r>
              <a:rPr lang="en-US" dirty="0"/>
              <a:t>content or state</a:t>
            </a:r>
            <a:endParaRPr lang="bg-BG" dirty="0"/>
          </a:p>
          <a:p>
            <a:pPr marL="609219" lvl="1" indent="0" fontAlgn="base">
              <a:buClr>
                <a:schemeClr val="tx1"/>
              </a:buClr>
              <a:buNone/>
            </a:pPr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7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861171-748F-4870-B1C3-182D202C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by: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- selects all specified tags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#id </a:t>
            </a:r>
            <a:r>
              <a:rPr lang="en-US" dirty="0"/>
              <a:t>- selects a unique element by ID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.class </a:t>
            </a:r>
            <a:r>
              <a:rPr lang="en-US" dirty="0"/>
              <a:t>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selects a group of elements with the specified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- selects everything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2B4DA8-4A5D-474F-AC3A-C2712BC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Selectors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B7700-CA83-4102-9D7C-04B8B677C5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E62B56-C8F5-4584-8776-BB15A9A08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78" y="3855535"/>
            <a:ext cx="4914122" cy="26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5417123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CSS?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CSS in HTML document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Selectors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Block </a:t>
            </a:r>
            <a:r>
              <a:rPr lang="bg-BG" dirty="0"/>
              <a:t>Е</a:t>
            </a:r>
            <a:r>
              <a:rPr lang="en-US" dirty="0"/>
              <a:t>lements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Box </a:t>
            </a:r>
            <a:r>
              <a:rPr lang="bg-BG" dirty="0" smtClean="0"/>
              <a:t>М</a:t>
            </a:r>
            <a:r>
              <a:rPr lang="en-US" noProof="1" smtClean="0"/>
              <a:t>odel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Dev Tools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Fonts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Comments in </a:t>
            </a:r>
            <a:r>
              <a:rPr lang="en-US" dirty="0" smtClean="0"/>
              <a:t>CSS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95262" y="1196655"/>
            <a:ext cx="4145012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styles.css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5262" y="1806657"/>
            <a:ext cx="4145012" cy="48906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*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margin: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padding: 0;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content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.special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color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: blue;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font-size: 24px;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497" y="1793621"/>
            <a:ext cx="6964435" cy="49036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href="styles.css"&gt;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&lt;body id="content"&gt;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&lt;p&gt;This is a &lt;span class="special"&gt; special beer&lt;/span&gt; for &lt;span class= "special"&gt;special drinkers&lt;/span&gt;.&lt;/p&gt;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86496" y="1196655"/>
            <a:ext cx="6964435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using-css.html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11338" y="4193879"/>
            <a:ext cx="2132012" cy="632567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reeform: Shape 41"/>
          <p:cNvSpPr/>
          <p:nvPr/>
        </p:nvSpPr>
        <p:spPr>
          <a:xfrm rot="19786287">
            <a:off x="3011144" y="2699357"/>
            <a:ext cx="4791602" cy="1825688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56517" y="4739953"/>
            <a:ext cx="681758" cy="365448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33923" y="4676108"/>
            <a:ext cx="2718963" cy="50859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reeform: Shape 41"/>
          <p:cNvSpPr/>
          <p:nvPr/>
        </p:nvSpPr>
        <p:spPr>
          <a:xfrm rot="20226828">
            <a:off x="5487689" y="4137648"/>
            <a:ext cx="2274451" cy="682798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Freeform: Shape 41"/>
          <p:cNvSpPr/>
          <p:nvPr/>
        </p:nvSpPr>
        <p:spPr>
          <a:xfrm rot="1768756" flipV="1">
            <a:off x="1365755" y="4355792"/>
            <a:ext cx="6101806" cy="263511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19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Block Elements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Block, Inline, Inline-Block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78" y="1336053"/>
            <a:ext cx="2207443" cy="26673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053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5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block-level</a:t>
            </a:r>
            <a:r>
              <a:rPr lang="en-US" dirty="0"/>
              <a:t> element always starts on a </a:t>
            </a:r>
            <a:r>
              <a:rPr lang="en-US" b="1" dirty="0">
                <a:solidFill>
                  <a:schemeClr val="bg1"/>
                </a:solidFill>
              </a:rPr>
              <a:t>new line </a:t>
            </a:r>
            <a:r>
              <a:rPr lang="en-US" dirty="0"/>
              <a:t>and takes </a:t>
            </a:r>
            <a:r>
              <a:rPr lang="en-US" dirty="0" smtClean="0"/>
              <a:t>up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the </a:t>
            </a:r>
            <a:r>
              <a:rPr lang="en-US" dirty="0"/>
              <a:t>full width available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elements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Stack vertically one after another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  <a:endParaRPr lang="bg-BG" dirty="0"/>
          </a:p>
        </p:txBody>
      </p:sp>
      <p:grpSp>
        <p:nvGrpSpPr>
          <p:cNvPr id="23" name="Group 22"/>
          <p:cNvGrpSpPr/>
          <p:nvPr/>
        </p:nvGrpSpPr>
        <p:grpSpPr>
          <a:xfrm>
            <a:off x="7470452" y="2453912"/>
            <a:ext cx="3429210" cy="3943278"/>
            <a:chOff x="7694402" y="1760719"/>
            <a:chExt cx="3429210" cy="3943278"/>
          </a:xfrm>
        </p:grpSpPr>
        <p:sp>
          <p:nvSpPr>
            <p:cNvPr id="24" name="Rounded Rectangle 23"/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859614" y="2611819"/>
              <a:ext cx="3113186" cy="1337107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91509" y="2234243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859614" y="4124817"/>
              <a:ext cx="3113186" cy="768115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lumMod val="50000"/>
                <a:alpha val="91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991509" y="4272071"/>
              <a:ext cx="2835206" cy="20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991509" y="4548925"/>
              <a:ext cx="2835206" cy="20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847" y="3274760"/>
            <a:ext cx="3148003" cy="1385641"/>
          </a:xfrm>
          <a:prstGeom prst="roundRect">
            <a:avLst>
              <a:gd name="adj" fmla="val 1511"/>
            </a:avLst>
          </a:prstGeom>
        </p:spPr>
      </p:pic>
    </p:spTree>
    <p:extLst>
      <p:ext uri="{BB962C8B-B14F-4D97-AF65-F5344CB8AC3E}">
        <p14:creationId xmlns:p14="http://schemas.microsoft.com/office/powerpoint/2010/main" val="16617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Look at the screenshot, write HTML code and style it</a:t>
            </a:r>
            <a:endParaRPr lang="en-US" dirty="0"/>
          </a:p>
          <a:p>
            <a:r>
              <a:rPr lang="en-US" dirty="0"/>
              <a:t>Make all list elements (</a:t>
            </a:r>
            <a:r>
              <a:rPr lang="en-US" b="1" dirty="0">
                <a:solidFill>
                  <a:schemeClr val="bg1"/>
                </a:solidFill>
              </a:rPr>
              <a:t>&lt;li&gt;</a:t>
            </a:r>
            <a:r>
              <a:rPr lang="en-US" dirty="0"/>
              <a:t>) with </a:t>
            </a:r>
            <a:r>
              <a:rPr lang="en-US" b="1" dirty="0">
                <a:solidFill>
                  <a:schemeClr val="bg1"/>
                </a:solidFill>
              </a:rPr>
              <a:t>solid border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yellow color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</a:t>
            </a:r>
            <a:r>
              <a:rPr lang="en-GB" dirty="0" smtClean="0"/>
              <a:t>Table </a:t>
            </a:r>
            <a:r>
              <a:rPr lang="en-GB" dirty="0"/>
              <a:t>Stage</a:t>
            </a:r>
            <a:r>
              <a:rPr lang="en-US" dirty="0"/>
              <a:t>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2891991"/>
            <a:ext cx="5876925" cy="350520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1131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element does </a:t>
            </a:r>
            <a:r>
              <a:rPr lang="en-US" b="1" dirty="0">
                <a:solidFill>
                  <a:schemeClr val="bg1"/>
                </a:solidFill>
              </a:rPr>
              <a:t>not start on a new line </a:t>
            </a:r>
            <a:r>
              <a:rPr lang="en-US" dirty="0"/>
              <a:t>and only takes </a:t>
            </a:r>
            <a:br>
              <a:rPr lang="en-US" dirty="0"/>
            </a:br>
            <a:r>
              <a:rPr lang="en-US" dirty="0"/>
              <a:t>up as much width as necessary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element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Its shape is not always rectangular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be split across multiple lines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242751" y="2381717"/>
            <a:ext cx="3429210" cy="3943278"/>
            <a:chOff x="7694402" y="1760719"/>
            <a:chExt cx="3429210" cy="3943278"/>
          </a:xfrm>
        </p:grpSpPr>
        <p:sp>
          <p:nvSpPr>
            <p:cNvPr id="15" name="Rounded Rectangle 14"/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91509" y="2234243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913" y="3282415"/>
            <a:ext cx="3154886" cy="1246831"/>
          </a:xfrm>
          <a:prstGeom prst="roundRect">
            <a:avLst>
              <a:gd name="adj" fmla="val 1511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78" y="4682615"/>
            <a:ext cx="2881755" cy="8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Look at the screenshot, write HTML code and style it</a:t>
            </a:r>
            <a:endParaRPr lang="en-US" dirty="0"/>
          </a:p>
          <a:p>
            <a:r>
              <a:rPr lang="en-US" dirty="0"/>
              <a:t>Make all your </a:t>
            </a:r>
            <a:r>
              <a:rPr lang="en-US" b="1" dirty="0">
                <a:solidFill>
                  <a:schemeClr val="bg1"/>
                </a:solidFill>
              </a:rPr>
              <a:t>spans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dotted border </a:t>
            </a:r>
            <a:r>
              <a:rPr lang="en-US" dirty="0"/>
              <a:t>in </a:t>
            </a:r>
            <a:r>
              <a:rPr lang="en-US" b="1" dirty="0" smtClean="0">
                <a:solidFill>
                  <a:schemeClr val="bg1"/>
                </a:solidFill>
              </a:rPr>
              <a:t>blue color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 smtClean="0"/>
              <a:t>Span </a:t>
            </a:r>
            <a:r>
              <a:rPr lang="en-GB" dirty="0"/>
              <a:t>Stage</a:t>
            </a:r>
            <a:r>
              <a:rPr lang="en-US" dirty="0"/>
              <a:t>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762" y="3173412"/>
            <a:ext cx="3419475" cy="1933575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0814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5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Inline-block</a:t>
            </a:r>
            <a:r>
              <a:rPr lang="en-US" dirty="0"/>
              <a:t> elements are similar to inline elements, </a:t>
            </a:r>
            <a:r>
              <a:rPr lang="en-US" dirty="0" smtClean="0"/>
              <a:t>except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they </a:t>
            </a:r>
            <a:r>
              <a:rPr lang="en-US" dirty="0"/>
              <a:t>can have padding and margins added on all four sides</a:t>
            </a:r>
          </a:p>
          <a:p>
            <a:pPr>
              <a:lnSpc>
                <a:spcPct val="100000"/>
              </a:lnSpc>
            </a:pPr>
            <a:r>
              <a:rPr lang="en-US" dirty="0"/>
              <a:t>Rectangles arranged one after another</a:t>
            </a:r>
          </a:p>
          <a:p>
            <a:pPr>
              <a:lnSpc>
                <a:spcPct val="100000"/>
              </a:lnSpc>
            </a:pPr>
            <a:r>
              <a:rPr lang="en-US" dirty="0"/>
              <a:t>Just </a:t>
            </a:r>
            <a:r>
              <a:rPr lang="en-US" b="1" dirty="0">
                <a:solidFill>
                  <a:schemeClr val="bg1"/>
                </a:solidFill>
              </a:rPr>
              <a:t>like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words</a:t>
            </a:r>
            <a:r>
              <a:rPr lang="en-US" dirty="0"/>
              <a:t> in a </a:t>
            </a:r>
            <a:r>
              <a:rPr lang="en-US" b="1" dirty="0">
                <a:solidFill>
                  <a:schemeClr val="bg1"/>
                </a:solidFill>
              </a:rPr>
              <a:t>sentence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23938" y="2453913"/>
            <a:ext cx="3429210" cy="3943278"/>
          </a:xfrm>
          <a:prstGeom prst="roundRect">
            <a:avLst>
              <a:gd name="adj" fmla="val 90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421045" y="5731676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8421045" y="6016800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421045" y="2643324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8421045" y="2927437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442065" y="3368857"/>
            <a:ext cx="1137052" cy="400800"/>
            <a:chOff x="8860388" y="4181361"/>
            <a:chExt cx="1137052" cy="400800"/>
          </a:xfrm>
        </p:grpSpPr>
        <p:sp>
          <p:nvSpPr>
            <p:cNvPr id="12" name="Rounded Rectangle 11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964862" y="4277985"/>
              <a:ext cx="922303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78848" y="3368857"/>
            <a:ext cx="1363868" cy="400800"/>
            <a:chOff x="8860388" y="4181361"/>
            <a:chExt cx="1137052" cy="400800"/>
          </a:xfrm>
        </p:grpSpPr>
        <p:sp>
          <p:nvSpPr>
            <p:cNvPr id="15" name="Rounded Rectangle 14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952155" y="4277985"/>
              <a:ext cx="95343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442064" y="3946529"/>
            <a:ext cx="1760503" cy="400800"/>
            <a:chOff x="8860388" y="4181361"/>
            <a:chExt cx="1137052" cy="400800"/>
          </a:xfrm>
        </p:grpSpPr>
        <p:sp>
          <p:nvSpPr>
            <p:cNvPr id="18" name="Rounded Rectangle 17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32052" y="4277985"/>
              <a:ext cx="99416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389537" y="3941449"/>
            <a:ext cx="845671" cy="400800"/>
            <a:chOff x="8860388" y="4181361"/>
            <a:chExt cx="1137052" cy="400800"/>
          </a:xfrm>
        </p:grpSpPr>
        <p:sp>
          <p:nvSpPr>
            <p:cNvPr id="21" name="Rounded Rectangle 20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52843" y="4536681"/>
            <a:ext cx="1182366" cy="400800"/>
            <a:chOff x="8860388" y="4181361"/>
            <a:chExt cx="1137052" cy="400800"/>
          </a:xfrm>
        </p:grpSpPr>
        <p:sp>
          <p:nvSpPr>
            <p:cNvPr id="24" name="Rounded Rectangle 23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399988" y="4536681"/>
            <a:ext cx="451695" cy="400800"/>
            <a:chOff x="8860388" y="4181361"/>
            <a:chExt cx="1137052" cy="400800"/>
          </a:xfrm>
        </p:grpSpPr>
        <p:sp>
          <p:nvSpPr>
            <p:cNvPr id="27" name="Rounded Rectangle 26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64350" y="4277985"/>
              <a:ext cx="705101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42065" y="4536681"/>
            <a:ext cx="758894" cy="400800"/>
            <a:chOff x="8860388" y="4181361"/>
            <a:chExt cx="1137052" cy="400800"/>
          </a:xfrm>
        </p:grpSpPr>
        <p:sp>
          <p:nvSpPr>
            <p:cNvPr id="30" name="Rounded Rectangle 29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8421045" y="5447563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8421045" y="5161823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052" y="3339090"/>
            <a:ext cx="2912967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5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following HTML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182" y="2237489"/>
            <a:ext cx="8133618" cy="31085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&lt;</a:t>
            </a:r>
            <a:r>
              <a:rPr lang="en-US" sz="2400" b="1" dirty="0">
                <a:latin typeface="Consolas" panose="020B0609020204030204" pitchFamily="49" charset="0"/>
              </a:rPr>
              <a:t>div </a:t>
            </a:r>
            <a:r>
              <a:rPr lang="en-US" sz="2400" b="1" dirty="0" smtClean="0">
                <a:latin typeface="Consolas" panose="020B0609020204030204" pitchFamily="49" charset="0"/>
              </a:rPr>
              <a:t>class="</a:t>
            </a:r>
            <a:r>
              <a:rPr lang="en-US" sz="2400" b="1" dirty="0">
                <a:latin typeface="Consolas" panose="020B0609020204030204" pitchFamily="49" charset="0"/>
              </a:rPr>
              <a:t>green"&gt;green block&lt;/div</a:t>
            </a:r>
            <a:r>
              <a:rPr lang="en-US" sz="2400" b="1" dirty="0" smtClean="0">
                <a:latin typeface="Consolas" panose="020B0609020204030204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&lt;</a:t>
            </a:r>
            <a:r>
              <a:rPr lang="en-US" sz="2400" b="1" dirty="0">
                <a:latin typeface="Consolas" panose="020B0609020204030204" pitchFamily="49" charset="0"/>
              </a:rPr>
              <a:t>div </a:t>
            </a:r>
            <a:r>
              <a:rPr lang="en-US" sz="2400" b="1" dirty="0" smtClean="0">
                <a:latin typeface="Consolas" panose="020B0609020204030204" pitchFamily="49" charset="0"/>
              </a:rPr>
              <a:t>class="</a:t>
            </a:r>
            <a:r>
              <a:rPr lang="en-US" sz="2400" b="1" dirty="0">
                <a:latin typeface="Consolas" panose="020B0609020204030204" pitchFamily="49" charset="0"/>
              </a:rPr>
              <a:t>blue"&gt;blue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&lt;</a:t>
            </a:r>
            <a:r>
              <a:rPr lang="en-US" sz="2400" b="1" dirty="0">
                <a:latin typeface="Consolas" panose="020B0609020204030204" pitchFamily="49" charset="0"/>
              </a:rPr>
              <a:t>div </a:t>
            </a:r>
            <a:r>
              <a:rPr lang="en-US" sz="2400" b="1" dirty="0" smtClean="0">
                <a:latin typeface="Consolas" panose="020B0609020204030204" pitchFamily="49" charset="0"/>
              </a:rPr>
              <a:t>class="</a:t>
            </a:r>
            <a:r>
              <a:rPr lang="en-US" sz="2400" b="1" dirty="0">
                <a:latin typeface="Consolas" panose="020B0609020204030204" pitchFamily="49" charset="0"/>
              </a:rPr>
              <a:t>red"&gt;red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&lt;</a:t>
            </a:r>
            <a:r>
              <a:rPr lang="en-US" sz="2400" b="1" dirty="0">
                <a:latin typeface="Consolas" panose="020B0609020204030204" pitchFamily="49" charset="0"/>
              </a:rPr>
              <a:t>div </a:t>
            </a:r>
            <a:r>
              <a:rPr lang="en-US" sz="2400" b="1" dirty="0" smtClean="0">
                <a:latin typeface="Consolas" panose="020B0609020204030204" pitchFamily="49" charset="0"/>
              </a:rPr>
              <a:t>class="</a:t>
            </a:r>
            <a:r>
              <a:rPr lang="en-US" sz="2400" b="1" dirty="0">
                <a:latin typeface="Consolas" panose="020B0609020204030204" pitchFamily="49" charset="0"/>
              </a:rPr>
              <a:t>purple"&gt;purple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&lt;</a:t>
            </a:r>
            <a:r>
              <a:rPr lang="en-US" sz="2400" b="1" dirty="0">
                <a:latin typeface="Consolas" panose="020B0609020204030204" pitchFamily="49" charset="0"/>
              </a:rPr>
              <a:t>div </a:t>
            </a:r>
            <a:r>
              <a:rPr lang="en-US" sz="2400" b="1" dirty="0" smtClean="0">
                <a:latin typeface="Consolas" panose="020B0609020204030204" pitchFamily="49" charset="0"/>
              </a:rPr>
              <a:t>class="</a:t>
            </a:r>
            <a:r>
              <a:rPr lang="en-US" sz="2400" b="1" dirty="0">
                <a:latin typeface="Consolas" panose="020B0609020204030204" pitchFamily="49" charset="0"/>
              </a:rPr>
              <a:t>orange"&gt;orange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&lt;/body&gt;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789" y="4647762"/>
            <a:ext cx="4505325" cy="196215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788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Make external CSS file, link it in your HTML </a:t>
            </a:r>
            <a:r>
              <a:rPr lang="en-US" b="1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dirty="0"/>
              <a:t>Make all </a:t>
            </a:r>
            <a:r>
              <a:rPr lang="en-US" b="1" dirty="0">
                <a:solidFill>
                  <a:schemeClr val="bg1"/>
                </a:solidFill>
              </a:rPr>
              <a:t>&lt;div&gt;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display: inline-block</a:t>
            </a:r>
          </a:p>
          <a:p>
            <a:r>
              <a:rPr lang="en-US" dirty="0"/>
              <a:t>Call every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r>
              <a:rPr lang="en-US" dirty="0"/>
              <a:t> by its </a:t>
            </a:r>
            <a:r>
              <a:rPr lang="en-US" b="1" dirty="0" smtClean="0">
                <a:solidFill>
                  <a:schemeClr val="bg1"/>
                </a:solidFill>
              </a:rPr>
              <a:t>class </a:t>
            </a:r>
            <a:r>
              <a:rPr lang="en-US" dirty="0"/>
              <a:t>name and set its </a:t>
            </a:r>
            <a:r>
              <a:rPr lang="en-US" b="1" dirty="0">
                <a:solidFill>
                  <a:schemeClr val="bg1"/>
                </a:solidFill>
              </a:rPr>
              <a:t>background-color </a:t>
            </a:r>
            <a:r>
              <a:rPr lang="en-US" dirty="0"/>
              <a:t>to </a:t>
            </a:r>
            <a:r>
              <a:rPr lang="en-US" dirty="0" smtClean="0"/>
              <a:t>its </a:t>
            </a:r>
            <a:r>
              <a:rPr lang="en-US" dirty="0"/>
              <a:t>name's corresponding color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87191" y="3929959"/>
            <a:ext cx="5224517" cy="2621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 smtClean="0">
                <a:latin typeface="Consolas" panose="020B0609020204030204" pitchFamily="49" charset="0"/>
              </a:rPr>
              <a:t>green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background-color: green;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 make the rest</a:t>
            </a:r>
          </a:p>
        </p:txBody>
      </p:sp>
    </p:spTree>
    <p:extLst>
      <p:ext uri="{BB962C8B-B14F-4D97-AF65-F5344CB8AC3E}">
        <p14:creationId xmlns:p14="http://schemas.microsoft.com/office/powerpoint/2010/main" val="3627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Box Model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83" y="1677971"/>
            <a:ext cx="2620234" cy="1916291"/>
          </a:xfrm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Margins, Border, Padding, Content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873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#fund-common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3730060"/>
            <a:ext cx="3191969" cy="20067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3730060"/>
            <a:ext cx="3191969" cy="20067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3730060"/>
            <a:ext cx="3191969" cy="20067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CSS box model is essentially a box that </a:t>
            </a:r>
            <a:r>
              <a:rPr lang="en-US" sz="3200" b="1" dirty="0">
                <a:solidFill>
                  <a:schemeClr val="bg1"/>
                </a:solidFill>
              </a:rPr>
              <a:t>wraps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around every HTML element</a:t>
            </a:r>
          </a:p>
          <a:p>
            <a:r>
              <a:rPr lang="en-US" sz="3200" dirty="0"/>
              <a:t>It consists of: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Margins</a:t>
            </a:r>
            <a:r>
              <a:rPr lang="en-US" sz="2800" dirty="0"/>
              <a:t> - Area outside the border. It is transparent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Borders</a:t>
            </a:r>
            <a:r>
              <a:rPr lang="en-US" sz="2800" dirty="0"/>
              <a:t> - Border that goes around the </a:t>
            </a:r>
            <a:br>
              <a:rPr lang="en-US" sz="2800" dirty="0"/>
            </a:br>
            <a:r>
              <a:rPr lang="en-US" sz="2800" dirty="0"/>
              <a:t>padding and content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Padding</a:t>
            </a:r>
            <a:r>
              <a:rPr lang="en-US" sz="2800" dirty="0"/>
              <a:t> - Area around the content</a:t>
            </a:r>
            <a:br>
              <a:rPr lang="en-US" sz="2800" dirty="0"/>
            </a:br>
            <a:r>
              <a:rPr lang="en-US" sz="2800" dirty="0"/>
              <a:t>It is transparent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Content</a:t>
            </a:r>
            <a:r>
              <a:rPr lang="en-US" sz="2800" dirty="0"/>
              <a:t> - Where text and images appear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3730060"/>
            <a:ext cx="3191969" cy="20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5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HTML and CSS from the previous problem</a:t>
            </a:r>
          </a:p>
          <a:p>
            <a:r>
              <a:rPr lang="en-US" dirty="0"/>
              <a:t>Make all </a:t>
            </a:r>
            <a:r>
              <a:rPr lang="en-US" b="1" dirty="0">
                <a:solidFill>
                  <a:schemeClr val="bg1"/>
                </a:solidFill>
              </a:rPr>
              <a:t>&lt;div&gt; padding 20px </a:t>
            </a:r>
            <a:r>
              <a:rPr lang="en-US" dirty="0"/>
              <a:t>on each side, refresh the browser</a:t>
            </a:r>
          </a:p>
          <a:p>
            <a:r>
              <a:rPr lang="en-US" dirty="0"/>
              <a:t>Set </a:t>
            </a:r>
            <a:r>
              <a:rPr lang="en-US" b="1" dirty="0">
                <a:solidFill>
                  <a:schemeClr val="bg1"/>
                </a:solidFill>
              </a:rPr>
              <a:t>3px solid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border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yellow color</a:t>
            </a:r>
            <a:r>
              <a:rPr lang="en-US" dirty="0"/>
              <a:t>, refresh the browser</a:t>
            </a:r>
          </a:p>
          <a:p>
            <a:r>
              <a:rPr lang="en-US" dirty="0"/>
              <a:t>Now set </a:t>
            </a:r>
            <a:r>
              <a:rPr lang="en-US" b="1" dirty="0">
                <a:solidFill>
                  <a:schemeClr val="bg1"/>
                </a:solidFill>
              </a:rPr>
              <a:t>margin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20px </a:t>
            </a:r>
            <a:r>
              <a:rPr lang="en-US" dirty="0"/>
              <a:t>for each side, refresh the browser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00" y="4539819"/>
            <a:ext cx="7886700" cy="123825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9132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the </a:t>
            </a:r>
            <a:r>
              <a:rPr lang="en-US" b="1" dirty="0">
                <a:solidFill>
                  <a:schemeClr val="bg1"/>
                </a:solidFill>
              </a:rPr>
              <a:t>&lt;div&gt; </a:t>
            </a:r>
            <a:r>
              <a:rPr lang="en-US" dirty="0"/>
              <a:t>display and color already</a:t>
            </a:r>
          </a:p>
          <a:p>
            <a:r>
              <a:rPr lang="en-US" dirty="0"/>
              <a:t>Set the </a:t>
            </a:r>
            <a:r>
              <a:rPr lang="en-US" b="1" dirty="0">
                <a:solidFill>
                  <a:schemeClr val="bg1"/>
                </a:solidFill>
              </a:rPr>
              <a:t>padding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margin</a:t>
            </a:r>
            <a:r>
              <a:rPr lang="en-US" dirty="0"/>
              <a:t>. In this case we have </a:t>
            </a:r>
            <a:r>
              <a:rPr lang="en-US" b="1" dirty="0">
                <a:solidFill>
                  <a:schemeClr val="bg1"/>
                </a:solidFill>
              </a:rPr>
              <a:t>20px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each side</a:t>
            </a:r>
            <a:r>
              <a:rPr lang="en-US" dirty="0"/>
              <a:t>, so we can just set them to a </a:t>
            </a:r>
            <a:r>
              <a:rPr lang="en-US" b="1" dirty="0">
                <a:solidFill>
                  <a:schemeClr val="bg1"/>
                </a:solidFill>
              </a:rPr>
              <a:t>single number </a:t>
            </a:r>
            <a:r>
              <a:rPr lang="en-US" dirty="0"/>
              <a:t>and it will be </a:t>
            </a:r>
            <a:br>
              <a:rPr lang="en-US" dirty="0"/>
            </a:br>
            <a:r>
              <a:rPr lang="en-US" dirty="0"/>
              <a:t>applied for </a:t>
            </a:r>
            <a:r>
              <a:rPr lang="en-US" b="1" dirty="0">
                <a:solidFill>
                  <a:schemeClr val="bg1"/>
                </a:solidFill>
              </a:rPr>
              <a:t>all sides</a:t>
            </a:r>
          </a:p>
          <a:p>
            <a:r>
              <a:rPr lang="en-US" dirty="0"/>
              <a:t>If you forget to tell </a:t>
            </a:r>
            <a:r>
              <a:rPr lang="en-US" dirty="0" smtClean="0"/>
              <a:t>what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b="1" dirty="0" smtClean="0">
                <a:solidFill>
                  <a:schemeClr val="bg1"/>
                </a:solidFill>
              </a:rPr>
              <a:t>kind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of </a:t>
            </a:r>
            <a:r>
              <a:rPr lang="en-US" b="1" dirty="0">
                <a:solidFill>
                  <a:schemeClr val="bg1"/>
                </a:solidFill>
              </a:rPr>
              <a:t>border </a:t>
            </a:r>
            <a:r>
              <a:rPr lang="en-US" dirty="0"/>
              <a:t>you want </a:t>
            </a:r>
            <a:br>
              <a:rPr lang="en-US" dirty="0"/>
            </a:br>
            <a:r>
              <a:rPr lang="en-US" dirty="0"/>
              <a:t>(in this case "solid"), it will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displayed at 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73950" y="3465513"/>
            <a:ext cx="5592462" cy="26360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padding: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border: 3px solid yellow;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margin: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536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 Tools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01592" y="2199587"/>
            <a:ext cx="10961783" cy="499819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F12</a:t>
            </a:r>
          </a:p>
          <a:p>
            <a:r>
              <a:rPr lang="en-US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Ctrl+Shift+I</a:t>
            </a:r>
          </a:p>
          <a:p>
            <a:r>
              <a:rPr lang="en-US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Ctrl+Shift+K</a:t>
            </a:r>
            <a:endParaRPr lang="bg-BG" sz="4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1400850"/>
            <a:ext cx="479018" cy="479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5" y="2249471"/>
            <a:ext cx="400050" cy="400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043" y="3021012"/>
            <a:ext cx="407988" cy="40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9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will view the following more </a:t>
            </a:r>
            <a:r>
              <a:rPr lang="en-US" b="1" dirty="0">
                <a:solidFill>
                  <a:schemeClr val="bg1"/>
                </a:solidFill>
              </a:rPr>
              <a:t>important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tabs</a:t>
            </a:r>
            <a:r>
              <a:rPr lang="en-US" dirty="0"/>
              <a:t> in dev tools: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</a:t>
            </a:r>
            <a:r>
              <a:rPr lang="bg-BG" dirty="0" smtClean="0"/>
              <a:t>-</a:t>
            </a:r>
            <a:r>
              <a:rPr lang="en-US" dirty="0" smtClean="0"/>
              <a:t> </a:t>
            </a:r>
            <a:r>
              <a:rPr lang="en-US" dirty="0"/>
              <a:t>show our HTML structure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Styles</a:t>
            </a:r>
            <a:r>
              <a:rPr lang="en-US" dirty="0"/>
              <a:t> </a:t>
            </a:r>
            <a:r>
              <a:rPr lang="bg-BG" dirty="0" smtClean="0"/>
              <a:t>-</a:t>
            </a:r>
            <a:r>
              <a:rPr lang="en-US" dirty="0" smtClean="0"/>
              <a:t> </a:t>
            </a:r>
            <a:r>
              <a:rPr lang="en-US" dirty="0"/>
              <a:t>show our CSS code for the current page</a:t>
            </a:r>
          </a:p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our HTML and CSS code </a:t>
            </a:r>
            <a:r>
              <a:rPr lang="en-US" dirty="0" smtClean="0"/>
              <a:t>by</a:t>
            </a:r>
            <a:r>
              <a:rPr lang="bg-BG" dirty="0" smtClean="0"/>
              <a:t> </a:t>
            </a:r>
            <a:br>
              <a:rPr lang="bg-BG" dirty="0" smtClean="0"/>
            </a:br>
            <a:r>
              <a:rPr lang="en-US" dirty="0" smtClean="0"/>
              <a:t>double </a:t>
            </a:r>
            <a:r>
              <a:rPr lang="en-US" dirty="0"/>
              <a:t>clicking the element</a:t>
            </a:r>
          </a:p>
          <a:p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hovering</a:t>
            </a:r>
            <a:r>
              <a:rPr lang="en-US" dirty="0"/>
              <a:t> over the elements we can see their margins, </a:t>
            </a:r>
            <a:br>
              <a:rPr lang="en-US" dirty="0"/>
            </a:br>
            <a:r>
              <a:rPr lang="en-US" dirty="0"/>
              <a:t>padding and content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Tools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65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Chrome Dev Tools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4" y="1283099"/>
            <a:ext cx="9568966" cy="5312082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1416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Font-Family, Size, Colors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0234168">
            <a:off x="4967926" y="1065228"/>
            <a:ext cx="678739" cy="127949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bg-BG" sz="6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976817">
            <a:off x="5453338" y="1775259"/>
            <a:ext cx="757287" cy="127532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</a:t>
            </a:r>
            <a:endParaRPr lang="bg-BG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20561771">
            <a:off x="6752529" y="2411119"/>
            <a:ext cx="855070" cy="133533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gh" pitchFamily="2" charset="0"/>
              </a:rPr>
              <a:t>F</a:t>
            </a:r>
            <a:endParaRPr lang="bg-BG" sz="6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479598">
            <a:off x="4846216" y="2922602"/>
            <a:ext cx="757287" cy="133533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ine Kirnberg" panose="02000505020000020002" pitchFamily="2" charset="0"/>
              </a:rPr>
              <a:t>F</a:t>
            </a:r>
            <a:endParaRPr lang="bg-BG" sz="6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8438" y="1384479"/>
            <a:ext cx="667519" cy="113220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</a:t>
            </a:r>
            <a:endParaRPr lang="bg-BG" sz="5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3900" y="1705635"/>
            <a:ext cx="697975" cy="12763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F</a:t>
            </a:r>
            <a:endParaRPr lang="bg-BG" sz="6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20601506">
            <a:off x="5976132" y="2625224"/>
            <a:ext cx="850261" cy="127506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F</a:t>
            </a:r>
            <a:endParaRPr lang="bg-BG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395445">
            <a:off x="4986401" y="2491440"/>
            <a:ext cx="548896" cy="85956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rnstown Dam" panose="01000400000000000000" pitchFamily="2" charset="0"/>
              </a:rPr>
              <a:t>F</a:t>
            </a:r>
            <a:endParaRPr lang="bg-BG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591122">
            <a:off x="6724008" y="2033023"/>
            <a:ext cx="561721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F</a:t>
            </a:r>
            <a:endParaRPr lang="bg-BG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21133943">
            <a:off x="6374860" y="3475048"/>
            <a:ext cx="540881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low Solid Italic" panose="04030604020F02020D02" pitchFamily="82" charset="0"/>
              </a:rPr>
              <a:t>F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1516" y="2054648"/>
            <a:ext cx="601795" cy="96292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nch Script MT" panose="03020402040607040605" pitchFamily="66" charset="0"/>
              </a:rPr>
              <a:t>F</a:t>
            </a:r>
            <a:endParaRPr lang="bg-BG" sz="4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183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CSS, there are two types of font family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family</a:t>
            </a:r>
            <a:r>
              <a:rPr lang="en-US" dirty="0"/>
              <a:t> - a group of font families with a similar look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family</a:t>
            </a:r>
            <a:r>
              <a:rPr lang="en-US" dirty="0"/>
              <a:t> - a specific font family</a:t>
            </a:r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Font-Families</a:t>
            </a:r>
            <a:endParaRPr lang="bg-B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88524"/>
              </p:ext>
            </p:extLst>
          </p:nvPr>
        </p:nvGraphicFramePr>
        <p:xfrm>
          <a:off x="1662044" y="3340317"/>
          <a:ext cx="8874812" cy="29848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17560">
                  <a:extLst>
                    <a:ext uri="{9D8B030D-6E8A-4147-A177-3AD203B41FA5}">
                      <a16:colId xmlns:a16="http://schemas.microsoft.com/office/drawing/2014/main" val="2842202369"/>
                    </a:ext>
                  </a:extLst>
                </a:gridCol>
                <a:gridCol w="2782836">
                  <a:extLst>
                    <a:ext uri="{9D8B030D-6E8A-4147-A177-3AD203B41FA5}">
                      <a16:colId xmlns:a16="http://schemas.microsoft.com/office/drawing/2014/main" val="2793023492"/>
                    </a:ext>
                  </a:extLst>
                </a:gridCol>
                <a:gridCol w="3874416">
                  <a:extLst>
                    <a:ext uri="{9D8B030D-6E8A-4147-A177-3AD203B41FA5}">
                      <a16:colId xmlns:a16="http://schemas.microsoft.com/office/drawing/2014/main" val="1532590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 family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Font family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2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Serif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Times New Roman</a:t>
                      </a:r>
                    </a:p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Georgia</a:t>
                      </a:r>
                      <a:endParaRPr lang="bg-BG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small lines at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ends on some characters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2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Sans-serif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Arial</a:t>
                      </a:r>
                    </a:p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Verdana</a:t>
                      </a:r>
                      <a:endParaRPr lang="bg-BG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have the lines at the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ends of characters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3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Monospace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Courier New</a:t>
                      </a:r>
                    </a:p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Lucida Console</a:t>
                      </a:r>
                      <a:endParaRPr lang="bg-BG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characters have the same width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550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93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font family of a text is set with the font-family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font-family property should hold </a:t>
            </a:r>
            <a:r>
              <a:rPr lang="en-US" sz="3200" b="1" dirty="0">
                <a:solidFill>
                  <a:schemeClr val="bg1"/>
                </a:solidFill>
              </a:rPr>
              <a:t>several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font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/>
              <a:t> as a </a:t>
            </a:r>
            <a:br>
              <a:rPr lang="en-US" sz="3200" dirty="0"/>
            </a:br>
            <a:r>
              <a:rPr lang="en-US" sz="3200" dirty="0"/>
              <a:t>"fallback" system</a:t>
            </a:r>
          </a:p>
          <a:p>
            <a:r>
              <a:rPr lang="en-US" sz="3200" dirty="0"/>
              <a:t>End with a </a:t>
            </a:r>
            <a:r>
              <a:rPr lang="en-US" sz="3200" b="1" dirty="0">
                <a:solidFill>
                  <a:schemeClr val="bg1"/>
                </a:solidFill>
              </a:rPr>
              <a:t>generic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family</a:t>
            </a:r>
            <a:r>
              <a:rPr lang="en-US" sz="3200" dirty="0"/>
              <a:t>, to let the browser pick a similar font in </a:t>
            </a:r>
            <a:br>
              <a:rPr lang="en-US" sz="3200" dirty="0"/>
            </a:br>
            <a:r>
              <a:rPr lang="en-US" sz="3200" dirty="0"/>
              <a:t>the generic family, if no other fonts are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 Declaration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8713" y="2212388"/>
            <a:ext cx="8637265" cy="1448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font-family: "Times New Roman", Times, serif;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882815" y="1895674"/>
            <a:ext cx="1668545" cy="633418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679791" y="1897242"/>
            <a:ext cx="2186235" cy="633418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name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001150" y="1897242"/>
            <a:ext cx="2134386" cy="633418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name 2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238052" y="1897242"/>
            <a:ext cx="2496256" cy="633418"/>
          </a:xfrm>
          <a:prstGeom prst="wedgeRoundRectCallout">
            <a:avLst>
              <a:gd name="adj1" fmla="val -20009"/>
              <a:gd name="adj2" fmla="val 73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family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268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code from the previous problem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https://fonts.google.com/</a:t>
            </a:r>
            <a:endParaRPr lang="en-US" dirty="0"/>
          </a:p>
          <a:p>
            <a:r>
              <a:rPr lang="en-US" dirty="0"/>
              <a:t>Pick a font of your preference</a:t>
            </a:r>
          </a:p>
          <a:p>
            <a:r>
              <a:rPr lang="en-US" dirty="0"/>
              <a:t>Click on the "+" in the top-right corner</a:t>
            </a:r>
          </a:p>
          <a:p>
            <a:r>
              <a:rPr lang="en-US" dirty="0"/>
              <a:t>Click here</a:t>
            </a:r>
          </a:p>
          <a:p>
            <a:r>
              <a:rPr lang="en-US" dirty="0"/>
              <a:t>Copy the link in your HTML </a:t>
            </a:r>
            <a:r>
              <a:rPr lang="en-US" b="1" dirty="0">
                <a:solidFill>
                  <a:schemeClr val="bg1"/>
                </a:solidFill>
              </a:rPr>
              <a:t>&lt;head&gt; </a:t>
            </a:r>
          </a:p>
          <a:p>
            <a:r>
              <a:rPr lang="en-US" dirty="0"/>
              <a:t>Copy the font family in your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Cool Fonts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608" b="29330"/>
          <a:stretch/>
        </p:blipFill>
        <p:spPr>
          <a:xfrm>
            <a:off x="8116641" y="1261522"/>
            <a:ext cx="3643362" cy="2167478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46725" b="9900"/>
          <a:stretch/>
        </p:blipFill>
        <p:spPr>
          <a:xfrm>
            <a:off x="7120748" y="4398708"/>
            <a:ext cx="4630966" cy="1998483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8710367" y="3601587"/>
            <a:ext cx="2187018" cy="496914"/>
            <a:chOff x="8710367" y="3601587"/>
            <a:chExt cx="2187018" cy="4969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/>
            <a:srcRect l="1521" t="17306" r="73534" b="826"/>
            <a:stretch/>
          </p:blipFill>
          <p:spPr>
            <a:xfrm>
              <a:off x="8710367" y="3601592"/>
              <a:ext cx="1451728" cy="4969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l="86116" t="18486" r="1250"/>
            <a:stretch/>
          </p:blipFill>
          <p:spPr>
            <a:xfrm>
              <a:off x="10162095" y="3601587"/>
              <a:ext cx="735290" cy="496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591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/>
              <a:t>Cascading Style Sheets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92" y="1285534"/>
            <a:ext cx="2581615" cy="258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file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Cool Fonts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02" y="2146399"/>
            <a:ext cx="6012435" cy="42507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&lt;title&gt;CSS-Lab&lt;/title&gt;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&lt;link href="https://fonts.googleapis.com/css?family=Indie+Flower" rel="stylesheet"&gt;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href="style.css"/&gt;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6332322" y="1196125"/>
            <a:ext cx="5828576" cy="53534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CSS file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6332321" y="2366124"/>
            <a:ext cx="5662913" cy="38113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white;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padding: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border: 3px solid yellow;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margin: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font-family: 'Indie Flower', cursive;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718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font-size</a:t>
            </a:r>
            <a:r>
              <a:rPr lang="en-US" dirty="0"/>
              <a:t> property sets 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</a:t>
            </a:r>
            <a:r>
              <a:rPr lang="en-US" b="1" dirty="0" smtClean="0">
                <a:solidFill>
                  <a:schemeClr val="bg1"/>
                </a:solidFill>
              </a:rPr>
              <a:t>text </a:t>
            </a:r>
            <a:r>
              <a:rPr lang="bg-BG" dirty="0"/>
              <a:t>-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px</a:t>
            </a:r>
            <a:r>
              <a:rPr lang="en-US" noProof="1" smtClean="0"/>
              <a:t>,</a:t>
            </a:r>
            <a:r>
              <a:rPr lang="en-US" b="1" noProof="1" smtClean="0">
                <a:solidFill>
                  <a:schemeClr val="bg1"/>
                </a:solidFill>
              </a:rPr>
              <a:t> em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bg1"/>
                </a:solidFill>
              </a:rPr>
              <a:t> rem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font-weight</a:t>
            </a:r>
            <a:r>
              <a:rPr lang="en-US" dirty="0" smtClean="0"/>
              <a:t> </a:t>
            </a:r>
            <a:r>
              <a:rPr lang="en-US" dirty="0"/>
              <a:t>property sets </a:t>
            </a:r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weight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text 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bg1"/>
                </a:solidFill>
              </a:rPr>
              <a:t> normal</a:t>
            </a:r>
            <a:r>
              <a:rPr lang="en-US" dirty="0" smtClean="0"/>
              <a:t>,</a:t>
            </a:r>
            <a:r>
              <a:rPr lang="bg-BG" b="1" dirty="0" smtClean="0">
                <a:solidFill>
                  <a:schemeClr val="bg1"/>
                </a:solidFill>
              </a:rPr>
              <a:t/>
            </a:r>
            <a:br>
              <a:rPr lang="bg-BG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bold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bg1"/>
                </a:solidFill>
              </a:rPr>
              <a:t> lighter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bg1"/>
                </a:solidFill>
              </a:rPr>
              <a:t> bolder</a:t>
            </a:r>
          </a:p>
          <a:p>
            <a:r>
              <a:rPr lang="en-US" dirty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font-style</a:t>
            </a:r>
            <a:r>
              <a:rPr lang="en-US" dirty="0" smtClean="0"/>
              <a:t> </a:t>
            </a:r>
            <a:r>
              <a:rPr lang="en-US" dirty="0"/>
              <a:t>property sets the </a:t>
            </a:r>
            <a:r>
              <a:rPr lang="en-US" b="1" dirty="0" smtClean="0">
                <a:solidFill>
                  <a:schemeClr val="bg1"/>
                </a:solidFill>
              </a:rPr>
              <a:t>style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text 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bg1"/>
                </a:solidFill>
              </a:rPr>
              <a:t> italic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bg1"/>
                </a:solidFill>
              </a:rPr>
              <a:t> normal</a:t>
            </a:r>
            <a:endParaRPr lang="bg-BG" b="1" dirty="0" smtClean="0">
              <a:solidFill>
                <a:schemeClr val="bg1"/>
              </a:solidFill>
            </a:endParaRP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color property </a:t>
            </a:r>
            <a:r>
              <a:rPr lang="en-US" dirty="0"/>
              <a:t>is used to set the color of the text</a:t>
            </a:r>
          </a:p>
          <a:p>
            <a:pPr lvl="1"/>
            <a:r>
              <a:rPr lang="en-US" dirty="0"/>
              <a:t>The color is specified by:</a:t>
            </a:r>
          </a:p>
          <a:p>
            <a:pPr lvl="2"/>
            <a:r>
              <a:rPr lang="en-US" dirty="0"/>
              <a:t>a color name - like "</a:t>
            </a:r>
            <a:r>
              <a:rPr lang="en-US" b="1" dirty="0">
                <a:solidFill>
                  <a:schemeClr val="bg1"/>
                </a:solidFill>
              </a:rPr>
              <a:t>red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a HEX value - like "</a:t>
            </a:r>
            <a:r>
              <a:rPr lang="en-US" b="1" dirty="0">
                <a:solidFill>
                  <a:schemeClr val="bg1"/>
                </a:solidFill>
              </a:rPr>
              <a:t>#ff0000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an RGB value - like </a:t>
            </a:r>
            <a:r>
              <a:rPr lang="en-US" dirty="0" smtClean="0"/>
              <a:t>"</a:t>
            </a:r>
            <a:r>
              <a:rPr lang="en-US" b="1" noProof="1" smtClean="0">
                <a:solidFill>
                  <a:schemeClr val="bg1"/>
                </a:solidFill>
              </a:rPr>
              <a:t>rgb(255,0,0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r>
              <a:rPr lang="en-US" dirty="0" smtClean="0"/>
              <a:t>"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</a:t>
            </a:r>
            <a:r>
              <a:rPr lang="en-US" dirty="0" smtClean="0"/>
              <a:t>Properties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1633" y="4217877"/>
            <a:ext cx="4674779" cy="217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h1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red;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#FF0000;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rgb(255, 0,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750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code from the previous problem</a:t>
            </a:r>
          </a:p>
          <a:p>
            <a:r>
              <a:rPr lang="en-US" dirty="0"/>
              <a:t>Set </a:t>
            </a:r>
            <a:r>
              <a:rPr lang="en-US" b="1" dirty="0">
                <a:solidFill>
                  <a:schemeClr val="bg1"/>
                </a:solidFill>
              </a:rPr>
              <a:t>large font-size</a:t>
            </a:r>
          </a:p>
          <a:p>
            <a:r>
              <a:rPr lang="en-US" dirty="0"/>
              <a:t>Set </a:t>
            </a:r>
            <a:r>
              <a:rPr lang="en-US" b="1" dirty="0">
                <a:solidFill>
                  <a:schemeClr val="bg1"/>
                </a:solidFill>
              </a:rPr>
              <a:t>bold </a:t>
            </a:r>
            <a:r>
              <a:rPr lang="en-US" b="1" dirty="0" smtClean="0">
                <a:solidFill>
                  <a:schemeClr val="bg1"/>
                </a:solidFill>
              </a:rPr>
              <a:t>font-weight</a:t>
            </a:r>
            <a:endParaRPr lang="bg-BG" b="1" dirty="0" smtClean="0">
              <a:solidFill>
                <a:schemeClr val="bg1"/>
              </a:solidFill>
            </a:endParaRPr>
          </a:p>
          <a:p>
            <a:r>
              <a:rPr lang="en-US" dirty="0"/>
              <a:t>In your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r>
              <a:rPr lang="en-US" dirty="0"/>
              <a:t> set </a:t>
            </a:r>
            <a:r>
              <a:rPr lang="en-US" b="1" dirty="0">
                <a:solidFill>
                  <a:schemeClr val="bg1"/>
                </a:solidFill>
              </a:rPr>
              <a:t>white </a:t>
            </a:r>
            <a:r>
              <a:rPr lang="en-US" b="1" dirty="0" smtClean="0">
                <a:solidFill>
                  <a:schemeClr val="bg1"/>
                </a:solidFill>
              </a:rPr>
              <a:t>color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Cool Fonts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787" y="4754131"/>
            <a:ext cx="8315325" cy="1095375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7691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Comments in CSS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7652" y="1705170"/>
            <a:ext cx="2576695" cy="1761930"/>
          </a:xfrm>
          <a:prstGeom prst="rect">
            <a:avLst/>
          </a:prstGeom>
          <a:noFill/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/**/</a:t>
            </a:r>
            <a:endParaRPr lang="bg-BG" sz="9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7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Comments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584897"/>
          </a:xfrm>
        </p:spPr>
        <p:txBody>
          <a:bodyPr>
            <a:normAutofit/>
          </a:bodyPr>
          <a:lstStyle/>
          <a:p>
            <a:r>
              <a:rPr lang="en-US" sz="3200" dirty="0"/>
              <a:t>The text inside the </a:t>
            </a:r>
            <a:r>
              <a:rPr lang="en-US" sz="3200" b="1" dirty="0">
                <a:solidFill>
                  <a:schemeClr val="bg1"/>
                </a:solidFill>
              </a:rPr>
              <a:t>/* */ </a:t>
            </a:r>
            <a:r>
              <a:rPr lang="en-US" sz="3200" dirty="0"/>
              <a:t>marks is CSS </a:t>
            </a:r>
            <a:r>
              <a:rPr lang="en-US" sz="3200" b="1" dirty="0">
                <a:solidFill>
                  <a:schemeClr val="bg1"/>
                </a:solidFill>
              </a:rPr>
              <a:t>comment</a:t>
            </a:r>
            <a:endParaRPr lang="en-US" sz="3200" dirty="0"/>
          </a:p>
          <a:p>
            <a:r>
              <a:rPr lang="en-US" sz="3200" dirty="0"/>
              <a:t>This allows you to enter notes into CSS that will </a:t>
            </a:r>
            <a:br>
              <a:rPr lang="en-US" sz="3200" dirty="0"/>
            </a:br>
            <a:r>
              <a:rPr lang="en-US" sz="3200" dirty="0"/>
              <a:t>not be interpreted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instance of </a:t>
            </a:r>
            <a:r>
              <a:rPr lang="en-US" sz="3200" b="1" dirty="0">
                <a:solidFill>
                  <a:schemeClr val="bg1"/>
                </a:solidFill>
              </a:rPr>
              <a:t>*/</a:t>
            </a:r>
            <a:r>
              <a:rPr lang="en-US" sz="3200" dirty="0"/>
              <a:t> that follows an instance of </a:t>
            </a:r>
            <a:r>
              <a:rPr lang="en-US" sz="3200" b="1" dirty="0">
                <a:solidFill>
                  <a:schemeClr val="bg1"/>
                </a:solidFill>
              </a:rPr>
              <a:t>/*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closes the comment</a:t>
            </a:r>
          </a:p>
          <a:p>
            <a:r>
              <a:rPr lang="en-US" sz="3200" dirty="0"/>
              <a:t>Can be multiline</a:t>
            </a:r>
          </a:p>
          <a:p>
            <a:r>
              <a:rPr lang="en-US" sz="3200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4170139"/>
            <a:ext cx="4546862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body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background-color: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/* maybe lighter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color? */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834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96840"/>
            <a:ext cx="8000489" cy="484712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What is CSS?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CSS in HTML</a:t>
            </a:r>
          </a:p>
          <a:p>
            <a:pPr>
              <a:lnSpc>
                <a:spcPct val="130000"/>
              </a:lnSpc>
            </a:pPr>
            <a:r>
              <a:rPr lang="en-US" sz="2900" b="1" dirty="0" smtClean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Selectors</a:t>
            </a:r>
            <a:endParaRPr lang="en-US" sz="2900" b="1" dirty="0">
              <a:solidFill>
                <a:schemeClr val="bg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Box Model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Block </a:t>
            </a:r>
            <a:r>
              <a:rPr lang="en-US" sz="2900" b="1" dirty="0" smtClean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Elements</a:t>
            </a:r>
            <a:endParaRPr lang="bg-BG" sz="2900" b="1" dirty="0" smtClean="0">
              <a:solidFill>
                <a:schemeClr val="bg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Fonts</a:t>
            </a:r>
          </a:p>
        </p:txBody>
      </p:sp>
    </p:spTree>
    <p:extLst>
      <p:ext uri="{BB962C8B-B14F-4D97-AF65-F5344CB8AC3E}">
        <p14:creationId xmlns:p14="http://schemas.microsoft.com/office/powerpoint/2010/main" val="415367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https://softuni.bg/modules/fundamentals-module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6861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(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ascading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tyle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heets) is the code used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the HTML documents</a:t>
            </a:r>
          </a:p>
          <a:p>
            <a:r>
              <a:rPr lang="en-US" dirty="0"/>
              <a:t>An addition to the HTML</a:t>
            </a:r>
          </a:p>
          <a:p>
            <a:r>
              <a:rPr lang="en-US" dirty="0"/>
              <a:t>Designed to enable the separation of presentation </a:t>
            </a:r>
            <a:br>
              <a:rPr lang="en-US" dirty="0"/>
            </a:br>
            <a:r>
              <a:rPr lang="en-US" dirty="0"/>
              <a:t>and content, including layout, colors, and fonts</a:t>
            </a:r>
          </a:p>
          <a:p>
            <a:r>
              <a:rPr lang="en-US" dirty="0"/>
              <a:t>Not a programming language</a:t>
            </a:r>
          </a:p>
          <a:p>
            <a:r>
              <a:rPr lang="en-US" dirty="0"/>
              <a:t>Text file with </a:t>
            </a:r>
            <a:r>
              <a:rPr lang="en-US" b="1" dirty="0">
                <a:solidFill>
                  <a:schemeClr val="bg1"/>
                </a:solidFill>
              </a:rPr>
              <a:t>.css </a:t>
            </a:r>
            <a:r>
              <a:rPr lang="en-US" dirty="0"/>
              <a:t>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74357"/>
          </a:xfrm>
        </p:spPr>
        <p:txBody>
          <a:bodyPr>
            <a:normAutofit/>
          </a:bodyPr>
          <a:lstStyle/>
          <a:p>
            <a:r>
              <a:rPr lang="en-US" dirty="0"/>
              <a:t>A CSS rule-set consists of a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declaration block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points to the HTML element you want to style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declaration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contains one or more </a:t>
            </a:r>
            <a:r>
              <a:rPr lang="en-US" b="1" dirty="0" smtClean="0">
                <a:solidFill>
                  <a:schemeClr val="bg1"/>
                </a:solidFill>
              </a:rPr>
              <a:t>declarations</a:t>
            </a:r>
            <a:r>
              <a:rPr lang="bg-BG" dirty="0"/>
              <a:t/>
            </a:r>
            <a:br>
              <a:rPr lang="bg-BG" dirty="0"/>
            </a:br>
            <a:r>
              <a:rPr lang="en-US" dirty="0" smtClean="0"/>
              <a:t>separated </a:t>
            </a:r>
            <a:r>
              <a:rPr lang="en-US" dirty="0"/>
              <a:t>by semicolons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3869" y="2139886"/>
            <a:ext cx="257484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color: red;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2743200" y="2139886"/>
            <a:ext cx="1809946" cy="669303"/>
          </a:xfrm>
          <a:prstGeom prst="wedgeRoundRectCallout">
            <a:avLst>
              <a:gd name="adj1" fmla="val 58333"/>
              <a:gd name="adj2" fmla="val -9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2743200" y="2907488"/>
            <a:ext cx="1809946" cy="669303"/>
          </a:xfrm>
          <a:prstGeom prst="wedgeRoundRectCallout">
            <a:avLst>
              <a:gd name="adj1" fmla="val 75520"/>
              <a:gd name="adj2" fmla="val -45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39" y="2537388"/>
            <a:ext cx="3005574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color: red;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6051502" y="3265711"/>
            <a:ext cx="1244844" cy="669304"/>
          </a:xfrm>
          <a:prstGeom prst="wedgeRoundRectCallout">
            <a:avLst>
              <a:gd name="adj1" fmla="val -16547"/>
              <a:gd name="adj2" fmla="val -825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7337384" y="2445209"/>
            <a:ext cx="2291219" cy="652023"/>
          </a:xfrm>
          <a:prstGeom prst="wedgeRoundRectCallout">
            <a:avLst>
              <a:gd name="adj1" fmla="val -62299"/>
              <a:gd name="adj2" fmla="val 148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2743200" y="3752950"/>
            <a:ext cx="3097206" cy="652023"/>
          </a:xfrm>
          <a:prstGeom prst="wedgeRoundRectCallout">
            <a:avLst>
              <a:gd name="adj1" fmla="val 19799"/>
              <a:gd name="adj2" fmla="val -90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 block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26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9" grpId="0"/>
      <p:bldP spid="17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and HTML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They Communicate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t="42219" r="62149" b="3222"/>
          <a:stretch/>
        </p:blipFill>
        <p:spPr>
          <a:xfrm>
            <a:off x="4814370" y="1994053"/>
            <a:ext cx="1178805" cy="20160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5" t="41129" r="2600" b="7592"/>
          <a:stretch/>
        </p:blipFill>
        <p:spPr>
          <a:xfrm>
            <a:off x="6202496" y="1994053"/>
            <a:ext cx="1333041" cy="18949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15291" y="1299368"/>
            <a:ext cx="289192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(+) CSS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437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442300"/>
            <a:ext cx="9929724" cy="4954891"/>
          </a:xfrm>
        </p:spPr>
        <p:txBody>
          <a:bodyPr>
            <a:normAutofit/>
          </a:bodyPr>
          <a:lstStyle/>
          <a:p>
            <a:r>
              <a:rPr lang="en-US" dirty="0"/>
              <a:t>When a browser reads a </a:t>
            </a:r>
            <a:r>
              <a:rPr lang="en-US" b="1" dirty="0">
                <a:solidFill>
                  <a:schemeClr val="bg1"/>
                </a:solidFill>
              </a:rPr>
              <a:t>style sheet</a:t>
            </a:r>
            <a:r>
              <a:rPr lang="en-US" dirty="0"/>
              <a:t>, it will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HTML document according to the information in the </a:t>
            </a:r>
            <a:r>
              <a:rPr lang="en-US" b="1" dirty="0">
                <a:solidFill>
                  <a:schemeClr val="bg1"/>
                </a:solidFill>
              </a:rPr>
              <a:t>style sheet</a:t>
            </a:r>
            <a:endParaRPr lang="en-US" dirty="0"/>
          </a:p>
          <a:p>
            <a:r>
              <a:rPr lang="en-US" dirty="0"/>
              <a:t>There are three ways to insert CSS (style sheet):</a:t>
            </a:r>
          </a:p>
          <a:p>
            <a:pPr lvl="1"/>
            <a:r>
              <a:rPr lang="en-US" dirty="0"/>
              <a:t>Inline</a:t>
            </a:r>
          </a:p>
          <a:p>
            <a:pPr lvl="1"/>
            <a:r>
              <a:rPr lang="en-US" dirty="0"/>
              <a:t>Internal</a:t>
            </a:r>
          </a:p>
          <a:p>
            <a:pPr lvl="1"/>
            <a:r>
              <a:rPr lang="en-US" dirty="0"/>
              <a:t>External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Connection with HTML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638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inline style </a:t>
            </a:r>
            <a:r>
              <a:rPr lang="en-US" dirty="0"/>
              <a:t>may be used to apply a unique style for a single </a:t>
            </a:r>
            <a:br>
              <a:rPr lang="en-US" dirty="0"/>
            </a:br>
            <a:r>
              <a:rPr lang="en-US" dirty="0"/>
              <a:t>element</a:t>
            </a:r>
          </a:p>
          <a:p>
            <a:r>
              <a:rPr lang="en-US" dirty="0"/>
              <a:t>To use inline styles, add the </a:t>
            </a:r>
            <a:r>
              <a:rPr lang="en-US" b="1" dirty="0">
                <a:solidFill>
                  <a:schemeClr val="bg1"/>
                </a:solidFill>
              </a:rPr>
              <a:t>style attribute </a:t>
            </a:r>
            <a:r>
              <a:rPr lang="en-US" dirty="0"/>
              <a:t>to the relevant </a:t>
            </a:r>
            <a:br>
              <a:rPr lang="en-US" dirty="0"/>
            </a:br>
            <a:r>
              <a:rPr lang="en-US" dirty="0"/>
              <a:t>element</a:t>
            </a:r>
          </a:p>
          <a:p>
            <a:r>
              <a:rPr lang="en-US" dirty="0"/>
              <a:t>The style attribute can contain any CSS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endParaRPr lang="en-US" dirty="0"/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456" y="5147913"/>
            <a:ext cx="10903377" cy="762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&lt;h1 style="color:blue;margin-left:30px;"&gt;This is a heading&lt;/h1&gt;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67265" y="4372249"/>
            <a:ext cx="2460396" cy="669303"/>
          </a:xfrm>
          <a:prstGeom prst="wedgeRoundRectCallout">
            <a:avLst>
              <a:gd name="adj1" fmla="val -2155"/>
              <a:gd name="adj2" fmla="val 89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attribute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593182" y="4353395"/>
            <a:ext cx="4806097" cy="669303"/>
          </a:xfrm>
          <a:prstGeom prst="wedgeRoundRectCallout">
            <a:avLst>
              <a:gd name="adj1" fmla="val -32557"/>
              <a:gd name="adj2" fmla="val 83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rules separated with ";"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3701" y="5147908"/>
            <a:ext cx="6113287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          ;                 "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982177" y="5817858"/>
            <a:ext cx="1797965" cy="689073"/>
          </a:xfrm>
          <a:prstGeom prst="wedgeRoundRectCallout">
            <a:avLst>
              <a:gd name="adj1" fmla="val 7774"/>
              <a:gd name="adj2" fmla="val -71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930732" y="5808431"/>
            <a:ext cx="1641838" cy="689073"/>
          </a:xfrm>
          <a:prstGeom prst="wedgeRoundRectCallout">
            <a:avLst>
              <a:gd name="adj1" fmla="val 3194"/>
              <a:gd name="adj2" fmla="val -725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92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7010</TotalTime>
  <Words>1719</Words>
  <Application>Microsoft Office PowerPoint</Application>
  <PresentationFormat>Widescreen</PresentationFormat>
  <Paragraphs>447</Paragraphs>
  <Slides>50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73" baseType="lpstr">
      <vt:lpstr>맑은 고딕</vt:lpstr>
      <vt:lpstr>맑은 고딕</vt:lpstr>
      <vt:lpstr>Adine Kirnberg</vt:lpstr>
      <vt:lpstr>Algerian</vt:lpstr>
      <vt:lpstr>Amagh</vt:lpstr>
      <vt:lpstr>Arial</vt:lpstr>
      <vt:lpstr>Baskerville Old Face</vt:lpstr>
      <vt:lpstr>Bauhaus 93</vt:lpstr>
      <vt:lpstr>Burnstown Dam</vt:lpstr>
      <vt:lpstr>Calibri</vt:lpstr>
      <vt:lpstr>Consolas</vt:lpstr>
      <vt:lpstr>Cooper Black</vt:lpstr>
      <vt:lpstr>Courier New</vt:lpstr>
      <vt:lpstr>Edwardian Script ITC</vt:lpstr>
      <vt:lpstr>French Script MT</vt:lpstr>
      <vt:lpstr>Georgia</vt:lpstr>
      <vt:lpstr>Harlow Solid Italic</vt:lpstr>
      <vt:lpstr>Lucida Console</vt:lpstr>
      <vt:lpstr>Times New Roman</vt:lpstr>
      <vt:lpstr>Verdana</vt:lpstr>
      <vt:lpstr>Wingdings</vt:lpstr>
      <vt:lpstr>Wingdings 2</vt:lpstr>
      <vt:lpstr>1_SoftUni3_1</vt:lpstr>
      <vt:lpstr>CSS Basics</vt:lpstr>
      <vt:lpstr>Table of Contents</vt:lpstr>
      <vt:lpstr>Questions?</vt:lpstr>
      <vt:lpstr>PowerPoint Presentation</vt:lpstr>
      <vt:lpstr>Definition</vt:lpstr>
      <vt:lpstr>Syntax</vt:lpstr>
      <vt:lpstr>PowerPoint Presentation</vt:lpstr>
      <vt:lpstr>CSS Connection with HTML</vt:lpstr>
      <vt:lpstr>Inline Style</vt:lpstr>
      <vt:lpstr>Problem: Heading Stage Upgrade</vt:lpstr>
      <vt:lpstr>Internal Style</vt:lpstr>
      <vt:lpstr>Problem: Paragraph Stage Upgrade</vt:lpstr>
      <vt:lpstr>Solution: Paragraph Stage Upgrade</vt:lpstr>
      <vt:lpstr>External Style</vt:lpstr>
      <vt:lpstr>External style example</vt:lpstr>
      <vt:lpstr>Problem: Code Refactor</vt:lpstr>
      <vt:lpstr>PowerPoint Presentation</vt:lpstr>
      <vt:lpstr>Selectors</vt:lpstr>
      <vt:lpstr>Primary Selectors</vt:lpstr>
      <vt:lpstr>Example</vt:lpstr>
      <vt:lpstr>PowerPoint Presentation</vt:lpstr>
      <vt:lpstr>Block Elements</vt:lpstr>
      <vt:lpstr>Problem: Table Stage Upgrade</vt:lpstr>
      <vt:lpstr>Inline Elements</vt:lpstr>
      <vt:lpstr>Problem: Span Stage Upgrade</vt:lpstr>
      <vt:lpstr>Inline-Block Elements</vt:lpstr>
      <vt:lpstr>Problem: Color Blocks</vt:lpstr>
      <vt:lpstr>Solution: Color Blocks</vt:lpstr>
      <vt:lpstr>PowerPoint Presentation</vt:lpstr>
      <vt:lpstr>Box Model</vt:lpstr>
      <vt:lpstr>Problem: Color Blocks Upgrade</vt:lpstr>
      <vt:lpstr>Solution: Color Blocks Upgrade</vt:lpstr>
      <vt:lpstr>PowerPoint Presentation</vt:lpstr>
      <vt:lpstr>Dev Tools</vt:lpstr>
      <vt:lpstr>Google Chrome Dev Tools Example</vt:lpstr>
      <vt:lpstr>PowerPoint Presentation</vt:lpstr>
      <vt:lpstr>Font-Families</vt:lpstr>
      <vt:lpstr>Font-Family Declaration</vt:lpstr>
      <vt:lpstr>Problem: Cool Fonts</vt:lpstr>
      <vt:lpstr>Solution: Cool Fonts</vt:lpstr>
      <vt:lpstr>Font Properties</vt:lpstr>
      <vt:lpstr>Problem: Cool Fonts Upgrade</vt:lpstr>
      <vt:lpstr>PowerPoint Presentation</vt:lpstr>
      <vt:lpstr>Writing Comments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CSS Basics</dc:title>
  <dc:subject>CSS Basics</dc:subject>
  <dc:creator>Software University</dc:creator>
  <cp:keywords>Programming Fundamentals, Software University, SoftUni, programming, coding, software development, education, training, course, common</cp:keywords>
  <cp:lastModifiedBy>Stoyan</cp:lastModifiedBy>
  <cp:revision>262</cp:revision>
  <dcterms:created xsi:type="dcterms:W3CDTF">2018-05-23T13:08:44Z</dcterms:created>
  <dcterms:modified xsi:type="dcterms:W3CDTF">2019-09-18T14:09:44Z</dcterms:modified>
  <cp:category>programming;computer programming;software development;web development, html, css</cp:category>
</cp:coreProperties>
</file>