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bg>
      <p:bgPr>
        <a:gradFill flip="none" rotWithShape="1">
          <a:gsLst>
            <a:gs pos="0">
              <a:srgbClr val="FFFFFF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6;p1"/>
          <p:cNvSpPr txBox="1"/>
          <p:nvPr/>
        </p:nvSpPr>
        <p:spPr>
          <a:xfrm>
            <a:off x="4595511" y="3924985"/>
            <a:ext cx="15192978" cy="5866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621" tIns="68621" rIns="68621" bIns="68621" anchor="ctr">
            <a:spAutoFit/>
          </a:bodyPr>
          <a:lstStyle/>
          <a:p>
            <a:pPr>
              <a:defRPr sz="7800">
                <a:latin typeface="Constantia"/>
                <a:ea typeface="Constantia"/>
                <a:cs typeface="Constantia"/>
                <a:sym typeface="Constantia"/>
              </a:defRPr>
            </a:pPr>
            <a:r>
              <a:t>Obrada i optimizacija upita kod SQLite baze</a:t>
            </a:r>
          </a:p>
          <a:p>
            <a:pPr/>
            <a:endParaRPr sz="7800">
              <a:latin typeface="Constantia"/>
              <a:ea typeface="Constantia"/>
              <a:cs typeface="Constantia"/>
              <a:sym typeface="Constantia"/>
            </a:endParaRPr>
          </a:p>
          <a:p>
            <a:pPr>
              <a:defRPr sz="6600">
                <a:latin typeface="Constantia"/>
                <a:ea typeface="Constantia"/>
                <a:cs typeface="Constantia"/>
                <a:sym typeface="Constantia"/>
              </a:defRPr>
            </a:pPr>
            <a:r>
              <a:t>Sistemi za upravljanje bazama podataka</a:t>
            </a:r>
          </a:p>
        </p:txBody>
      </p:sp>
      <p:pic>
        <p:nvPicPr>
          <p:cNvPr id="120" name="Google Shape;117;p1" descr="Google Shape;117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5208" y="1238193"/>
            <a:ext cx="2517223" cy="25172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Google Shape;118;p1" descr="Google Shape;118;p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471124" y="1238193"/>
            <a:ext cx="2492350" cy="2517223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119;p1"/>
          <p:cNvSpPr txBox="1"/>
          <p:nvPr/>
        </p:nvSpPr>
        <p:spPr>
          <a:xfrm>
            <a:off x="1828858" y="10570891"/>
            <a:ext cx="5947606" cy="2156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621" tIns="68621" rIns="68621" bIns="68621" anchor="ctr">
            <a:spAutoFit/>
          </a:bodyPr>
          <a:lstStyle/>
          <a:p>
            <a:pPr>
              <a:defRPr sz="4600">
                <a:latin typeface="Calibri"/>
                <a:ea typeface="Calibri"/>
                <a:cs typeface="Calibri"/>
                <a:sym typeface="Calibri"/>
              </a:defRPr>
            </a:pPr>
            <a:r>
              <a:t>Student: </a:t>
            </a:r>
          </a:p>
          <a:p>
            <a:pPr>
              <a:defRPr sz="4600">
                <a:latin typeface="Calibri"/>
                <a:ea typeface="Calibri"/>
                <a:cs typeface="Calibri"/>
                <a:sym typeface="Calibri"/>
              </a:defRPr>
            </a:pPr>
            <a:r>
              <a:t>Todor Majstorovic 1088</a:t>
            </a:r>
          </a:p>
        </p:txBody>
      </p:sp>
      <p:sp>
        <p:nvSpPr>
          <p:cNvPr id="123" name="Google Shape;120;p1"/>
          <p:cNvSpPr txBox="1"/>
          <p:nvPr/>
        </p:nvSpPr>
        <p:spPr>
          <a:xfrm>
            <a:off x="16649298" y="10522214"/>
            <a:ext cx="7069214" cy="2253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621" tIns="68621" rIns="68621" bIns="68621" anchor="ctr">
            <a:spAutoFit/>
          </a:bodyPr>
          <a:lstStyle/>
          <a:p>
            <a:pPr>
              <a:defRPr sz="4600">
                <a:latin typeface="Constantia"/>
                <a:ea typeface="Constantia"/>
                <a:cs typeface="Constantia"/>
                <a:sym typeface="Constantia"/>
              </a:defRPr>
            </a:pPr>
            <a:r>
              <a:t>Profesor:</a:t>
            </a:r>
          </a:p>
          <a:p>
            <a:pPr>
              <a:defRPr sz="4600">
                <a:latin typeface="Constantia"/>
                <a:ea typeface="Constantia"/>
                <a:cs typeface="Constantia"/>
                <a:sym typeface="Constantia"/>
              </a:defRPr>
            </a:pPr>
            <a:r>
              <a:t>Doc dr. Aleksandar Stanimirović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JOIN optimization"/>
          <p:cNvSpPr txBox="1"/>
          <p:nvPr>
            <p:ph type="ctrTitle"/>
          </p:nvPr>
        </p:nvSpPr>
        <p:spPr>
          <a:xfrm>
            <a:off x="1778000" y="-2812024"/>
            <a:ext cx="20828001" cy="4648201"/>
          </a:xfrm>
          <a:prstGeom prst="rect">
            <a:avLst/>
          </a:prstGeom>
        </p:spPr>
        <p:txBody>
          <a:bodyPr/>
          <a:lstStyle/>
          <a:p>
            <a:pPr/>
            <a:r>
              <a:t>JOIN optimization</a:t>
            </a:r>
          </a:p>
        </p:txBody>
      </p:sp>
      <p:graphicFrame>
        <p:nvGraphicFramePr>
          <p:cNvPr id="170" name="Table"/>
          <p:cNvGraphicFramePr/>
          <p:nvPr/>
        </p:nvGraphicFramePr>
        <p:xfrm>
          <a:off x="7382004" y="3152400"/>
          <a:ext cx="1270001" cy="58643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762375"/>
              </a:tblGrid>
              <a:tr h="586432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2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171" name="CREATE TABLE node(…"/>
          <p:cNvSpPr txBox="1"/>
          <p:nvPr/>
        </p:nvSpPr>
        <p:spPr>
          <a:xfrm>
            <a:off x="1716725" y="2057400"/>
            <a:ext cx="9488427" cy="513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CREATE TABLE node(</a:t>
            </a:r>
          </a:p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id INTEGER PRIMARY KEY,</a:t>
            </a:r>
          </a:p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name TEXT</a:t>
            </a:r>
          </a:p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);</a:t>
            </a:r>
          </a:p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CREATE INDEX node_idx ON node(name);</a:t>
            </a:r>
          </a:p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CREATE TABLE edge(</a:t>
            </a:r>
          </a:p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orig INTEGER REFERENCES node,</a:t>
            </a:r>
          </a:p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dest INTEGER REFERENCES node,</a:t>
            </a:r>
          </a:p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PRIMARY KEY(orig, dest)</a:t>
            </a:r>
          </a:p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);</a:t>
            </a:r>
          </a:p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CREATE INDEX edge_idx ON edge(dest,orig);</a:t>
            </a:r>
          </a:p>
        </p:txBody>
      </p:sp>
      <p:graphicFrame>
        <p:nvGraphicFramePr>
          <p:cNvPr id="172" name="Table"/>
          <p:cNvGraphicFramePr/>
          <p:nvPr/>
        </p:nvGraphicFramePr>
        <p:xfrm>
          <a:off x="11087100" y="6559550"/>
          <a:ext cx="1270000" cy="5864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207617"/>
              </a:tblGrid>
              <a:tr h="586432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2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173" name="SELECT *…"/>
          <p:cNvSpPr txBox="1"/>
          <p:nvPr/>
        </p:nvSpPr>
        <p:spPr>
          <a:xfrm>
            <a:off x="1634584" y="7409423"/>
            <a:ext cx="5830232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SELECT *</a:t>
            </a:r>
          </a:p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FROM edge AS e,</a:t>
            </a:r>
          </a:p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node AS n1,</a:t>
            </a:r>
          </a:p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node AS n2</a:t>
            </a:r>
          </a:p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WHERE n1.name = 'alice'</a:t>
            </a:r>
          </a:p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AND n2.name = 'bob'</a:t>
            </a:r>
          </a:p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AND e.orig = n1.id</a:t>
            </a:r>
          </a:p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AND e.dest = n2.id;</a:t>
            </a:r>
          </a:p>
        </p:txBody>
      </p:sp>
      <p:sp>
        <p:nvSpPr>
          <p:cNvPr id="174" name="1. Opcija"/>
          <p:cNvSpPr txBox="1"/>
          <p:nvPr/>
        </p:nvSpPr>
        <p:spPr>
          <a:xfrm>
            <a:off x="14083535" y="2000876"/>
            <a:ext cx="1708786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Opcija</a:t>
            </a:r>
          </a:p>
        </p:txBody>
      </p:sp>
      <p:graphicFrame>
        <p:nvGraphicFramePr>
          <p:cNvPr id="175" name="Table"/>
          <p:cNvGraphicFramePr/>
          <p:nvPr/>
        </p:nvGraphicFramePr>
        <p:xfrm>
          <a:off x="10071100" y="6686550"/>
          <a:ext cx="1270000" cy="5864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4494014"/>
              </a:tblGrid>
              <a:tr h="586432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2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176" name="foreach n1 where n1.name='alice' do:…"/>
          <p:cNvSpPr txBox="1"/>
          <p:nvPr/>
        </p:nvSpPr>
        <p:spPr>
          <a:xfrm>
            <a:off x="12314582" y="2726023"/>
            <a:ext cx="11546161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foreach n1 where n1.name='alice' do:</a:t>
            </a:r>
          </a:p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foreach n2 where n2.name='bob' do:</a:t>
            </a:r>
          </a:p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foreach e where e.orig=n1.id and e.dest=n2.id</a:t>
            </a:r>
          </a:p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return n1.*, n2.*, e.*</a:t>
            </a:r>
          </a:p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end</a:t>
            </a:r>
          </a:p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end</a:t>
            </a:r>
          </a:p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end</a:t>
            </a:r>
          </a:p>
        </p:txBody>
      </p:sp>
      <p:sp>
        <p:nvSpPr>
          <p:cNvPr id="177" name="2. Opcija"/>
          <p:cNvSpPr txBox="1"/>
          <p:nvPr/>
        </p:nvSpPr>
        <p:spPr>
          <a:xfrm>
            <a:off x="14083535" y="6192723"/>
            <a:ext cx="1708786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Opcija</a:t>
            </a:r>
          </a:p>
        </p:txBody>
      </p:sp>
      <p:sp>
        <p:nvSpPr>
          <p:cNvPr id="178" name="foreach n1 where n1.name='alice' do:…"/>
          <p:cNvSpPr txBox="1"/>
          <p:nvPr/>
        </p:nvSpPr>
        <p:spPr>
          <a:xfrm>
            <a:off x="12242588" y="6917871"/>
            <a:ext cx="12917984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foreach n1 where n1.name='alice' do:</a:t>
            </a:r>
          </a:p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foreach e where e.orig=n1.id do:</a:t>
            </a:r>
          </a:p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foreach n2 where n2.id=e.dest and n2.name='bob' do:</a:t>
            </a:r>
          </a:p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return n1.*, n2.*, e.*</a:t>
            </a:r>
          </a:p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end</a:t>
            </a:r>
          </a:p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end</a:t>
            </a:r>
          </a:p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end</a:t>
            </a:r>
          </a:p>
        </p:txBody>
      </p:sp>
      <p:sp>
        <p:nvSpPr>
          <p:cNvPr id="179" name="Zavisi od konkretnih tabela n1, n2 i e, ANALYZE komanda"/>
          <p:cNvSpPr txBox="1"/>
          <p:nvPr/>
        </p:nvSpPr>
        <p:spPr>
          <a:xfrm>
            <a:off x="12157794" y="10384570"/>
            <a:ext cx="10418945" cy="103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Zavisi od konkretnih tabela n1, n2 i e, ANALYZE komanda</a:t>
            </a:r>
          </a:p>
        </p:txBody>
      </p:sp>
      <p:sp>
        <p:nvSpPr>
          <p:cNvPr id="180" name="Manual control - SQLITE_STAT tabele"/>
          <p:cNvSpPr txBox="1"/>
          <p:nvPr/>
        </p:nvSpPr>
        <p:spPr>
          <a:xfrm>
            <a:off x="1567988" y="11398208"/>
            <a:ext cx="9145017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Manual control - SQLITE_STAT tabele</a:t>
            </a:r>
          </a:p>
        </p:txBody>
      </p:sp>
      <p:sp>
        <p:nvSpPr>
          <p:cNvPr id="181" name="CROSS JOIN"/>
          <p:cNvSpPr txBox="1"/>
          <p:nvPr/>
        </p:nvSpPr>
        <p:spPr>
          <a:xfrm>
            <a:off x="1449192" y="12646027"/>
            <a:ext cx="4043046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CROSS JOIN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" grpId="2"/>
      <p:bldP build="whole" bldLvl="1" animBg="1" rev="0" advAuto="0" spid="176" grpId="3"/>
      <p:bldP build="whole" bldLvl="1" animBg="1" rev="0" advAuto="0" spid="178" grpId="4"/>
      <p:bldP build="whole" bldLvl="1" animBg="1" rev="0" advAuto="0" spid="179" grpId="5"/>
      <p:bldP build="whole" bldLvl="1" animBg="1" rev="0" advAuto="0" spid="180" grpId="6"/>
      <p:bldP build="whole" bldLvl="1" animBg="1" rev="0" advAuto="0" spid="171" grpId="1"/>
      <p:bldP build="whole" bldLvl="1" animBg="1" rev="0" advAuto="0" spid="181" grpId="7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Odabir najboljeg indeksa"/>
          <p:cNvSpPr txBox="1"/>
          <p:nvPr>
            <p:ph type="ctrTitle"/>
          </p:nvPr>
        </p:nvSpPr>
        <p:spPr>
          <a:xfrm>
            <a:off x="1778000" y="-2786598"/>
            <a:ext cx="20828001" cy="4648201"/>
          </a:xfrm>
          <a:prstGeom prst="rect">
            <a:avLst/>
          </a:prstGeom>
        </p:spPr>
        <p:txBody>
          <a:bodyPr/>
          <a:lstStyle/>
          <a:p>
            <a:pPr/>
            <a:r>
              <a:t>Odabir najboljeg indeksa</a:t>
            </a:r>
          </a:p>
        </p:txBody>
      </p:sp>
      <p:sp>
        <p:nvSpPr>
          <p:cNvPr id="184" name="CREATE TABLE ex2(x,y,z);…"/>
          <p:cNvSpPr txBox="1"/>
          <p:nvPr/>
        </p:nvSpPr>
        <p:spPr>
          <a:xfrm>
            <a:off x="2199391" y="2282477"/>
            <a:ext cx="8573877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CREATE TABLE ex2(x,y,z);</a:t>
            </a:r>
          </a:p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CREATE INDEX ex2i1 ON ex2(x);</a:t>
            </a:r>
          </a:p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CREATE INDEX ex2i2 ON ex2(y);</a:t>
            </a:r>
          </a:p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SELECT z FROM ex2 WHERE x=5 AND y=6;</a:t>
            </a:r>
          </a:p>
        </p:txBody>
      </p:sp>
      <p:sp>
        <p:nvSpPr>
          <p:cNvPr id="185" name="Estimira na osnovu statistike!!!"/>
          <p:cNvSpPr txBox="1"/>
          <p:nvPr/>
        </p:nvSpPr>
        <p:spPr>
          <a:xfrm>
            <a:off x="2210612" y="5090951"/>
            <a:ext cx="5673091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Estimira na osnovu statistike!!!</a:t>
            </a:r>
          </a:p>
        </p:txBody>
      </p:sp>
      <p:sp>
        <p:nvSpPr>
          <p:cNvPr id="186" name="Odbacivanje indeksa korisnjem operatora +"/>
          <p:cNvSpPr txBox="1"/>
          <p:nvPr/>
        </p:nvSpPr>
        <p:spPr>
          <a:xfrm>
            <a:off x="2215752" y="6577775"/>
            <a:ext cx="8032624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Odbacivanje indeksa korisnjem operatora +</a:t>
            </a:r>
          </a:p>
        </p:txBody>
      </p:sp>
      <p:sp>
        <p:nvSpPr>
          <p:cNvPr id="187" name="SELECT z FROM ex2 WHERE +x=5 AND y=6;"/>
          <p:cNvSpPr txBox="1"/>
          <p:nvPr/>
        </p:nvSpPr>
        <p:spPr>
          <a:xfrm>
            <a:off x="2377376" y="7773883"/>
            <a:ext cx="880251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SELECT z FROM ex2 WHERE +x=5 AND y=6;</a:t>
            </a:r>
          </a:p>
        </p:txBody>
      </p:sp>
      <p:sp>
        <p:nvSpPr>
          <p:cNvPr id="188" name="Covering index"/>
          <p:cNvSpPr txBox="1"/>
          <p:nvPr/>
        </p:nvSpPr>
        <p:spPr>
          <a:xfrm>
            <a:off x="2110281" y="9425542"/>
            <a:ext cx="465328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Covering index</a:t>
            </a:r>
          </a:p>
        </p:txBody>
      </p:sp>
      <p:sp>
        <p:nvSpPr>
          <p:cNvPr id="189" name="Automatic index"/>
          <p:cNvSpPr txBox="1"/>
          <p:nvPr/>
        </p:nvSpPr>
        <p:spPr>
          <a:xfrm>
            <a:off x="14376219" y="2133761"/>
            <a:ext cx="503936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Automatic index</a:t>
            </a:r>
          </a:p>
        </p:txBody>
      </p:sp>
      <p:sp>
        <p:nvSpPr>
          <p:cNvPr id="190" name="CREATE TABLE t1(a,b);…"/>
          <p:cNvSpPr txBox="1"/>
          <p:nvPr/>
        </p:nvSpPr>
        <p:spPr>
          <a:xfrm>
            <a:off x="14531236" y="4177376"/>
            <a:ext cx="9259789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CREATE TABLE t1(a,b);</a:t>
            </a:r>
          </a:p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CREATE TABLE t2(c,d);</a:t>
            </a:r>
          </a:p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-- Insert many rows into both t1 and t2</a:t>
            </a:r>
          </a:p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SELECT * FROM t1, t2 WHERE a=c;</a:t>
            </a:r>
          </a:p>
        </p:txBody>
      </p:sp>
      <p:sp>
        <p:nvSpPr>
          <p:cNvPr id="191" name="O(n logn)"/>
          <p:cNvSpPr txBox="1"/>
          <p:nvPr/>
        </p:nvSpPr>
        <p:spPr>
          <a:xfrm>
            <a:off x="14465917" y="6577775"/>
            <a:ext cx="1757935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O(n logn)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5"/>
      <p:bldP build="whole" bldLvl="1" animBg="1" rev="0" advAuto="0" spid="186" grpId="2"/>
      <p:bldP build="whole" bldLvl="1" animBg="1" rev="0" advAuto="0" spid="190" grpId="6"/>
      <p:bldP build="whole" bldLvl="1" animBg="1" rev="0" advAuto="0" spid="184" grpId="1"/>
      <p:bldP build="whole" bldLvl="1" animBg="1" rev="0" advAuto="0" spid="188" grpId="4"/>
      <p:bldP build="whole" bldLvl="1" animBg="1" rev="0" advAuto="0" spid="191" grpId="7"/>
      <p:bldP build="whole" bldLvl="1" animBg="1" rev="0" advAuto="0" spid="187" grpId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NGQP"/>
          <p:cNvSpPr txBox="1"/>
          <p:nvPr>
            <p:ph type="ctrTitle"/>
          </p:nvPr>
        </p:nvSpPr>
        <p:spPr>
          <a:xfrm>
            <a:off x="1905132" y="-2049230"/>
            <a:ext cx="20828001" cy="4648201"/>
          </a:xfrm>
          <a:prstGeom prst="rect">
            <a:avLst/>
          </a:prstGeom>
        </p:spPr>
        <p:txBody>
          <a:bodyPr/>
          <a:lstStyle/>
          <a:p>
            <a:pPr/>
            <a:r>
              <a:t>NGQP</a:t>
            </a:r>
          </a:p>
        </p:txBody>
      </p:sp>
      <p:sp>
        <p:nvSpPr>
          <p:cNvPr id="194" name="QPSG"/>
          <p:cNvSpPr txBox="1"/>
          <p:nvPr/>
        </p:nvSpPr>
        <p:spPr>
          <a:xfrm>
            <a:off x="1159501" y="3381546"/>
            <a:ext cx="1418692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QPSG</a:t>
            </a:r>
          </a:p>
        </p:txBody>
      </p:sp>
      <p:sp>
        <p:nvSpPr>
          <p:cNvPr id="195" name="NN vs N nearest neighbor"/>
          <p:cNvSpPr txBox="1"/>
          <p:nvPr/>
        </p:nvSpPr>
        <p:spPr>
          <a:xfrm>
            <a:off x="1182427" y="4811260"/>
            <a:ext cx="5695342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NN vs N nearest neighbor</a:t>
            </a:r>
          </a:p>
        </p:txBody>
      </p:sp>
      <p:sp>
        <p:nvSpPr>
          <p:cNvPr id="196" name="Low quality index with ANALYZE"/>
          <p:cNvSpPr txBox="1"/>
          <p:nvPr/>
        </p:nvSpPr>
        <p:spPr>
          <a:xfrm>
            <a:off x="1180503" y="6240974"/>
            <a:ext cx="7173926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Low quality index with ANALYZE</a:t>
            </a:r>
          </a:p>
        </p:txBody>
      </p:sp>
      <p:sp>
        <p:nvSpPr>
          <p:cNvPr id="197" name="Likelihood unlikely"/>
          <p:cNvSpPr txBox="1"/>
          <p:nvPr/>
        </p:nvSpPr>
        <p:spPr>
          <a:xfrm>
            <a:off x="1238810" y="7728416"/>
            <a:ext cx="41586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Likelihood unlikely</a:t>
            </a:r>
          </a:p>
        </p:txBody>
      </p:sp>
      <p:sp>
        <p:nvSpPr>
          <p:cNvPr id="198" name="Explain query plan"/>
          <p:cNvSpPr txBox="1"/>
          <p:nvPr/>
        </p:nvSpPr>
        <p:spPr>
          <a:xfrm>
            <a:off x="1259156" y="9215858"/>
            <a:ext cx="4118001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Explain query plan</a:t>
            </a: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43489" y="2847590"/>
            <a:ext cx="11224761" cy="668897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NN  R-N1-N2-S-C-O-L-P cena 36.92…"/>
          <p:cNvSpPr txBox="1"/>
          <p:nvPr/>
        </p:nvSpPr>
        <p:spPr>
          <a:xfrm>
            <a:off x="11443840" y="9785178"/>
            <a:ext cx="6734176" cy="1500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NN  R-N1-N2-S-C-O-L-P cena 36.92</a:t>
            </a:r>
          </a:p>
          <a:p>
            <a:pPr/>
            <a:r>
              <a:t>N10 P-L-O-C-N1-R-S-N2 cena 27.38</a:t>
            </a:r>
          </a:p>
          <a:p>
            <a:pPr/>
            <a:r>
              <a:t>N10 750x brze</a:t>
            </a:r>
          </a:p>
        </p:txBody>
      </p:sp>
      <p:sp>
        <p:nvSpPr>
          <p:cNvPr id="201" name="CREATE TABLE composer( cid INTEGER PRIMARY KEY, cname TEXT );…"/>
          <p:cNvSpPr txBox="1"/>
          <p:nvPr/>
        </p:nvSpPr>
        <p:spPr>
          <a:xfrm>
            <a:off x="1462023" y="9973221"/>
            <a:ext cx="20917347" cy="3533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04800" algn="just" defTabSz="457200">
              <a:lnSpc>
                <a:spcPts val="4700"/>
              </a:lnSpc>
              <a:defRPr b="0" i="1" sz="2400">
                <a:solidFill>
                  <a:srgbClr val="24272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CREATE TABLE composer( cid INTEGER PRIMARY KEY, cname TEXT ); </a:t>
            </a:r>
            <a:r>
              <a:rPr i="0">
                <a:solidFill>
                  <a:srgbClr val="000000">
                    <a:alpha val="84705"/>
                  </a:srgbClr>
                </a:solidFill>
              </a:rPr>
              <a:t> </a:t>
            </a:r>
            <a:endParaRPr i="0">
              <a:solidFill>
                <a:srgbClr val="000000">
                  <a:alpha val="84705"/>
                </a:srgb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304800" algn="just" defTabSz="457200">
              <a:lnSpc>
                <a:spcPts val="4700"/>
              </a:lnSpc>
              <a:defRPr b="0" i="1" sz="2400">
                <a:solidFill>
                  <a:srgbClr val="24272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CREATE TABLE album( aid INTEGER PRIMARY KEY, aname TEXT ); </a:t>
            </a:r>
            <a:r>
              <a:rPr i="0">
                <a:solidFill>
                  <a:srgbClr val="000000">
                    <a:alpha val="84705"/>
                  </a:srgbClr>
                </a:solidFill>
              </a:rPr>
              <a:t> </a:t>
            </a:r>
            <a:endParaRPr i="0">
              <a:solidFill>
                <a:srgbClr val="000000">
                  <a:alpha val="84705"/>
                </a:srgb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304800" algn="just" defTabSz="457200">
              <a:lnSpc>
                <a:spcPts val="4700"/>
              </a:lnSpc>
              <a:defRPr b="0" i="1" sz="2400">
                <a:solidFill>
                  <a:srgbClr val="24272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CREATE TABLE track( tid INTEGER PRIMARY KEY, cid INTEGER REFERENCES composer, aid INTEGER REFERENCES album, title TEXT ); </a:t>
            </a:r>
            <a:r>
              <a:rPr i="0">
                <a:solidFill>
                  <a:srgbClr val="000000">
                    <a:alpha val="84705"/>
                  </a:srgbClr>
                </a:solidFill>
              </a:rPr>
              <a:t> </a:t>
            </a:r>
            <a:endParaRPr i="0">
              <a:solidFill>
                <a:srgbClr val="000000">
                  <a:alpha val="84705"/>
                </a:srgb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304800" algn="just" defTabSz="457200">
              <a:lnSpc>
                <a:spcPts val="4700"/>
              </a:lnSpc>
              <a:defRPr b="0" i="1" sz="2400">
                <a:solidFill>
                  <a:srgbClr val="24272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CREATE INDEX track_i1 ON track(cid); CREATE INDEX track_i2 ON track(aid); </a:t>
            </a:r>
            <a:r>
              <a:rPr i="0">
                <a:solidFill>
                  <a:srgbClr val="000000">
                    <a:alpha val="84705"/>
                  </a:srgbClr>
                </a:solidFill>
              </a:rPr>
              <a:t> </a:t>
            </a:r>
            <a:endParaRPr i="0">
              <a:solidFill>
                <a:srgbClr val="000000">
                  <a:alpha val="84705"/>
                </a:srgb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304800" algn="just" defTabSz="457200">
              <a:lnSpc>
                <a:spcPts val="4700"/>
              </a:lnSpc>
              <a:defRPr b="0" i="1" sz="2400">
                <a:solidFill>
                  <a:srgbClr val="24272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SELECT DISTINCT aname FROM album, composer, track WHERE cname LIKE '%bach%' AND composer.cid=track.cid AND album.aid=track.aid;</a:t>
            </a:r>
            <a:r>
              <a:rPr i="0">
                <a:solidFill>
                  <a:srgbClr val="000000">
                    <a:alpha val="84705"/>
                  </a:srgbClr>
                </a:solidFill>
              </a:rPr>
              <a:t> </a:t>
            </a:r>
            <a:endParaRPr i="0">
              <a:solidFill>
                <a:srgbClr val="000000">
                  <a:alpha val="84705"/>
                </a:srgb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304800" algn="just" defTabSz="457200">
              <a:lnSpc>
                <a:spcPts val="4700"/>
              </a:lnSpc>
              <a:defRPr b="0" sz="2400">
                <a:solidFill>
                  <a:srgbClr val="24272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Bira se track-composer-album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 </a:t>
            </a:r>
            <a:endParaRPr>
              <a:solidFill>
                <a:srgbClr val="000000">
                  <a:alpha val="84705"/>
                </a:srgb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304800" algn="just" defTabSz="457200">
              <a:lnSpc>
                <a:spcPts val="4700"/>
              </a:lnSpc>
              <a:defRPr b="0" sz="2400">
                <a:solidFill>
                  <a:srgbClr val="000000">
                    <a:alpha val="84705"/>
                  </a:srgbClr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4800" algn="just" defTabSz="457200">
              <a:lnSpc>
                <a:spcPts val="4700"/>
              </a:lnSpc>
              <a:defRPr b="0" i="1" sz="2400">
                <a:solidFill>
                  <a:srgbClr val="24272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SELECT DISTINCT aname FROM album, composer, track WHERE likelihood(cname LIKE '%bach%', 0.05) AND composer.cid=track.cid AND album.aid=track.aid;</a:t>
            </a:r>
            <a:r>
              <a:rPr i="0">
                <a:solidFill>
                  <a:srgbClr val="000000">
                    <a:alpha val="84705"/>
                  </a:srgbClr>
                </a:solidFill>
              </a:rPr>
              <a:t> </a:t>
            </a:r>
            <a:endParaRPr i="0">
              <a:solidFill>
                <a:srgbClr val="000000">
                  <a:alpha val="84705"/>
                </a:srgb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304800" algn="just" defTabSz="457200">
              <a:lnSpc>
                <a:spcPts val="4700"/>
              </a:lnSpc>
              <a:defRPr b="0" sz="2400">
                <a:solidFill>
                  <a:srgbClr val="24272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Bira se najoptimalniji spoj, composer-track-album</a:t>
            </a:r>
            <a:r>
              <a:rPr>
                <a:solidFill>
                  <a:srgbClr val="000000">
                    <a:alpha val="84705"/>
                  </a:srgbClr>
                </a:solidFill>
              </a:rPr>
              <a:t> </a:t>
            </a:r>
            <a:endParaRPr>
              <a:solidFill>
                <a:srgbClr val="000000">
                  <a:alpha val="84705"/>
                </a:srgb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xit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xit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5" grpId="2"/>
      <p:bldP build="whole" bldLvl="1" animBg="1" rev="0" advAuto="0" spid="199" grpId="7"/>
      <p:bldP build="whole" bldLvl="1" animBg="1" rev="0" advAuto="0" spid="197" grpId="4"/>
      <p:bldP build="whole" bldLvl="1" animBg="1" rev="0" advAuto="0" spid="199" grpId="8"/>
      <p:bldP build="whole" bldLvl="1" animBg="1" rev="0" advAuto="0" spid="200" grpId="9"/>
      <p:bldP build="whole" bldLvl="1" animBg="1" rev="0" advAuto="0" spid="201" grpId="10"/>
      <p:bldP build="whole" bldLvl="1" animBg="1" rev="0" advAuto="0" spid="200" grpId="6"/>
      <p:bldP build="whole" bldLvl="1" animBg="1" rev="0" advAuto="0" spid="196" grpId="3"/>
      <p:bldP build="whole" bldLvl="1" animBg="1" rev="0" advAuto="0" spid="198" grpId="5"/>
      <p:bldP build="whole" bldLvl="1" animBg="1" rev="0" advAuto="0" spid="19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50;p14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HVALA NA PAŽNJI!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 txBox="1"/>
          <p:nvPr>
            <p:ph type="ctrTitle"/>
          </p:nvPr>
        </p:nvSpPr>
        <p:spPr>
          <a:xfrm>
            <a:off x="-2900474" y="-1057597"/>
            <a:ext cx="13554735" cy="3218856"/>
          </a:xfrm>
          <a:prstGeom prst="rect">
            <a:avLst/>
          </a:prstGeom>
        </p:spPr>
        <p:txBody>
          <a:bodyPr/>
          <a:lstStyle/>
          <a:p>
            <a:pPr/>
            <a:r>
              <a:t>Sadržaj</a:t>
            </a:r>
          </a:p>
        </p:txBody>
      </p:sp>
      <p:sp>
        <p:nvSpPr>
          <p:cNvPr id="126" name="SQLite…"/>
          <p:cNvSpPr txBox="1"/>
          <p:nvPr/>
        </p:nvSpPr>
        <p:spPr>
          <a:xfrm>
            <a:off x="1483291" y="2838410"/>
            <a:ext cx="8768182" cy="8801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14374" indent="-714374" algn="l">
              <a:lnSpc>
                <a:spcPct val="120000"/>
              </a:lnSpc>
              <a:buSzPct val="50000"/>
              <a:buBlip>
                <a:blip r:embed="rId2"/>
              </a:buBlip>
              <a:defRPr b="0" sz="5400"/>
            </a:pPr>
            <a:r>
              <a:t>SQLite</a:t>
            </a:r>
          </a:p>
          <a:p>
            <a:pPr algn="l">
              <a:lnSpc>
                <a:spcPct val="120000"/>
              </a:lnSpc>
              <a:defRPr b="0" sz="5400"/>
            </a:pPr>
          </a:p>
          <a:p>
            <a:pPr marL="714374" indent="-714374" algn="l">
              <a:lnSpc>
                <a:spcPct val="120000"/>
              </a:lnSpc>
              <a:buSzPct val="50000"/>
              <a:buBlip>
                <a:blip r:embed="rId2"/>
              </a:buBlip>
              <a:defRPr b="0" sz="5400"/>
            </a:pPr>
            <a:r>
              <a:t>Proces obrade SQL upita</a:t>
            </a:r>
          </a:p>
          <a:p>
            <a:pPr algn="l">
              <a:lnSpc>
                <a:spcPct val="120000"/>
              </a:lnSpc>
              <a:defRPr b="0" sz="5400"/>
            </a:pPr>
          </a:p>
          <a:p>
            <a:pPr marL="714374" indent="-714374" algn="l">
              <a:lnSpc>
                <a:spcPct val="120000"/>
              </a:lnSpc>
              <a:buSzPct val="50000"/>
              <a:buBlip>
                <a:blip r:embed="rId2"/>
              </a:buBlip>
              <a:defRPr b="0" sz="5400"/>
            </a:pPr>
            <a:r>
              <a:t>SQLite Indeksi</a:t>
            </a:r>
          </a:p>
          <a:p>
            <a:pPr algn="l">
              <a:lnSpc>
                <a:spcPct val="120000"/>
              </a:lnSpc>
              <a:defRPr b="0" sz="5400"/>
            </a:pPr>
          </a:p>
          <a:p>
            <a:pPr marL="714374" indent="-714374" algn="l">
              <a:lnSpc>
                <a:spcPct val="120000"/>
              </a:lnSpc>
              <a:buSzPct val="50000"/>
              <a:buBlip>
                <a:blip r:embed="rId2"/>
              </a:buBlip>
              <a:defRPr b="0" sz="5400"/>
            </a:pPr>
            <a:r>
              <a:t>Optimizator upita SQLite</a:t>
            </a:r>
          </a:p>
          <a:p>
            <a:pPr algn="l">
              <a:lnSpc>
                <a:spcPct val="120000"/>
              </a:lnSpc>
              <a:defRPr b="0" sz="5400"/>
            </a:pPr>
          </a:p>
          <a:p>
            <a:pPr marL="714374" indent="-714374" algn="l">
              <a:lnSpc>
                <a:spcPct val="120000"/>
              </a:lnSpc>
              <a:buSzPct val="50000"/>
              <a:buBlip>
                <a:blip r:embed="rId2"/>
              </a:buBlip>
              <a:defRPr b="0" sz="5400"/>
            </a:pPr>
            <a:r>
              <a:t>NGQP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QLite"/>
          <p:cNvSpPr txBox="1"/>
          <p:nvPr>
            <p:ph type="ctrTitle"/>
          </p:nvPr>
        </p:nvSpPr>
        <p:spPr>
          <a:xfrm>
            <a:off x="1200664" y="-2634039"/>
            <a:ext cx="20828001" cy="4648201"/>
          </a:xfrm>
          <a:prstGeom prst="rect">
            <a:avLst/>
          </a:prstGeom>
        </p:spPr>
        <p:txBody>
          <a:bodyPr/>
          <a:lstStyle/>
          <a:p>
            <a:pPr/>
            <a:r>
              <a:t>SQLite</a:t>
            </a:r>
          </a:p>
        </p:txBody>
      </p:sp>
      <p:sp>
        <p:nvSpPr>
          <p:cNvPr id="129" name="Prednosti…"/>
          <p:cNvSpPr txBox="1"/>
          <p:nvPr/>
        </p:nvSpPr>
        <p:spPr>
          <a:xfrm>
            <a:off x="2021951" y="2622830"/>
            <a:ext cx="6508090" cy="8470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/>
            </a:pPr>
            <a:r>
              <a:t>Prednosti</a:t>
            </a:r>
          </a:p>
          <a:p>
            <a:pPr>
              <a:defRPr sz="3600"/>
            </a:pPr>
          </a:p>
          <a:p>
            <a:pPr>
              <a:defRPr sz="3600"/>
            </a:pPr>
          </a:p>
          <a:p>
            <a:pPr>
              <a:defRPr sz="3600"/>
            </a:pPr>
          </a:p>
          <a:p>
            <a:pPr>
              <a:defRPr sz="3600"/>
            </a:pPr>
          </a:p>
          <a:p>
            <a:pPr>
              <a:defRPr sz="3600"/>
            </a:pPr>
          </a:p>
          <a:p>
            <a:pPr marL="476250" indent="-476250">
              <a:buSzPct val="125000"/>
              <a:buChar char="•"/>
              <a:defRPr sz="3600"/>
            </a:pPr>
            <a:r>
              <a:t>Integrisana baza podataka</a:t>
            </a:r>
          </a:p>
          <a:p>
            <a:pPr algn="l">
              <a:defRPr sz="3600"/>
            </a:pPr>
          </a:p>
          <a:p>
            <a:pPr marL="476250" indent="-476250" algn="l">
              <a:buSzPct val="125000"/>
              <a:buChar char="•"/>
              <a:defRPr sz="3600"/>
            </a:pPr>
            <a:r>
              <a:t>Cross-platform</a:t>
            </a:r>
          </a:p>
          <a:p>
            <a:pPr algn="l">
              <a:defRPr sz="3600"/>
            </a:pPr>
          </a:p>
          <a:p>
            <a:pPr marL="476250" indent="-476250" algn="l">
              <a:buSzPct val="125000"/>
              <a:buChar char="•"/>
              <a:defRPr sz="3600"/>
            </a:pPr>
            <a:r>
              <a:t>Brzina</a:t>
            </a:r>
          </a:p>
          <a:p>
            <a:pPr algn="l">
              <a:defRPr sz="3600"/>
            </a:pPr>
          </a:p>
          <a:p>
            <a:pPr marL="476250" indent="-476250" algn="l">
              <a:buSzPct val="125000"/>
              <a:buChar char="•"/>
              <a:defRPr sz="3600"/>
            </a:pPr>
            <a:r>
              <a:t>Pouzdanost</a:t>
            </a:r>
          </a:p>
          <a:p>
            <a:pPr algn="l">
              <a:defRPr sz="3600"/>
            </a:pPr>
          </a:p>
        </p:txBody>
      </p:sp>
      <p:sp>
        <p:nvSpPr>
          <p:cNvPr id="130" name="Mane…"/>
          <p:cNvSpPr txBox="1"/>
          <p:nvPr/>
        </p:nvSpPr>
        <p:spPr>
          <a:xfrm>
            <a:off x="11721378" y="2420584"/>
            <a:ext cx="11213545" cy="623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/>
            </a:pPr>
            <a:r>
              <a:t>Mane</a:t>
            </a:r>
          </a:p>
          <a:p>
            <a:pPr>
              <a:defRPr sz="3600"/>
            </a:pPr>
          </a:p>
          <a:p>
            <a:pPr>
              <a:defRPr sz="3600"/>
            </a:pPr>
          </a:p>
          <a:p>
            <a:pPr>
              <a:defRPr sz="3600"/>
            </a:pPr>
          </a:p>
          <a:p>
            <a:pPr>
              <a:defRPr sz="3600"/>
            </a:pPr>
          </a:p>
          <a:p>
            <a:pPr>
              <a:defRPr sz="3600"/>
            </a:pPr>
          </a:p>
          <a:p>
            <a:pPr marL="446484" indent="-446484" algn="l">
              <a:buSzPct val="125000"/>
              <a:buChar char="•"/>
              <a:defRPr sz="3600"/>
            </a:pPr>
            <a:r>
              <a:t>Ne garantuje integritet domena</a:t>
            </a:r>
          </a:p>
          <a:p>
            <a:pPr marL="446484" indent="-446484" algn="l">
              <a:buSzPct val="125000"/>
              <a:buChar char="•"/>
              <a:defRPr sz="3600"/>
            </a:pPr>
          </a:p>
          <a:p>
            <a:pPr marL="446484" indent="-446484" algn="l">
              <a:buSzPct val="125000"/>
              <a:buChar char="•"/>
              <a:defRPr sz="3600"/>
            </a:pPr>
            <a:r>
              <a:t>Veličina do 2GB</a:t>
            </a:r>
          </a:p>
          <a:p>
            <a:pPr marL="446484" indent="-446484" algn="l">
              <a:buSzPct val="125000"/>
              <a:buChar char="•"/>
              <a:defRPr sz="3600"/>
            </a:pPr>
          </a:p>
          <a:p>
            <a:pPr marL="446484" indent="-446484" algn="l">
              <a:buSzPct val="125000"/>
              <a:buChar char="•"/>
              <a:defRPr sz="3600"/>
            </a:pPr>
            <a:r>
              <a:t>Nepogodna za projekte sa mnogo HTTP zahteva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roces obrade SQL upita"/>
          <p:cNvSpPr txBox="1"/>
          <p:nvPr>
            <p:ph type="ctrTitle"/>
          </p:nvPr>
        </p:nvSpPr>
        <p:spPr>
          <a:xfrm>
            <a:off x="1778000" y="-2303494"/>
            <a:ext cx="20828000" cy="4648201"/>
          </a:xfrm>
          <a:prstGeom prst="rect">
            <a:avLst/>
          </a:prstGeom>
        </p:spPr>
        <p:txBody>
          <a:bodyPr/>
          <a:lstStyle/>
          <a:p>
            <a:pPr/>
            <a:r>
              <a:t>Proces obrade SQL upita</a:t>
            </a:r>
          </a:p>
        </p:txBody>
      </p:sp>
      <p:pic>
        <p:nvPicPr>
          <p:cNvPr id="133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0623" y="2642632"/>
            <a:ext cx="11413431" cy="91935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QLite indeksi"/>
          <p:cNvSpPr txBox="1"/>
          <p:nvPr>
            <p:ph type="ctrTitle"/>
          </p:nvPr>
        </p:nvSpPr>
        <p:spPr>
          <a:xfrm>
            <a:off x="1778000" y="-2176362"/>
            <a:ext cx="20828000" cy="4648201"/>
          </a:xfrm>
          <a:prstGeom prst="rect">
            <a:avLst/>
          </a:prstGeom>
        </p:spPr>
        <p:txBody>
          <a:bodyPr/>
          <a:lstStyle/>
          <a:p>
            <a:pPr/>
            <a:r>
              <a:t>SQLite indeksi</a:t>
            </a:r>
          </a:p>
        </p:txBody>
      </p:sp>
      <p:pic>
        <p:nvPicPr>
          <p:cNvPr id="1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30609" y="6402071"/>
            <a:ext cx="16912547" cy="6734408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B-stablo.  O(log n)"/>
          <p:cNvSpPr txBox="1"/>
          <p:nvPr/>
        </p:nvSpPr>
        <p:spPr>
          <a:xfrm>
            <a:off x="3581372" y="3584958"/>
            <a:ext cx="4050336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B-stablo.  O(log n)</a:t>
            </a:r>
          </a:p>
        </p:txBody>
      </p:sp>
      <p:sp>
        <p:nvSpPr>
          <p:cNvPr id="138" name="Upiti pomoću jednakosti (=) i opsega  (&gt;, &gt;=, &lt;,&lt;=) izuzetno efikasni"/>
          <p:cNvSpPr txBox="1"/>
          <p:nvPr/>
        </p:nvSpPr>
        <p:spPr>
          <a:xfrm>
            <a:off x="3652037" y="4731481"/>
            <a:ext cx="14689837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Upiti pomoću jednakosti (=) i opsega  (&gt;, &gt;=, &lt;,&lt;=) izuzetno efikasni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Optimizator upita SQLite"/>
          <p:cNvSpPr txBox="1"/>
          <p:nvPr>
            <p:ph type="ctrTitle"/>
          </p:nvPr>
        </p:nvSpPr>
        <p:spPr>
          <a:xfrm>
            <a:off x="1778000" y="-2150935"/>
            <a:ext cx="20828000" cy="4648201"/>
          </a:xfrm>
          <a:prstGeom prst="rect">
            <a:avLst/>
          </a:prstGeom>
        </p:spPr>
        <p:txBody>
          <a:bodyPr/>
          <a:lstStyle/>
          <a:p>
            <a:pPr/>
            <a:r>
              <a:t>Optimizator upita SQLite</a:t>
            </a:r>
          </a:p>
        </p:txBody>
      </p:sp>
      <p:sp>
        <p:nvSpPr>
          <p:cNvPr id="141" name="WHERE…"/>
          <p:cNvSpPr txBox="1"/>
          <p:nvPr>
            <p:ph type="subTitle" sz="half" idx="1"/>
          </p:nvPr>
        </p:nvSpPr>
        <p:spPr>
          <a:xfrm>
            <a:off x="2391691" y="2736689"/>
            <a:ext cx="10042304" cy="9798865"/>
          </a:xfrm>
          <a:prstGeom prst="rect">
            <a:avLst/>
          </a:prstGeom>
        </p:spPr>
        <p:txBody>
          <a:bodyPr/>
          <a:lstStyle/>
          <a:p>
            <a:pPr marL="714374" indent="-714374" algn="l">
              <a:lnSpc>
                <a:spcPct val="150000"/>
              </a:lnSpc>
              <a:buSzPct val="50000"/>
              <a:buBlip>
                <a:blip r:embed="rId2"/>
              </a:buBlip>
            </a:pPr>
            <a:r>
              <a:t>WHERE</a:t>
            </a:r>
          </a:p>
          <a:p>
            <a:pPr marL="714374" indent="-714374" algn="l">
              <a:lnSpc>
                <a:spcPct val="150000"/>
              </a:lnSpc>
              <a:buSzPct val="50000"/>
              <a:buBlip>
                <a:blip r:embed="rId2"/>
              </a:buBlip>
            </a:pPr>
            <a:r>
              <a:t>BETWEEN</a:t>
            </a:r>
          </a:p>
          <a:p>
            <a:pPr marL="714374" indent="-714374" algn="l">
              <a:lnSpc>
                <a:spcPct val="150000"/>
              </a:lnSpc>
              <a:buSzPct val="50000"/>
              <a:buBlip>
                <a:blip r:embed="rId2"/>
              </a:buBlip>
            </a:pPr>
            <a:r>
              <a:t>OR</a:t>
            </a:r>
          </a:p>
          <a:p>
            <a:pPr marL="714374" indent="-714374" algn="l">
              <a:lnSpc>
                <a:spcPct val="150000"/>
              </a:lnSpc>
              <a:buSzPct val="50000"/>
              <a:buBlip>
                <a:blip r:embed="rId2"/>
              </a:buBlip>
            </a:pPr>
            <a:r>
              <a:t>LIKE</a:t>
            </a:r>
          </a:p>
          <a:p>
            <a:pPr marL="714374" indent="-714374" algn="l">
              <a:lnSpc>
                <a:spcPct val="150000"/>
              </a:lnSpc>
              <a:buSzPct val="50000"/>
              <a:buBlip>
                <a:blip r:embed="rId2"/>
              </a:buBlip>
            </a:pPr>
            <a:r>
              <a:t>Skip-Scan</a:t>
            </a:r>
          </a:p>
          <a:p>
            <a:pPr marL="714374" indent="-714374" algn="l">
              <a:lnSpc>
                <a:spcPct val="150000"/>
              </a:lnSpc>
              <a:buSzPct val="50000"/>
              <a:buBlip>
                <a:blip r:embed="rId2"/>
              </a:buBlip>
            </a:pPr>
            <a:r>
              <a:t>JOIN</a:t>
            </a:r>
          </a:p>
          <a:p>
            <a:pPr marL="714374" indent="-714374" algn="l">
              <a:lnSpc>
                <a:spcPct val="150000"/>
              </a:lnSpc>
              <a:buSzPct val="50000"/>
              <a:buBlip>
                <a:blip r:embed="rId2"/>
              </a:buBlip>
            </a:pPr>
            <a:r>
              <a:t>Odabir najboljeg indeksa</a:t>
            </a:r>
          </a:p>
          <a:p>
            <a:pPr marL="714374" indent="-714374" algn="l">
              <a:lnSpc>
                <a:spcPct val="150000"/>
              </a:lnSpc>
              <a:buSzPct val="50000"/>
              <a:buBlip>
                <a:blip r:embed="rId2"/>
              </a:buBlip>
            </a:pPr>
            <a:r>
              <a:t>Covering Indice</a:t>
            </a:r>
          </a:p>
        </p:txBody>
      </p:sp>
      <p:sp>
        <p:nvSpPr>
          <p:cNvPr id="142" name="Automatic Index"/>
          <p:cNvSpPr txBox="1"/>
          <p:nvPr/>
        </p:nvSpPr>
        <p:spPr>
          <a:xfrm>
            <a:off x="2380833" y="11204508"/>
            <a:ext cx="5833644" cy="2136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b="0" sz="5400"/>
            </a:pPr>
          </a:p>
          <a:p>
            <a:pPr marL="714374" indent="-714374" algn="l">
              <a:lnSpc>
                <a:spcPct val="150000"/>
              </a:lnSpc>
              <a:buSzPct val="50000"/>
              <a:buBlip>
                <a:blip r:embed="rId2"/>
              </a:buBlip>
              <a:defRPr b="0" sz="5400"/>
            </a:pPr>
            <a:r>
              <a:t>Automatic Index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WHERE  analiza"/>
          <p:cNvSpPr txBox="1"/>
          <p:nvPr/>
        </p:nvSpPr>
        <p:spPr>
          <a:xfrm>
            <a:off x="2080971" y="559206"/>
            <a:ext cx="3593136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WHERE  analiza</a:t>
            </a:r>
          </a:p>
        </p:txBody>
      </p:sp>
      <p:sp>
        <p:nvSpPr>
          <p:cNvPr id="145" name="column = expression…"/>
          <p:cNvSpPr txBox="1"/>
          <p:nvPr/>
        </p:nvSpPr>
        <p:spPr>
          <a:xfrm>
            <a:off x="1563729" y="1448117"/>
            <a:ext cx="6973417" cy="695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indent="0" algn="l" defTabSz="457200">
              <a:lnSpc>
                <a:spcPts val="5000"/>
              </a:lnSpc>
              <a:defRPr b="0" i="1">
                <a:latin typeface="Courier"/>
                <a:ea typeface="Courier"/>
                <a:cs typeface="Courier"/>
                <a:sym typeface="Courier"/>
              </a:defRPr>
            </a:pPr>
            <a:r>
              <a:t>  column</a:t>
            </a:r>
            <a:r>
              <a:rPr b="1" i="0"/>
              <a:t> = </a:t>
            </a:r>
            <a:r>
              <a:t>expression</a:t>
            </a:r>
            <a:endParaRPr b="1" i="0"/>
          </a:p>
          <a:p>
            <a:pPr algn="l" defTabSz="457200">
              <a:lnSpc>
                <a:spcPts val="5000"/>
              </a:lnSpc>
              <a:defRPr b="0" i="1">
                <a:latin typeface="Courier"/>
                <a:ea typeface="Courier"/>
                <a:cs typeface="Courier"/>
                <a:sym typeface="Courier"/>
              </a:defRPr>
            </a:pPr>
            <a:r>
              <a:rPr b="1" i="0"/>
              <a:t>  </a:t>
            </a:r>
            <a:r>
              <a:t>column</a:t>
            </a:r>
            <a:r>
              <a:rPr b="1" i="0"/>
              <a:t> IS </a:t>
            </a:r>
            <a:r>
              <a:t>expression</a:t>
            </a:r>
            <a:endParaRPr b="1" i="0"/>
          </a:p>
          <a:p>
            <a:pPr algn="l" defTabSz="457200">
              <a:lnSpc>
                <a:spcPts val="5000"/>
              </a:lnSpc>
              <a:defRPr b="0" i="1">
                <a:latin typeface="Courier"/>
                <a:ea typeface="Courier"/>
                <a:cs typeface="Courier"/>
                <a:sym typeface="Courier"/>
              </a:defRPr>
            </a:pPr>
            <a:r>
              <a:rPr b="1" i="0"/>
              <a:t>  </a:t>
            </a:r>
            <a:r>
              <a:t>column</a:t>
            </a:r>
            <a:r>
              <a:rPr b="1" i="0"/>
              <a:t> &gt; </a:t>
            </a:r>
            <a:r>
              <a:t>expression</a:t>
            </a:r>
            <a:endParaRPr b="1" i="0"/>
          </a:p>
          <a:p>
            <a:pPr algn="l" defTabSz="457200">
              <a:lnSpc>
                <a:spcPts val="5000"/>
              </a:lnSpc>
              <a:defRPr b="0" i="1">
                <a:latin typeface="Courier"/>
                <a:ea typeface="Courier"/>
                <a:cs typeface="Courier"/>
                <a:sym typeface="Courier"/>
              </a:defRPr>
            </a:pPr>
            <a:r>
              <a:rPr b="1" i="0"/>
              <a:t>  </a:t>
            </a:r>
            <a:r>
              <a:t>column</a:t>
            </a:r>
            <a:r>
              <a:rPr b="1" i="0"/>
              <a:t> &gt;= </a:t>
            </a:r>
            <a:r>
              <a:t>expression</a:t>
            </a:r>
            <a:endParaRPr b="1" i="0"/>
          </a:p>
          <a:p>
            <a:pPr algn="l" defTabSz="457200">
              <a:lnSpc>
                <a:spcPts val="5000"/>
              </a:lnSpc>
              <a:defRPr b="0" i="1">
                <a:latin typeface="Courier"/>
                <a:ea typeface="Courier"/>
                <a:cs typeface="Courier"/>
                <a:sym typeface="Courier"/>
              </a:defRPr>
            </a:pPr>
            <a:r>
              <a:rPr b="1" i="0"/>
              <a:t>  </a:t>
            </a:r>
            <a:r>
              <a:t>column</a:t>
            </a:r>
            <a:r>
              <a:rPr b="1" i="0"/>
              <a:t> &lt; </a:t>
            </a:r>
            <a:r>
              <a:t>expression</a:t>
            </a:r>
            <a:endParaRPr b="1" i="0"/>
          </a:p>
          <a:p>
            <a:pPr algn="l" defTabSz="457200">
              <a:lnSpc>
                <a:spcPts val="5000"/>
              </a:lnSpc>
              <a:defRPr b="0" i="1">
                <a:latin typeface="Courier"/>
                <a:ea typeface="Courier"/>
                <a:cs typeface="Courier"/>
                <a:sym typeface="Courier"/>
              </a:defRPr>
            </a:pPr>
            <a:r>
              <a:rPr b="1" i="0"/>
              <a:t>  </a:t>
            </a:r>
            <a:r>
              <a:t>column</a:t>
            </a:r>
            <a:r>
              <a:rPr b="1" i="0"/>
              <a:t> &lt;= </a:t>
            </a:r>
            <a:r>
              <a:t>expression</a:t>
            </a:r>
            <a:endParaRPr b="1" i="0"/>
          </a:p>
          <a:p>
            <a:pPr algn="l" defTabSz="457200">
              <a:lnSpc>
                <a:spcPts val="5000"/>
              </a:lnSpc>
              <a:defRPr b="0" i="1">
                <a:latin typeface="Courier"/>
                <a:ea typeface="Courier"/>
                <a:cs typeface="Courier"/>
                <a:sym typeface="Courier"/>
              </a:defRPr>
            </a:pPr>
            <a:r>
              <a:rPr b="1" i="0"/>
              <a:t>  </a:t>
            </a:r>
            <a:r>
              <a:t>expression</a:t>
            </a:r>
            <a:r>
              <a:rPr b="1" i="0"/>
              <a:t> = </a:t>
            </a:r>
            <a:r>
              <a:t>column</a:t>
            </a:r>
            <a:endParaRPr b="1" i="0"/>
          </a:p>
          <a:p>
            <a:pPr algn="l" defTabSz="457200">
              <a:lnSpc>
                <a:spcPts val="5000"/>
              </a:lnSpc>
              <a:defRPr b="0" i="1">
                <a:latin typeface="Courier"/>
                <a:ea typeface="Courier"/>
                <a:cs typeface="Courier"/>
                <a:sym typeface="Courier"/>
              </a:defRPr>
            </a:pPr>
            <a:r>
              <a:rPr b="1" i="0"/>
              <a:t>  </a:t>
            </a:r>
            <a:r>
              <a:t>expression</a:t>
            </a:r>
            <a:r>
              <a:rPr b="1" i="0"/>
              <a:t> &gt; </a:t>
            </a:r>
            <a:r>
              <a:t>column</a:t>
            </a:r>
            <a:endParaRPr b="1" i="0"/>
          </a:p>
          <a:p>
            <a:pPr algn="l" defTabSz="457200">
              <a:lnSpc>
                <a:spcPts val="5000"/>
              </a:lnSpc>
              <a:defRPr b="0" i="1">
                <a:latin typeface="Courier"/>
                <a:ea typeface="Courier"/>
                <a:cs typeface="Courier"/>
                <a:sym typeface="Courier"/>
              </a:defRPr>
            </a:pPr>
            <a:r>
              <a:rPr b="1" i="0"/>
              <a:t>  </a:t>
            </a:r>
            <a:r>
              <a:t>expression</a:t>
            </a:r>
            <a:r>
              <a:rPr b="1" i="0"/>
              <a:t> &gt;= </a:t>
            </a:r>
            <a:r>
              <a:t>column</a:t>
            </a:r>
            <a:endParaRPr b="1" i="0"/>
          </a:p>
          <a:p>
            <a:pPr algn="l" defTabSz="457200">
              <a:lnSpc>
                <a:spcPts val="5000"/>
              </a:lnSpc>
              <a:defRPr b="0" i="1">
                <a:latin typeface="Courier"/>
                <a:ea typeface="Courier"/>
                <a:cs typeface="Courier"/>
                <a:sym typeface="Courier"/>
              </a:defRPr>
            </a:pPr>
            <a:r>
              <a:rPr b="1" i="0"/>
              <a:t>  </a:t>
            </a:r>
            <a:r>
              <a:t>expression</a:t>
            </a:r>
            <a:r>
              <a:rPr b="1" i="0"/>
              <a:t> &lt; </a:t>
            </a:r>
            <a:r>
              <a:t>column</a:t>
            </a:r>
            <a:endParaRPr b="1" i="0"/>
          </a:p>
          <a:p>
            <a:pPr algn="l" defTabSz="457200">
              <a:lnSpc>
                <a:spcPts val="5000"/>
              </a:lnSpc>
              <a:defRPr b="0" i="1">
                <a:latin typeface="Courier"/>
                <a:ea typeface="Courier"/>
                <a:cs typeface="Courier"/>
                <a:sym typeface="Courier"/>
              </a:defRPr>
            </a:pPr>
            <a:r>
              <a:rPr b="1" i="0"/>
              <a:t>  </a:t>
            </a:r>
            <a:r>
              <a:t>expression</a:t>
            </a:r>
            <a:r>
              <a:rPr b="1" i="0"/>
              <a:t> &lt;= </a:t>
            </a:r>
            <a:r>
              <a:t>column</a:t>
            </a:r>
            <a:endParaRPr b="1" i="0"/>
          </a:p>
          <a:p>
            <a:pPr algn="l" defTabSz="457200">
              <a:lnSpc>
                <a:spcPts val="5000"/>
              </a:lnSpc>
              <a:defRPr b="0" i="1">
                <a:latin typeface="Courier"/>
                <a:ea typeface="Courier"/>
                <a:cs typeface="Courier"/>
                <a:sym typeface="Courier"/>
              </a:defRPr>
            </a:pPr>
            <a:r>
              <a:rPr b="1" i="0"/>
              <a:t>  </a:t>
            </a:r>
            <a:r>
              <a:t>column</a:t>
            </a:r>
            <a:r>
              <a:rPr b="1" i="0"/>
              <a:t> IN (</a:t>
            </a:r>
            <a:r>
              <a:t>expression-list</a:t>
            </a:r>
            <a:r>
              <a:rPr b="1" i="0"/>
              <a:t>)</a:t>
            </a:r>
            <a:endParaRPr b="1" i="0"/>
          </a:p>
          <a:p>
            <a:pPr algn="l" defTabSz="457200">
              <a:lnSpc>
                <a:spcPts val="5000"/>
              </a:lnSpc>
              <a:defRPr b="0" i="1">
                <a:latin typeface="Courier"/>
                <a:ea typeface="Courier"/>
                <a:cs typeface="Courier"/>
                <a:sym typeface="Courier"/>
              </a:defRPr>
            </a:pPr>
            <a:r>
              <a:rPr b="1" i="0"/>
              <a:t>  </a:t>
            </a:r>
            <a:r>
              <a:t>column</a:t>
            </a:r>
            <a:r>
              <a:rPr b="1" i="0"/>
              <a:t> IN (</a:t>
            </a:r>
            <a:r>
              <a:t>subquery</a:t>
            </a:r>
            <a:r>
              <a:rPr b="1" i="0"/>
              <a:t>)</a:t>
            </a:r>
            <a:endParaRPr b="1" i="0"/>
          </a:p>
          <a:p>
            <a:pPr algn="l" defTabSz="457200">
              <a:lnSpc>
                <a:spcPts val="5000"/>
              </a:lnSpc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 b="0" i="1"/>
              <a:t>column</a:t>
            </a:r>
            <a:r>
              <a:t> IS NULL</a:t>
            </a:r>
            <a:endParaRPr b="0"/>
          </a:p>
        </p:txBody>
      </p:sp>
      <p:sp>
        <p:nvSpPr>
          <p:cNvPr id="146" name="CREATE INDEX idx_ex1 ON ex1(a,b,c,d,e,...,y,z);"/>
          <p:cNvSpPr txBox="1"/>
          <p:nvPr/>
        </p:nvSpPr>
        <p:spPr>
          <a:xfrm>
            <a:off x="622949" y="8039255"/>
            <a:ext cx="110888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000"/>
              </a:lnSpc>
              <a:defRPr b="0" i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CREATE INDEX idx_ex1 ON ex1(a,b,c,d,e,...,y,z);</a:t>
            </a:r>
          </a:p>
        </p:txBody>
      </p:sp>
      <p:sp>
        <p:nvSpPr>
          <p:cNvPr id="147" name="WHERE a=5 AND b IN (1,2,3) AND c&gt;12 AND d='hello'"/>
          <p:cNvSpPr txBox="1"/>
          <p:nvPr/>
        </p:nvSpPr>
        <p:spPr>
          <a:xfrm>
            <a:off x="699228" y="9089736"/>
            <a:ext cx="11609661" cy="1079501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WHERE a=5 AND b IN (1,2,3) AND c&gt;12 AND d='hello'</a:t>
            </a:r>
          </a:p>
        </p:txBody>
      </p:sp>
      <p:sp>
        <p:nvSpPr>
          <p:cNvPr id="148" name="BETWEEN optimizacija"/>
          <p:cNvSpPr txBox="1"/>
          <p:nvPr/>
        </p:nvSpPr>
        <p:spPr>
          <a:xfrm>
            <a:off x="16702041" y="602551"/>
            <a:ext cx="430339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BETWEEN optimizacija</a:t>
            </a:r>
          </a:p>
        </p:txBody>
      </p:sp>
      <p:sp>
        <p:nvSpPr>
          <p:cNvPr id="149" name="Text"/>
          <p:cNvSpPr txBox="1"/>
          <p:nvPr/>
        </p:nvSpPr>
        <p:spPr>
          <a:xfrm>
            <a:off x="10798571" y="6400799"/>
            <a:ext cx="52990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15602" marR="6359202" algn="l" defTabSz="457200">
              <a:lnSpc>
                <a:spcPts val="5100"/>
              </a:lnSpc>
              <a:spcBef>
                <a:spcPts val="1200"/>
              </a:spcBef>
              <a:defRPr b="0"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50" name="expr1 BETWEEN expr2 AND expr3"/>
          <p:cNvSpPr txBox="1"/>
          <p:nvPr/>
        </p:nvSpPr>
        <p:spPr>
          <a:xfrm>
            <a:off x="15344884" y="1595565"/>
            <a:ext cx="743069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000"/>
              </a:lnSpc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 b="0" i="1"/>
              <a:t>expr1</a:t>
            </a:r>
            <a:r>
              <a:t> BETWEEN </a:t>
            </a:r>
            <a:r>
              <a:rPr b="0" i="1"/>
              <a:t>expr2</a:t>
            </a:r>
            <a:r>
              <a:t> AND </a:t>
            </a:r>
            <a:r>
              <a:rPr b="0" i="1"/>
              <a:t>expr3</a:t>
            </a:r>
          </a:p>
          <a:p>
            <a:pPr marL="415602" marR="6359202" algn="l" defTabSz="457200">
              <a:lnSpc>
                <a:spcPts val="5100"/>
              </a:lnSpc>
              <a:spcBef>
                <a:spcPts val="1200"/>
              </a:spcBef>
              <a:defRPr b="0"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51" name="expr1 &gt;= expr2 AND expr1 &lt;= expr3"/>
          <p:cNvSpPr txBox="1"/>
          <p:nvPr/>
        </p:nvSpPr>
        <p:spPr>
          <a:xfrm>
            <a:off x="15116246" y="3653729"/>
            <a:ext cx="7887966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000"/>
              </a:lnSpc>
              <a:defRPr b="0" i="1">
                <a:latin typeface="Courier"/>
                <a:ea typeface="Courier"/>
                <a:cs typeface="Courier"/>
                <a:sym typeface="Courier"/>
              </a:defRPr>
            </a:pPr>
            <a:r>
              <a:t>expr1</a:t>
            </a:r>
            <a:r>
              <a:rPr b="1" i="0"/>
              <a:t> &gt;= </a:t>
            </a:r>
            <a:r>
              <a:t>expr2</a:t>
            </a:r>
            <a:r>
              <a:rPr b="1" i="0"/>
              <a:t> AND </a:t>
            </a:r>
            <a:r>
              <a:t>expr1</a:t>
            </a:r>
            <a:r>
              <a:rPr b="1" i="0"/>
              <a:t> &lt;= </a:t>
            </a:r>
            <a:r>
              <a:t>expr3</a:t>
            </a:r>
            <a:endParaRPr i="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OR optimizacija"/>
          <p:cNvSpPr txBox="1"/>
          <p:nvPr>
            <p:ph type="ctrTitle"/>
          </p:nvPr>
        </p:nvSpPr>
        <p:spPr>
          <a:xfrm>
            <a:off x="-6561888" y="-3447686"/>
            <a:ext cx="20828001" cy="4648201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OR optimizacija</a:t>
            </a:r>
          </a:p>
        </p:txBody>
      </p:sp>
      <p:sp>
        <p:nvSpPr>
          <p:cNvPr id="154" name="column = expr1 OR column = expr2 OR column = expr3"/>
          <p:cNvSpPr txBox="1"/>
          <p:nvPr/>
        </p:nvSpPr>
        <p:spPr>
          <a:xfrm>
            <a:off x="2683334" y="1698752"/>
            <a:ext cx="1177479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000"/>
              </a:lnSpc>
              <a:defRPr b="0" i="1">
                <a:latin typeface="Courier"/>
                <a:ea typeface="Courier"/>
                <a:cs typeface="Courier"/>
                <a:sym typeface="Courier"/>
              </a:defRPr>
            </a:pPr>
            <a:r>
              <a:t>column</a:t>
            </a:r>
            <a:r>
              <a:rPr b="1" i="0"/>
              <a:t> = </a:t>
            </a:r>
            <a:r>
              <a:t>expr1</a:t>
            </a:r>
            <a:r>
              <a:rPr b="1" i="0"/>
              <a:t> OR </a:t>
            </a:r>
            <a:r>
              <a:t>column</a:t>
            </a:r>
            <a:r>
              <a:rPr b="1" i="0"/>
              <a:t> = </a:t>
            </a:r>
            <a:r>
              <a:t>expr2</a:t>
            </a:r>
            <a:r>
              <a:rPr b="1" i="0"/>
              <a:t> OR </a:t>
            </a:r>
            <a:r>
              <a:t>column</a:t>
            </a:r>
            <a:r>
              <a:rPr b="1" i="0"/>
              <a:t> = </a:t>
            </a:r>
            <a:r>
              <a:t>expr3</a:t>
            </a:r>
            <a:endParaRPr i="0"/>
          </a:p>
        </p:txBody>
      </p:sp>
      <p:sp>
        <p:nvSpPr>
          <p:cNvPr id="155" name="column IN (expr1,expr2,expr3)"/>
          <p:cNvSpPr txBox="1"/>
          <p:nvPr/>
        </p:nvSpPr>
        <p:spPr>
          <a:xfrm>
            <a:off x="2697705" y="3048448"/>
            <a:ext cx="730040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55625" indent="-555625" algn="l" defTabSz="457200">
              <a:lnSpc>
                <a:spcPts val="5000"/>
              </a:lnSpc>
              <a:buSzPct val="100000"/>
              <a:buAutoNum type="arabicPeriod" startAt="1"/>
              <a:defRPr b="0" i="1">
                <a:latin typeface="Courier"/>
                <a:ea typeface="Courier"/>
                <a:cs typeface="Courier"/>
                <a:sym typeface="Courier"/>
              </a:defRPr>
            </a:pPr>
            <a:r>
              <a:t>column</a:t>
            </a:r>
            <a:r>
              <a:rPr b="1" i="0"/>
              <a:t> IN (</a:t>
            </a:r>
            <a:r>
              <a:t>expr1</a:t>
            </a:r>
            <a:r>
              <a:rPr b="1" i="0"/>
              <a:t>,</a:t>
            </a:r>
            <a:r>
              <a:t>expr2</a:t>
            </a:r>
            <a:r>
              <a:rPr b="1" i="0"/>
              <a:t>,</a:t>
            </a:r>
            <a:r>
              <a:t>expr3)</a:t>
            </a:r>
          </a:p>
        </p:txBody>
      </p:sp>
      <p:sp>
        <p:nvSpPr>
          <p:cNvPr id="156" name="Konceptualna transformacija"/>
          <p:cNvSpPr txBox="1"/>
          <p:nvPr/>
        </p:nvSpPr>
        <p:spPr>
          <a:xfrm>
            <a:off x="2758596" y="6341320"/>
            <a:ext cx="5390770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Konceptualna transformacija</a:t>
            </a:r>
          </a:p>
        </p:txBody>
      </p:sp>
      <p:sp>
        <p:nvSpPr>
          <p:cNvPr id="157" name="rowid in (SELECT rowid FROM table WHERE expr1 UNION SELECT rowid FROM table WHERE expr2…"/>
          <p:cNvSpPr txBox="1"/>
          <p:nvPr/>
        </p:nvSpPr>
        <p:spPr>
          <a:xfrm>
            <a:off x="2703295" y="4336957"/>
            <a:ext cx="8806816" cy="191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rowid in (SELECT rowid FROM table WHERE expr1</a:t>
            </a:r>
            <a:br/>
            <a:r>
              <a:t>UNION SELECT rowid FROM table WHERE expr2</a:t>
            </a:r>
          </a:p>
          <a:p>
            <a:pPr>
              <a:defRPr b="0"/>
            </a:pPr>
            <a:r>
              <a:t>UNION SELECT rowid FROM x WHERE expr3)</a:t>
            </a:r>
            <a:br/>
          </a:p>
        </p:txBody>
      </p:sp>
      <p:sp>
        <p:nvSpPr>
          <p:cNvPr id="158" name="Poseban indeks za svaki podizraz"/>
          <p:cNvSpPr txBox="1"/>
          <p:nvPr/>
        </p:nvSpPr>
        <p:spPr>
          <a:xfrm>
            <a:off x="2741558" y="6986399"/>
            <a:ext cx="623849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Poseban indeks za svaki podizraz</a:t>
            </a:r>
          </a:p>
        </p:txBody>
      </p:sp>
      <p:sp>
        <p:nvSpPr>
          <p:cNvPr id="159" name="LIKE optimizacija"/>
          <p:cNvSpPr txBox="1"/>
          <p:nvPr/>
        </p:nvSpPr>
        <p:spPr>
          <a:xfrm>
            <a:off x="1354975" y="8698047"/>
            <a:ext cx="4994276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/>
            </a:lvl1pPr>
          </a:lstStyle>
          <a:p>
            <a:pPr/>
            <a:r>
              <a:t>LIKE optimizacija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he Skip-Scan Optimization"/>
          <p:cNvSpPr txBox="1"/>
          <p:nvPr>
            <p:ph type="ctrTitle"/>
          </p:nvPr>
        </p:nvSpPr>
        <p:spPr>
          <a:xfrm>
            <a:off x="1396602" y="-2252641"/>
            <a:ext cx="20828001" cy="4648201"/>
          </a:xfrm>
          <a:prstGeom prst="rect">
            <a:avLst/>
          </a:prstGeom>
        </p:spPr>
        <p:txBody>
          <a:bodyPr/>
          <a:lstStyle>
            <a:lvl1pPr algn="l" defTabSz="457200">
              <a:lnSpc>
                <a:spcPts val="8900"/>
              </a:lnSpc>
              <a:spcBef>
                <a:spcPts val="1600"/>
              </a:spcBef>
              <a:defRPr sz="5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The Skip-Scan Optimization</a:t>
            </a:r>
          </a:p>
        </p:txBody>
      </p:sp>
      <p:graphicFrame>
        <p:nvGraphicFramePr>
          <p:cNvPr id="162" name="Table"/>
          <p:cNvGraphicFramePr/>
          <p:nvPr/>
        </p:nvGraphicFramePr>
        <p:xfrm>
          <a:off x="9944100" y="6559550"/>
          <a:ext cx="1270000" cy="5864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4494014"/>
              </a:tblGrid>
              <a:tr h="586432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2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163" name="CREATE TABLE people(…"/>
          <p:cNvSpPr txBox="1"/>
          <p:nvPr/>
        </p:nvSpPr>
        <p:spPr>
          <a:xfrm>
            <a:off x="1436464" y="2003130"/>
            <a:ext cx="11317524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CREATE TABLE people(</a:t>
            </a:r>
          </a:p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name TEXT PRIMARY KEY,</a:t>
            </a:r>
          </a:p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role TEXT NOT NULL,</a:t>
            </a:r>
          </a:p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height INT NOT NULL, -- in cm</a:t>
            </a:r>
          </a:p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CHECK( role IN ('student','teacher') )</a:t>
            </a:r>
          </a:p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);</a:t>
            </a:r>
          </a:p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CREATE INDEX people_idx1 ON people(role, height);</a:t>
            </a:r>
          </a:p>
        </p:txBody>
      </p:sp>
      <p:graphicFrame>
        <p:nvGraphicFramePr>
          <p:cNvPr id="164" name="Table"/>
          <p:cNvGraphicFramePr/>
          <p:nvPr/>
        </p:nvGraphicFramePr>
        <p:xfrm>
          <a:off x="10388600" y="6686550"/>
          <a:ext cx="1270000" cy="5864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853854"/>
              </a:tblGrid>
              <a:tr h="586432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2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165" name="SELECT name FROM people WHERE height&gt;=180;"/>
          <p:cNvSpPr txBox="1"/>
          <p:nvPr/>
        </p:nvSpPr>
        <p:spPr>
          <a:xfrm>
            <a:off x="1416468" y="6813550"/>
            <a:ext cx="971706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SELECT name FROM people WHERE height&gt;=180;</a:t>
            </a:r>
          </a:p>
        </p:txBody>
      </p:sp>
      <p:graphicFrame>
        <p:nvGraphicFramePr>
          <p:cNvPr id="166" name="Table"/>
          <p:cNvGraphicFramePr/>
          <p:nvPr/>
        </p:nvGraphicFramePr>
        <p:xfrm>
          <a:off x="9690100" y="6813550"/>
          <a:ext cx="1270000" cy="5864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500092"/>
              </a:tblGrid>
              <a:tr h="586432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800"/>
                        </a:lnSpc>
                        <a:defRPr sz="1200"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167" name="SELECT name FROM people WHERE role='teacher' AND height&gt;=180…"/>
          <p:cNvSpPr txBox="1"/>
          <p:nvPr/>
        </p:nvSpPr>
        <p:spPr>
          <a:xfrm>
            <a:off x="1412015" y="8908402"/>
            <a:ext cx="14061170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SELECT name FROM people WHERE role='teacher' AND height&gt;=180</a:t>
            </a:r>
          </a:p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UNION ALL</a:t>
            </a:r>
          </a:p>
          <a:p>
            <a:pPr algn="l" defTabSz="457200">
              <a:lnSpc>
                <a:spcPts val="5000"/>
              </a:lnSpc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SELECT name FROM people WHERE role='student' AND height&gt;=180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5" grpId="2"/>
      <p:bldP build="whole" bldLvl="1" animBg="1" rev="0" advAuto="0" spid="163" grpId="1"/>
      <p:bldP build="whole" bldLvl="1" animBg="1" rev="0" advAuto="0" spid="167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