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6"/>
  </p:notesMasterIdLst>
  <p:handoutMasterIdLst>
    <p:handoutMasterId r:id="rId37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9" r:id="rId27"/>
    <p:sldId id="320" r:id="rId28"/>
    <p:sldId id="321" r:id="rId29"/>
    <p:sldId id="322" r:id="rId30"/>
    <p:sldId id="323" r:id="rId31"/>
    <p:sldId id="324" r:id="rId32"/>
    <p:sldId id="401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CA65CE9-75FF-4C48-B3DB-BF5262252EDE}">
          <p14:sldIdLst>
            <p14:sldId id="291"/>
            <p14:sldId id="292"/>
            <p14:sldId id="293"/>
          </p14:sldIdLst>
        </p14:section>
        <p14:section name="Reflection" id="{37706046-8DDF-49EC-B86A-01DA5353BEAC}">
          <p14:sldIdLst>
            <p14:sldId id="294"/>
            <p14:sldId id="295"/>
            <p14:sldId id="296"/>
            <p14:sldId id="298"/>
          </p14:sldIdLst>
        </p14:section>
        <p14:section name="Reflection API" id="{B043A422-AB1D-46DD-A325-67598AA1F1ED}">
          <p14:sldIdLst>
            <p14:sldId id="299"/>
            <p14:sldId id="300"/>
            <p14:sldId id="301"/>
            <p14:sldId id="302"/>
            <p14:sldId id="303"/>
          </p14:sldIdLst>
        </p14:section>
        <p14:section name="Fields" id="{CCCEA4A6-173B-4C91-BD28-DA3C9DDA71BE}">
          <p14:sldIdLst>
            <p14:sldId id="304"/>
            <p14:sldId id="305"/>
            <p14:sldId id="306"/>
            <p14:sldId id="307"/>
            <p14:sldId id="308"/>
          </p14:sldIdLst>
        </p14:section>
        <p14:section name="Constructors" id="{8382A44F-1FBC-4CC2-9E53-70A09D3FCB20}">
          <p14:sldIdLst>
            <p14:sldId id="309"/>
            <p14:sldId id="310"/>
          </p14:sldIdLst>
        </p14:section>
        <p14:section name="Methods" id="{D84E71D4-CEE8-4CD2-9BC5-C912746FB7EF}">
          <p14:sldIdLst>
            <p14:sldId id="311"/>
            <p14:sldId id="312"/>
          </p14:sldIdLst>
        </p14:section>
        <p14:section name="Attributes" id="{542F1CFE-72F5-4F31-877E-1AD26A1A824F}">
          <p14:sldIdLst>
            <p14:sldId id="313"/>
            <p14:sldId id="314"/>
            <p14:sldId id="315"/>
            <p14:sldId id="316"/>
            <p14:sldId id="319"/>
            <p14:sldId id="320"/>
            <p14:sldId id="321"/>
            <p14:sldId id="322"/>
            <p14:sldId id="323"/>
          </p14:sldIdLst>
        </p14:section>
        <p14:section name="Conclusion" id="{274E90D4-5CEE-42D8-BAA1-95D2D41EA889}">
          <p14:sldIdLst>
            <p14:sldId id="324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reflection(v=vs.110).aspx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B07275-4D23-43D5-9DFD-177FE80768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5208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8DB936F-C3A5-4413-BB4D-ADF45A33EB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7380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904D46-261E-4842-98DE-A9553F1CE5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349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IsPrivate</a:t>
            </a:r>
            <a:r>
              <a:rPr lang="en-US" sz="16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check if field is </a:t>
            </a:r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9660983-CFDD-4AFC-85A3-3787C24E32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1250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C356B92-7F59-49C5-9463-461BF9DC2F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6868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7A01C03-9078-4CF6-BEDE-C4114AED5A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2604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2DDCD4-C561-4460-9238-D4B1129CD9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1343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0619BA7-B9B0-41BA-9068-949DC225FD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0163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117DDA4-DCAF-446A-B1D4-0ADAD9D86C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358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4C400B8-10A7-4501-96C4-BE8222BAB0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6243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Attribute's name is surrounded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square brackets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Placed before their target declaration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 = 1,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Write = 2,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ReadWrite = Read | Write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[Flags]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 indicates that the enum type can be treated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like a set of bit flags stored as a single integer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C478181-442F-49C2-967A-271D328A45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7237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90326-A03A-4E5F-8829-56B79185AD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5476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developers can define their own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attributes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class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names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end with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Possible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targets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be defined via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define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with parameters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E5C2CF-2620-469D-BF2E-F3D5B41137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6997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578B550-D99E-449E-85FF-46A7C20A99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0772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15308C-0CAB-4CDF-9089-AD0AC0A5F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4291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76048D-AF4A-47A5-B8A1-96B8C3966C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471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57A6204-6108-4BC8-B4E5-CF9DE1B943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177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BE1D07-E9D3-4454-A544-46A0781224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733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root of the 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System.Reflection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functionality and is the primary way to access metadata. Use the members of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ype to get information about a type declaration, about the members of a type (such as the constructors, methods, fields, properties, and events of a class), as well as the module and the assembly in which the class is deployed.</a:t>
            </a: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describes data types. It stores type information in a variable, property or field. The Type class represents the program's metadata, which is a description of its structure but not the instructions that are executed.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71C8489-CE8B-49A4-9DBA-9AFE1FECA0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73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B96B2F2-ACDB-4059-8A94-9FBE78C091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5686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3E4BE2E-3257-426A-B1DD-709FAFE680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9316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https://msdn.microsoft.com/en-us/library/wccyzw83(v=vs.110).aspx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C80ED1-A6ED-4979-9ABC-98DABEB534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882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F2B7D68-BFFB-43E2-BCFB-AA0798BAEE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6546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3BC347-E701-4E82-9B99-C14F51E14D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835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3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4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4045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5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14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6838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859" y="762860"/>
            <a:ext cx="10965303" cy="88265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libri"/>
                <a:ea typeface="Calibri"/>
                <a:cs typeface="Calibri"/>
              </a:rPr>
              <a:t>Reflection and Attributes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000" y="2106695"/>
            <a:ext cx="3275149" cy="20051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9514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B756F5C7-2512-4E9B-97E2-20E55DA43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Class name</a:t>
            </a:r>
          </a:p>
          <a:p>
            <a:pPr lvl="1"/>
            <a:r>
              <a:rPr lang="en-GB" dirty="0"/>
              <a:t>Fully qualified class name - </a:t>
            </a:r>
            <a:r>
              <a:rPr lang="en-US" noProof="1"/>
              <a:t>Type.FullName</a:t>
            </a:r>
          </a:p>
          <a:p>
            <a:pPr lvl="1"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Class name without the namespace - </a:t>
            </a:r>
            <a:r>
              <a:rPr lang="en-US" noProof="1"/>
              <a:t>Type.Name</a:t>
            </a: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Class Name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00041" y="2516998"/>
            <a:ext cx="789937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fullName = typeOf(SomeClass)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.FullName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00041" y="3796658"/>
            <a:ext cx="789937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simpleName = typeOf(SomeClass)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.Name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319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22F4E2EF-0526-4246-A689-C7BD7A9675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base type</a:t>
            </a:r>
          </a:p>
          <a:p>
            <a:endParaRPr lang="en-US" dirty="0"/>
          </a:p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All the </a:t>
            </a:r>
            <a:r>
              <a:rPr lang="en-US" b="1" dirty="0">
                <a:solidFill>
                  <a:schemeClr val="bg1"/>
                </a:solidFill>
              </a:rPr>
              <a:t>interfaces that the class implements </a:t>
            </a:r>
            <a:r>
              <a:rPr lang="en-US" dirty="0"/>
              <a:t>are returned</a:t>
            </a:r>
          </a:p>
          <a:p>
            <a:pPr lvl="2"/>
            <a:r>
              <a:rPr lang="en-US" dirty="0"/>
              <a:t>Even interfaces from </a:t>
            </a:r>
            <a:r>
              <a:rPr lang="en-US" b="1" dirty="0">
                <a:solidFill>
                  <a:schemeClr val="bg1"/>
                </a:solidFill>
              </a:rPr>
              <a:t>base classes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Class and Interfaces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D3296-05C3-4F52-B578-BED9275BA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1934050"/>
            <a:ext cx="8195674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baseType = testClass.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7D70F5-E8D2-41A1-9D43-B7235725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3212123"/>
            <a:ext cx="8195674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interfaces = testClass.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GetInterfaces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1472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A2230AC2-A877-44F4-90DB-D39217D02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Creates an instance of a type by invoking the constructor that </a:t>
            </a:r>
            <a:r>
              <a:rPr lang="en-US" sz="3000" b="1" dirty="0">
                <a:solidFill>
                  <a:schemeClr val="bg1"/>
                </a:solidFill>
              </a:rPr>
              <a:t>matches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the specified </a:t>
            </a:r>
            <a:r>
              <a:rPr lang="en-US" sz="3000" b="1" dirty="0">
                <a:solidFill>
                  <a:schemeClr val="bg1"/>
                </a:solidFill>
              </a:rPr>
              <a:t>arguments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Creating New Instances Dynamically</a:t>
            </a:r>
            <a:endParaRPr lang="bg-BG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0149" y="3065926"/>
            <a:ext cx="9737039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var sbType = Type.GetType("System.Text.StringBuilder");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sbInstance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(StringBuilder)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(sbType);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sbInstCapacity = (StringBuilder)Activator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.CreateInstance(sbType,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object[] { 10 }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665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EE0B649-9BD7-41DD-80C1-866E60AB7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public fields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endParaRPr lang="bg-BG" dirty="0"/>
          </a:p>
          <a:p>
            <a:r>
              <a:rPr lang="en-US" dirty="0"/>
              <a:t>Obtain all fields 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Fields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92172" y="1966723"/>
            <a:ext cx="7679471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("name");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publicFields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2172" y="4201871"/>
            <a:ext cx="7679470" cy="2267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BindingFlags.Static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4971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73C01C23-28EF-480D-9DDA-838B6630DC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enum specifies what kinds of types </a:t>
            </a:r>
            <a:br>
              <a:rPr lang="en-US" dirty="0"/>
            </a:br>
            <a:r>
              <a:rPr lang="en-US" dirty="0"/>
              <a:t>we are looking up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endParaRPr lang="bg-BG" dirty="0"/>
          </a:p>
          <a:p>
            <a:r>
              <a:rPr lang="en-US" dirty="0"/>
              <a:t>Can be combined with bitwise OR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|</a:t>
            </a:r>
            <a:r>
              <a:rPr lang="en-US" dirty="0"/>
              <a:t> operator):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D473F-8F19-4573-80A9-2A31B40E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Flags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9D686-5268-4F99-A5D1-F3C7C6A49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2541888"/>
            <a:ext cx="8675820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type.GetFields(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8BA4E-A174-4608-AB30-B23C537B7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4824934"/>
            <a:ext cx="8675820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7" name="AutoShape 20">
            <a:extLst>
              <a:ext uri="{FF2B5EF4-FFF2-40B4-BE49-F238E27FC236}">
                <a16:creationId xmlns:a16="http://schemas.microsoft.com/office/drawing/2014/main" id="{36782F91-2406-4120-BBD4-861A7C93C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5564781"/>
            <a:ext cx="2839960" cy="790218"/>
          </a:xfrm>
          <a:prstGeom prst="wedgeRoundRectCallout">
            <a:avLst>
              <a:gd name="adj1" fmla="val -61162"/>
              <a:gd name="adj2" fmla="val -245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Returns both public and nonpublic fields</a:t>
            </a:r>
          </a:p>
        </p:txBody>
      </p:sp>
    </p:spTree>
    <p:extLst>
      <p:ext uri="{BB962C8B-B14F-4D97-AF65-F5344CB8AC3E}">
        <p14:creationId xmlns:p14="http://schemas.microsoft.com/office/powerpoint/2010/main" val="36863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037EDD05-7416-4800-A7CB-7C2B40FC7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field </a:t>
            </a:r>
            <a:r>
              <a:rPr lang="en-US" b="1" dirty="0">
                <a:solidFill>
                  <a:schemeClr val="bg1"/>
                </a:solidFill>
              </a:rPr>
              <a:t>name and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to specify access modifiers, if the field </a:t>
            </a:r>
            <a:br>
              <a:rPr lang="en-US" dirty="0"/>
            </a:br>
            <a:r>
              <a:rPr lang="en-US" dirty="0"/>
              <a:t>is not public, otherwise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GetField</a:t>
            </a:r>
            <a:r>
              <a:rPr lang="en-US" dirty="0"/>
              <a:t>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Field Type and Name</a:t>
            </a:r>
            <a:endParaRPr lang="bg-BG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230" y="2164179"/>
            <a:ext cx="7962007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("fieldName");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 fieldName = field.Name;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fieldType = 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0099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A47BB3E7-511F-4534-BDF3-50E99745E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Changing a Field’s State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70685" y="1806238"/>
            <a:ext cx="9506047" cy="4210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testType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Test testInstance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(Test)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(testType);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 field = testType.GetField("testInt");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SetValue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(testInstance,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fieldValue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	(int)field.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GetValue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(testInstance);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7145897" y="4354968"/>
            <a:ext cx="2030385" cy="766915"/>
          </a:xfrm>
          <a:prstGeom prst="wedgeRoundRectCallout">
            <a:avLst>
              <a:gd name="adj1" fmla="val -60881"/>
              <a:gd name="adj2" fmla="val -151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Changes the object’s state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99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996A588A-9ACD-4AB5-A39A-89564243A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modifier is </a:t>
            </a:r>
            <a:r>
              <a:rPr lang="en-US" b="1" dirty="0">
                <a:solidFill>
                  <a:schemeClr val="bg1"/>
                </a:solidFill>
              </a:rPr>
              <a:t>a flag bit </a:t>
            </a:r>
            <a:r>
              <a:rPr lang="en-US" dirty="0"/>
              <a:t>that is either set or cleared</a:t>
            </a:r>
          </a:p>
          <a:p>
            <a:r>
              <a:rPr lang="en-US" dirty="0"/>
              <a:t>Check </a:t>
            </a:r>
            <a:r>
              <a:rPr lang="en-US" b="1" dirty="0">
                <a:solidFill>
                  <a:schemeClr val="bg1"/>
                </a:solidFill>
              </a:rPr>
              <a:t>access modifier </a:t>
            </a:r>
            <a:r>
              <a:rPr lang="en-US" dirty="0"/>
              <a:t>of a </a:t>
            </a:r>
            <a:r>
              <a:rPr lang="en-US" b="1" dirty="0">
                <a:solidFill>
                  <a:schemeClr val="bg1"/>
                </a:solidFill>
              </a:rPr>
              <a:t>member</a:t>
            </a:r>
            <a:r>
              <a:rPr lang="en-US" dirty="0"/>
              <a:t> of the class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Access Modifiers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4073" y="2632159"/>
            <a:ext cx="8777177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IsPrivate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everything but public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IsFamily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protected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IsAssembly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2742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BB8BC17-4E08-420D-9CE0-675FE7154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constructors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non static constructors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Constructors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2900" y="1779293"/>
            <a:ext cx="7006409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[] publicCtors =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1372" y="3589523"/>
            <a:ext cx="6990830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[] allNonStaticCtors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type.GetConstructors(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80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19BD047-3845-445F-9C69-69777EEC9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 certain constructor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Get constructor parameters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Instantiating objects using a specific constructor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Constructors(2)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085E5-85F3-4E55-8ED1-88289301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1764000"/>
            <a:ext cx="8709946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ConstructorInfo constructor =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parametersType);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71835-CA0E-4B4A-B639-82E7895D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4940521"/>
            <a:ext cx="8709946" cy="1324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builder =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(StringBuilder)constructor.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 "gosho", 5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7D2BC2FD-D92D-4B77-8A91-F90E6F7CB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32" y="5818527"/>
            <a:ext cx="4045802" cy="882486"/>
          </a:xfrm>
          <a:prstGeom prst="wedgeRoundRectCallout">
            <a:avLst>
              <a:gd name="adj1" fmla="val -57382"/>
              <a:gd name="adj2" fmla="val -258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Supply positional parameters in an object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0C0156-A4B8-4866-8CAE-E90F50AD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3313453"/>
            <a:ext cx="8709946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Type[] parameterTypes =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constructor.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0015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2E9CD9EB-D77B-4EB7-9FB4-03199451C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US" sz="3500" dirty="0"/>
              <a:t>What? Why? Where? When?</a:t>
            </a:r>
          </a:p>
          <a:p>
            <a:pPr marL="514350" indent="-514350"/>
            <a:r>
              <a:rPr lang="en-US" sz="3500" dirty="0"/>
              <a:t>Reflection API</a:t>
            </a:r>
          </a:p>
          <a:p>
            <a:pPr marL="819096" lvl="1" indent="-514350"/>
            <a:r>
              <a:rPr lang="en-US" dirty="0"/>
              <a:t>Type Class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3500" dirty="0"/>
              <a:t>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Applying Attributes to Code Elements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Built-in 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Defining Attributes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296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DE66286A-BB0E-46B5-B236-A26EA7DF5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all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methods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method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Methods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1385" y="1902713"/>
            <a:ext cx="10142739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publicMethods = 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385" y="3146109"/>
            <a:ext cx="10142739" cy="20013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appendMethod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			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GetMethod("Append")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overloadMethod = 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			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"Append"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[]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(string)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3975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110BB1D7-EF4E-47F7-ADB3-BC3243450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method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Invoke</a:t>
            </a:r>
            <a:r>
              <a:rPr lang="en-US" dirty="0"/>
              <a:t> methods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Invoke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1572" y="1921216"/>
            <a:ext cx="9580804" cy="1324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ParameterInfo[] appendParameters =  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returnType = 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578" y="4014629"/>
            <a:ext cx="9583798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(builder, new object[] { "hi!"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0EF063E3-FB5D-4047-9CD3-209524E5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36" y="4643704"/>
            <a:ext cx="2103920" cy="709251"/>
          </a:xfrm>
          <a:prstGeom prst="wedgeRoundRectCallout">
            <a:avLst>
              <a:gd name="adj1" fmla="val 59754"/>
              <a:gd name="adj2" fmla="val -532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Target object instance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0">
            <a:extLst>
              <a:ext uri="{FF2B5EF4-FFF2-40B4-BE49-F238E27FC236}">
                <a16:creationId xmlns:a16="http://schemas.microsoft.com/office/drawing/2014/main" id="{2904EB97-F50B-4F8B-91C2-BBB48E5D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1516" y="4689688"/>
            <a:ext cx="2229871" cy="680588"/>
          </a:xfrm>
          <a:prstGeom prst="wedgeRoundRectCallout">
            <a:avLst>
              <a:gd name="adj1" fmla="val -57806"/>
              <a:gd name="adj2" fmla="val -565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Parameters for the method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18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47800"/>
            <a:ext cx="2286000" cy="228600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DF9BB00-4C7E-4E59-87A9-F49B1CE7A91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Attributes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86EAE4-C2FB-4D05-B61A-212AE495AD8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about Data</a:t>
            </a:r>
          </a:p>
        </p:txBody>
      </p:sp>
    </p:spTree>
    <p:extLst>
      <p:ext uri="{BB962C8B-B14F-4D97-AF65-F5344CB8AC3E}">
        <p14:creationId xmlns:p14="http://schemas.microsoft.com/office/powerpoint/2010/main" val="271455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holding </a:t>
            </a:r>
            <a:r>
              <a:rPr lang="en-US" dirty="0"/>
              <a:t>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parts of your code</a:t>
            </a:r>
          </a:p>
          <a:p>
            <a:r>
              <a:rPr lang="en-US" dirty="0"/>
              <a:t>Applied to: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991000" y="3882205"/>
            <a:ext cx="6384757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DeprecatedMethod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Console.WriteLine("Deprecated!");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E6A5140-0EC5-4C85-93E9-801E396A6F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2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3279AC6-E7B0-4193-B603-A69270CB7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</a:t>
            </a:r>
            <a:r>
              <a:rPr lang="en-US" b="1" dirty="0">
                <a:solidFill>
                  <a:schemeClr val="bg1"/>
                </a:solidFill>
              </a:rPr>
              <a:t>compiler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pPr>
              <a:spcAft>
                <a:spcPts val="2399"/>
              </a:spcAft>
            </a:pPr>
            <a:endParaRPr lang="en-US" dirty="0"/>
          </a:p>
          <a:p>
            <a:r>
              <a:rPr lang="en-US" dirty="0"/>
              <a:t>Tools, which rely on 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generation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Documentation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generation</a:t>
            </a:r>
            <a:r>
              <a:rPr lang="en-US" dirty="0"/>
              <a:t> 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Frameworks</a:t>
            </a:r>
          </a:p>
          <a:p>
            <a:r>
              <a:rPr lang="en-US" dirty="0"/>
              <a:t>Runtime -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Serialization </a:t>
            </a:r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 Usage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5577" y="1825520"/>
            <a:ext cx="8769393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enum Coin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Enum 'Coin' is osbolete</a:t>
            </a:r>
          </a:p>
        </p:txBody>
      </p:sp>
    </p:spTree>
    <p:extLst>
      <p:ext uri="{BB962C8B-B14F-4D97-AF65-F5344CB8AC3E}">
        <p14:creationId xmlns:p14="http://schemas.microsoft.com/office/powerpoint/2010/main" val="8207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7A31D0B-A585-4364-A931-48AC3DA92D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Attribute's name is surrounded by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[]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Placed before their target declaration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[Flags]</a:t>
            </a:r>
            <a:r>
              <a:rPr lang="en-US" dirty="0"/>
              <a:t> attribute indicates that the enum type can be treated</a:t>
            </a:r>
            <a:r>
              <a:rPr lang="bg-BG" dirty="0"/>
              <a:t> </a:t>
            </a:r>
            <a:br>
              <a:rPr lang="en-US" dirty="0"/>
            </a:br>
            <a:r>
              <a:rPr lang="en-US" dirty="0"/>
              <a:t>like a set of bit flags, stored as a single integer</a:t>
            </a: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Attributes – Example</a:t>
            </a:r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299039" y="2533766"/>
            <a:ext cx="5874408" cy="28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Read = 1,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Write = 2,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ReadWrite = Read | Write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420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0FBE18E-6B88-43AE-9B9A-155FA6F112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400" dirty="0"/>
              <a:t>Must </a:t>
            </a:r>
            <a:r>
              <a:rPr lang="en-US" sz="3400" b="1" dirty="0">
                <a:solidFill>
                  <a:schemeClr val="bg1"/>
                </a:solidFill>
              </a:rPr>
              <a:t>inherit</a:t>
            </a:r>
            <a:r>
              <a:rPr lang="en-US" sz="3400" dirty="0"/>
              <a:t> the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sz="3400" dirty="0"/>
              <a:t> class</a:t>
            </a:r>
            <a:endParaRPr lang="bg-BG" sz="3400" dirty="0"/>
          </a:p>
          <a:p>
            <a:pPr>
              <a:spcBef>
                <a:spcPts val="1200"/>
              </a:spcBef>
            </a:pPr>
            <a:r>
              <a:rPr lang="en-US" sz="3400" dirty="0"/>
              <a:t>Their </a:t>
            </a:r>
            <a:r>
              <a:rPr lang="en-US" sz="3400" b="1" dirty="0">
                <a:solidFill>
                  <a:schemeClr val="bg1"/>
                </a:solidFill>
              </a:rPr>
              <a:t>names</a:t>
            </a:r>
            <a:r>
              <a:rPr lang="en-US" sz="3400" dirty="0"/>
              <a:t> must end with "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sz="3400" dirty="0"/>
              <a:t>"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400" dirty="0"/>
              <a:t>Possible </a:t>
            </a:r>
            <a:r>
              <a:rPr lang="en-US" sz="3400" b="1" dirty="0">
                <a:solidFill>
                  <a:schemeClr val="bg1"/>
                </a:solidFill>
              </a:rPr>
              <a:t>targets</a:t>
            </a:r>
            <a:r>
              <a:rPr lang="en-US" sz="3400" dirty="0"/>
              <a:t> must be defined via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>
              <a:spcBef>
                <a:spcPts val="1200"/>
              </a:spcBef>
            </a:pPr>
            <a:r>
              <a:rPr lang="en-US" sz="3400" dirty="0"/>
              <a:t>Can define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  <a:r>
              <a:rPr lang="en-US" sz="3400" dirty="0"/>
              <a:t> with parameters</a:t>
            </a:r>
            <a:endParaRPr lang="bg-BG" sz="3400" dirty="0"/>
          </a:p>
          <a:p>
            <a:pPr>
              <a:spcBef>
                <a:spcPts val="1200"/>
              </a:spcBef>
            </a:pPr>
            <a:r>
              <a:rPr lang="en-US" sz="3400" dirty="0"/>
              <a:t>Can</a:t>
            </a:r>
            <a:r>
              <a:rPr lang="bg-BG" sz="3400" dirty="0"/>
              <a:t> </a:t>
            </a:r>
            <a:r>
              <a:rPr lang="en-US" sz="3400" dirty="0"/>
              <a:t>define</a:t>
            </a:r>
            <a:r>
              <a:rPr lang="bg-BG" sz="3400" dirty="0"/>
              <a:t> </a:t>
            </a:r>
            <a:r>
              <a:rPr lang="en-US" sz="3400" dirty="0"/>
              <a:t>public </a:t>
            </a:r>
            <a:r>
              <a:rPr lang="en-US" sz="3400" b="1" dirty="0">
                <a:solidFill>
                  <a:schemeClr val="bg1"/>
                </a:solidFill>
              </a:rPr>
              <a:t>fields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8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9CCCA17D-1309-42CF-8483-EDD870750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199" dirty="0"/>
              <a:t>Create an attribute </a:t>
            </a:r>
            <a:r>
              <a:rPr lang="en-US" sz="3199" b="1" dirty="0">
                <a:solidFill>
                  <a:schemeClr val="bg1"/>
                </a:solidFill>
              </a:rPr>
              <a:t>Author</a:t>
            </a:r>
            <a:r>
              <a:rPr lang="en-US" sz="3199" dirty="0"/>
              <a:t> with a </a:t>
            </a:r>
            <a:r>
              <a:rPr lang="en-US" sz="3199" b="1" dirty="0">
                <a:solidFill>
                  <a:schemeClr val="bg1"/>
                </a:solidFill>
              </a:rPr>
              <a:t>string</a:t>
            </a:r>
            <a:r>
              <a:rPr lang="en-US" sz="3199" dirty="0"/>
              <a:t> element called </a:t>
            </a:r>
            <a:r>
              <a:rPr lang="en-US" sz="3199" b="1" dirty="0">
                <a:solidFill>
                  <a:schemeClr val="bg1"/>
                </a:solidFill>
              </a:rPr>
              <a:t>name</a:t>
            </a:r>
            <a:r>
              <a:rPr lang="en-US" sz="3199" dirty="0"/>
              <a:t> that</a:t>
            </a:r>
            <a:r>
              <a:rPr lang="en-US" sz="3199" b="1" dirty="0"/>
              <a:t>: </a:t>
            </a:r>
            <a:endParaRPr lang="en-US" sz="3199" dirty="0"/>
          </a:p>
          <a:p>
            <a:pPr lvl="1"/>
            <a:r>
              <a:rPr lang="en-US" sz="2999" dirty="0"/>
              <a:t>Can be used over </a:t>
            </a:r>
            <a:r>
              <a:rPr lang="en-US" sz="2999" b="1" dirty="0">
                <a:solidFill>
                  <a:schemeClr val="bg1"/>
                </a:solidFill>
              </a:rPr>
              <a:t>classes and methods</a:t>
            </a:r>
          </a:p>
          <a:p>
            <a:pPr lvl="1"/>
            <a:r>
              <a:rPr lang="en-US" sz="2999" dirty="0"/>
              <a:t>Allow multiple attributes of same type 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3112" y="3112984"/>
            <a:ext cx="6062777" cy="28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("Ventsi")]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StartUp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("Gosho")]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Main(string[] args)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{ … }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3389" y="621125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https://judge.softuni.bg/Contests/1520/Reflection-and-Attributes-Lab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8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7704B49-0B62-4C58-B07A-5E946D92BC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362200" y="1600201"/>
            <a:ext cx="7239000" cy="4644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AttributeUsage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AttributeTargets.Class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AttributeTargets.Method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AllowMultiple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Attribute(string name)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/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Name { get; set; }   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24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6989377-1FA3-4B18-9990-631AD873C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Tracker</a:t>
            </a:r>
            <a:r>
              <a:rPr lang="en-US" dirty="0"/>
              <a:t> with a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PrintMethodsByAuthor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Print to the console authors for all methods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SoftUni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3389" y="621125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https://judge.softuni.bg/Contests/1520/Reflection-and-Attributes-Lab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E5FB9D6-1628-471F-970F-2B0D63686B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79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20C76BDF-B0A8-40AD-9AC0-D08FB0BA2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18791" y="1463468"/>
            <a:ext cx="10466692" cy="5013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var 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(StartUp);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var methods =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in methods)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if(method.CustomAttributes</a:t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.Any(n =&gt; n.AttributeType == typeof(AuthorAttribute))){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var attributes = method.GetCustomAttributes(false);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foreach(AuthorAttribute attr in attributes){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Console.WriteLine("{0} iw written by {1}", </a:t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                 method.Name, attr.Name);</a:t>
            </a:r>
          </a:p>
          <a:p>
            <a:pPr defTabSz="1218438" latinLnBrk="1"/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Add the missing brackets</a:t>
            </a:r>
          </a:p>
        </p:txBody>
      </p:sp>
    </p:spTree>
    <p:extLst>
      <p:ext uri="{BB962C8B-B14F-4D97-AF65-F5344CB8AC3E}">
        <p14:creationId xmlns:p14="http://schemas.microsoft.com/office/powerpoint/2010/main" val="279587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4C76015B-F17D-488D-B670-BBB580BF8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Reflection</a:t>
            </a:r>
            <a:r>
              <a:rPr lang="en-GB" sz="3200" dirty="0">
                <a:solidFill>
                  <a:schemeClr val="bg2"/>
                </a:solidFill>
              </a:rPr>
              <a:t>: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 to get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information about types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to dynamically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call methods</a:t>
            </a:r>
            <a:r>
              <a:rPr lang="en-GB" sz="3000" dirty="0">
                <a:solidFill>
                  <a:schemeClr val="bg2"/>
                </a:solidFill>
              </a:rPr>
              <a:t>,</a:t>
            </a:r>
            <a:br>
              <a:rPr lang="en-GB" sz="3000" dirty="0">
                <a:solidFill>
                  <a:schemeClr val="bg2"/>
                </a:solidFill>
              </a:rPr>
            </a:b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get</a:t>
            </a:r>
            <a:r>
              <a:rPr lang="en-GB" sz="3000" dirty="0">
                <a:solidFill>
                  <a:schemeClr val="bg2"/>
                </a:solidFill>
              </a:rPr>
              <a:t>/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set</a:t>
            </a:r>
            <a:r>
              <a:rPr lang="en-GB" sz="3000" dirty="0">
                <a:solidFill>
                  <a:schemeClr val="bg2"/>
                </a:solidFill>
              </a:rPr>
              <a:t> values, etc.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Attributes</a:t>
            </a:r>
            <a:r>
              <a:rPr lang="en-GB" sz="3200" dirty="0">
                <a:solidFill>
                  <a:schemeClr val="bg2"/>
                </a:solidFill>
              </a:rPr>
              <a:t> allow adding metadata in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classes / types / etc.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Built-in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Custom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Can be accessed at runtime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8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6325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16EF1F0-3B56-4EF6-8FED-AB364F71B9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7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FD19B4A-4A8D-4026-8B89-E7AF4C2F1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65" y="1524000"/>
            <a:ext cx="2285695" cy="228569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81D84D8-7695-4B09-87CD-C81398B1E73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0A5CC2-0316-4454-A205-735E6CB0AE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What? Why? Where? When?</a:t>
            </a:r>
          </a:p>
        </p:txBody>
      </p:sp>
    </p:spTree>
    <p:extLst>
      <p:ext uri="{BB962C8B-B14F-4D97-AF65-F5344CB8AC3E}">
        <p14:creationId xmlns:p14="http://schemas.microsoft.com/office/powerpoint/2010/main" val="22802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technique</a:t>
            </a:r>
            <a:r>
              <a:rPr lang="en-US" b="1" dirty="0"/>
              <a:t>,</a:t>
            </a:r>
            <a:r>
              <a:rPr lang="en-US" dirty="0"/>
              <a:t> in which computer </a:t>
            </a:r>
            <a:br>
              <a:rPr lang="en-US" dirty="0"/>
            </a:br>
            <a:r>
              <a:rPr lang="en-US" dirty="0"/>
              <a:t>programs have the ability to treat 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as their 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Programs can be designed to: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Generate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Analyze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while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Metaprogramming?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7A78AA4-069C-4AA4-9569-D28DCC1BC1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7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ability of a programming language to be its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own metalanguage</a:t>
            </a:r>
          </a:p>
          <a:p>
            <a:r>
              <a:rPr lang="en-US" dirty="0"/>
              <a:t>Programs can examine information 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>
                <a:solidFill>
                  <a:schemeClr val="bg1"/>
                </a:solidFill>
              </a:rPr>
              <a:t>themselves</a:t>
            </a: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069B9FF-9560-4F86-9AA8-812578660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59003E6-5632-49E9-8C5B-B1B269161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If 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b="1" dirty="0">
                <a:solidFill>
                  <a:schemeClr val="bg1"/>
                </a:solidFill>
              </a:rPr>
              <a:t>avoid using it</a:t>
            </a:r>
          </a:p>
          <a:p>
            <a:pPr>
              <a:buClr>
                <a:schemeClr val="tx1"/>
              </a:buClr>
            </a:pPr>
            <a:r>
              <a:rPr lang="en-GB" dirty="0"/>
              <a:t>Cons from using Reflection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  <a:r>
              <a:rPr lang="en-GB" dirty="0"/>
              <a:t> overhead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Security</a:t>
            </a:r>
            <a:r>
              <a:rPr lang="en-GB" dirty="0"/>
              <a:t> restrictions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Exposure of </a:t>
            </a:r>
            <a:r>
              <a:rPr lang="en-GB" b="1" dirty="0">
                <a:solidFill>
                  <a:schemeClr val="bg1"/>
                </a:solidFill>
              </a:rPr>
              <a:t>internals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198" dirty="0"/>
              <a:t>You </a:t>
            </a:r>
            <a:r>
              <a:rPr lang="en-US" sz="3198" b="1" dirty="0">
                <a:solidFill>
                  <a:schemeClr val="bg1"/>
                </a:solidFill>
              </a:rPr>
              <a:t>can use </a:t>
            </a:r>
            <a:r>
              <a:rPr lang="en-US" sz="3198" dirty="0"/>
              <a:t>it, when creating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NET Library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Framework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Reflection?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3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13" y="1524000"/>
            <a:ext cx="2209800" cy="22098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4E75A9D8-330D-45CE-A4FD-BDCD125B491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Reflection 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163448-F3C4-465A-9CAA-00995786CA6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Reflecting Class and Members</a:t>
            </a:r>
          </a:p>
        </p:txBody>
      </p:sp>
    </p:spTree>
    <p:extLst>
      <p:ext uri="{BB962C8B-B14F-4D97-AF65-F5344CB8AC3E}">
        <p14:creationId xmlns:p14="http://schemas.microsoft.com/office/powerpoint/2010/main" val="21047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8416CA7B-CB26-4C29-9A0C-AF17056E1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Primary way to access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</a:p>
          <a:p>
            <a:r>
              <a:rPr lang="en-US" dirty="0"/>
              <a:t>Obtained at </a:t>
            </a:r>
            <a:r>
              <a:rPr lang="en-US" b="1" dirty="0">
                <a:solidFill>
                  <a:schemeClr val="bg1"/>
                </a:solidFill>
              </a:rPr>
              <a:t>compile time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if you know its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be obtained at </a:t>
            </a:r>
            <a:r>
              <a:rPr lang="en-US" b="1" dirty="0">
                <a:solidFill>
                  <a:schemeClr val="bg1"/>
                </a:solidFill>
              </a:rPr>
              <a:t>runtime</a:t>
            </a:r>
            <a:r>
              <a:rPr lang="en-US" b="1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if the name is </a:t>
            </a:r>
            <a:r>
              <a:rPr lang="en-US" b="1" dirty="0">
                <a:solidFill>
                  <a:schemeClr val="bg1"/>
                </a:solidFill>
              </a:rPr>
              <a:t>unknown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A7BC01-D329-49DB-8122-8451C46F8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2580665"/>
            <a:ext cx="91199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(ClassName);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C89F81-9C34-402B-8E3B-4221F5F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3965205"/>
            <a:ext cx="91199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Type.GetType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("Namespace.ClassName");</a:t>
            </a:r>
          </a:p>
        </p:txBody>
      </p:sp>
      <p:sp>
        <p:nvSpPr>
          <p:cNvPr id="11" name="AutoShape 20">
            <a:extLst>
              <a:ext uri="{FF2B5EF4-FFF2-40B4-BE49-F238E27FC236}">
                <a16:creationId xmlns:a16="http://schemas.microsoft.com/office/drawing/2014/main" id="{76740F2C-59A0-493A-930B-A3844E45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450" y="4442348"/>
            <a:ext cx="3378199" cy="1032317"/>
          </a:xfrm>
          <a:prstGeom prst="wedgeRoundRectCallout">
            <a:avLst>
              <a:gd name="adj1" fmla="val -55696"/>
              <a:gd name="adj2" fmla="val -5245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You need fully qualified class name as string</a:t>
            </a:r>
          </a:p>
        </p:txBody>
      </p:sp>
    </p:spTree>
    <p:extLst>
      <p:ext uri="{BB962C8B-B14F-4D97-AF65-F5344CB8AC3E}">
        <p14:creationId xmlns:p14="http://schemas.microsoft.com/office/powerpoint/2010/main" val="323900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3762</TotalTime>
  <Words>2270</Words>
  <Application>Microsoft Office PowerPoint</Application>
  <PresentationFormat>Widescreen</PresentationFormat>
  <Paragraphs>393</Paragraphs>
  <Slides>34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1_SoftUni</vt:lpstr>
      <vt:lpstr>Reflection and Attributes</vt:lpstr>
      <vt:lpstr>Table of Contents</vt:lpstr>
      <vt:lpstr>Questions</vt:lpstr>
      <vt:lpstr>What? Why? Where? When?</vt:lpstr>
      <vt:lpstr>What is Metaprogramming?</vt:lpstr>
      <vt:lpstr>What is Reflection?</vt:lpstr>
      <vt:lpstr>When to Use Reflection?</vt:lpstr>
      <vt:lpstr>Reflecting Class and Members</vt:lpstr>
      <vt:lpstr>Type Class</vt:lpstr>
      <vt:lpstr>Class Name</vt:lpstr>
      <vt:lpstr>Base Class and Interfaces</vt:lpstr>
      <vt:lpstr>Creating New Instances Dynamically</vt:lpstr>
      <vt:lpstr>Reflect Fields</vt:lpstr>
      <vt:lpstr>Binding Flags</vt:lpstr>
      <vt:lpstr>Field Type and Name</vt:lpstr>
      <vt:lpstr>Changing a Field’s State</vt:lpstr>
      <vt:lpstr>Access Modifiers</vt:lpstr>
      <vt:lpstr>Reflect Constructors</vt:lpstr>
      <vt:lpstr>Reflect Constructors(2)</vt:lpstr>
      <vt:lpstr>Reflect Methods</vt:lpstr>
      <vt:lpstr>Method Invoke</vt:lpstr>
      <vt:lpstr>Data about Data</vt:lpstr>
      <vt:lpstr>Attributes</vt:lpstr>
      <vt:lpstr>Attributes Usage</vt:lpstr>
      <vt:lpstr>Applying Attributes – Example</vt:lpstr>
      <vt:lpstr>Custom Attributes Requirements</vt:lpstr>
      <vt:lpstr>Problem: Create Attribute</vt:lpstr>
      <vt:lpstr>Solution: Create Attribute</vt:lpstr>
      <vt:lpstr>Problem: Coding Tracker</vt:lpstr>
      <vt:lpstr>Solution: Coding Tracker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Reflection and Attributes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Stoyan Shopov</cp:lastModifiedBy>
  <cp:revision>15</cp:revision>
  <dcterms:created xsi:type="dcterms:W3CDTF">2018-05-23T13:08:44Z</dcterms:created>
  <dcterms:modified xsi:type="dcterms:W3CDTF">2020-11-17T13:09:57Z</dcterms:modified>
  <cp:category>programming;education;software engineering;software development</cp:category>
</cp:coreProperties>
</file>