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1012" r:id="rId2"/>
    <p:sldId id="1013" r:id="rId3"/>
    <p:sldId id="1014" r:id="rId4"/>
    <p:sldId id="1015" r:id="rId5"/>
    <p:sldId id="1016" r:id="rId6"/>
    <p:sldId id="1084" r:id="rId7"/>
    <p:sldId id="1085" r:id="rId8"/>
    <p:sldId id="1018" r:id="rId9"/>
    <p:sldId id="1072" r:id="rId10"/>
    <p:sldId id="1073" r:id="rId11"/>
    <p:sldId id="1019" r:id="rId12"/>
    <p:sldId id="1020" r:id="rId13"/>
    <p:sldId id="1021" r:id="rId14"/>
    <p:sldId id="1022" r:id="rId15"/>
    <p:sldId id="1023" r:id="rId16"/>
    <p:sldId id="1024" r:id="rId17"/>
    <p:sldId id="1075" r:id="rId18"/>
    <p:sldId id="1025" r:id="rId19"/>
    <p:sldId id="1026" r:id="rId20"/>
    <p:sldId id="1027" r:id="rId21"/>
    <p:sldId id="1028" r:id="rId22"/>
    <p:sldId id="1029" r:id="rId23"/>
    <p:sldId id="1030" r:id="rId24"/>
    <p:sldId id="1031" r:id="rId25"/>
    <p:sldId id="1032" r:id="rId26"/>
    <p:sldId id="1033" r:id="rId27"/>
    <p:sldId id="1077" r:id="rId28"/>
    <p:sldId id="1086" r:id="rId29"/>
    <p:sldId id="1083" r:id="rId30"/>
    <p:sldId id="1078" r:id="rId31"/>
    <p:sldId id="1079" r:id="rId32"/>
    <p:sldId id="1080" r:id="rId33"/>
    <p:sldId id="1034" r:id="rId34"/>
    <p:sldId id="1035" r:id="rId35"/>
    <p:sldId id="1036" r:id="rId36"/>
    <p:sldId id="1005" r:id="rId37"/>
    <p:sldId id="401" r:id="rId38"/>
    <p:sldId id="493" r:id="rId39"/>
    <p:sldId id="4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6ADC40-CB3B-432E-B238-A5E30C2337E4}">
          <p14:sldIdLst>
            <p14:sldId id="1012"/>
            <p14:sldId id="1013"/>
            <p14:sldId id="1014"/>
          </p14:sldIdLst>
        </p14:section>
        <p14:section name="User-Defined Functions" id="{61C1F7C7-4891-489C-BB73-4A8CF52EB36B}">
          <p14:sldIdLst>
            <p14:sldId id="1015"/>
            <p14:sldId id="1016"/>
            <p14:sldId id="1084"/>
            <p14:sldId id="1085"/>
            <p14:sldId id="1018"/>
            <p14:sldId id="1072"/>
            <p14:sldId id="1073"/>
            <p14:sldId id="1019"/>
            <p14:sldId id="1020"/>
            <p14:sldId id="1021"/>
            <p14:sldId id="1022"/>
          </p14:sldIdLst>
        </p14:section>
        <p14:section name="Stored Procedures" id="{B894DF81-FDCC-4EF1-8207-EC8DB1F98EEA}">
          <p14:sldIdLst>
            <p14:sldId id="1023"/>
            <p14:sldId id="1024"/>
            <p14:sldId id="1075"/>
            <p14:sldId id="1025"/>
            <p14:sldId id="1026"/>
            <p14:sldId id="1027"/>
            <p14:sldId id="1028"/>
          </p14:sldIdLst>
        </p14:section>
        <p14:section name="Stored Procedures with Parameters" id="{A87C184F-A456-4216-A249-69FE36645B08}">
          <p14:sldIdLst>
            <p14:sldId id="1029"/>
            <p14:sldId id="1030"/>
            <p14:sldId id="1031"/>
            <p14:sldId id="1032"/>
            <p14:sldId id="1033"/>
            <p14:sldId id="1077"/>
          </p14:sldIdLst>
        </p14:section>
        <p14:section name="Error Handling" id="{0E8A6501-640B-4C36-9C8B-EBC53E2BBA32}">
          <p14:sldIdLst>
            <p14:sldId id="1086"/>
            <p14:sldId id="1083"/>
            <p14:sldId id="1078"/>
            <p14:sldId id="1079"/>
            <p14:sldId id="1080"/>
            <p14:sldId id="1034"/>
            <p14:sldId id="1035"/>
            <p14:sldId id="1036"/>
          </p14:sldIdLst>
        </p14:section>
        <p14:section name="Conclusion" id="{B67F7AE2-30EE-42C3-A027-FB99D14AA675}">
          <p14:sldIdLst>
            <p14:sldId id="1005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8" autoAdjust="0"/>
    <p:restoredTop sz="95214" autoAdjust="0"/>
  </p:normalViewPr>
  <p:slideViewPr>
    <p:cSldViewPr showGuides="1">
      <p:cViewPr varScale="1">
        <p:scale>
          <a:sx n="123" d="100"/>
          <a:sy n="123" d="100"/>
        </p:scale>
        <p:origin x="108" y="2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8AFBCB-D55E-4F24-8DA6-C7AF4B28A7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0393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D6572F-3C65-42A8-995A-8C1022F8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5900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C53956-8425-4400-AE43-0B89807C2C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7964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8F4693-EAEB-4CA6-9FB0-A7F651B66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491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8E46909-70B8-4C9C-8014-D4DB0788E9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383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0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3C723E2-8309-433D-9DFF-12D6050FC0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5612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1AB1AF-778F-47C9-9C37-4A08E88A1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3916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1AB1AF-778F-47C9-9C37-4A08E88A1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7252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24C8A0D-521B-4B5F-B071-EF36E98DD8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750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632975-0E20-4A29-BDE4-8AB301E8CC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748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C5018C-7377-4B6F-B320-9E9C3210D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7350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82FC88-5DFA-4ADD-B429-6C8BD09B3C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674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3609F3-C20C-4EA9-A863-D82DD102C6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9045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4DD3A8-A4A4-4C18-B1CE-28451DA257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711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7788-20B3-44FE-9336-038B95B839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9336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316AAE2-7E58-4A63-B36B-1CCBF030C0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90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9F3022-2A0E-46F3-A831-B9FDDB7CDC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773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3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7438CF-B576-4491-AE69-1973B9739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15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CBDDC6-7B37-46BF-835D-A2360E5C95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6501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6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D8C22-F0D6-4AD0-9C8F-DA75BB5467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189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Database Programmability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Stored Procedures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13" y="1459154"/>
            <a:ext cx="4140574" cy="41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6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(Multi-statement TVF)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0459" y="1231801"/>
            <a:ext cx="1179846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udf_EmployeeListByDepartment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(@DepName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(20))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bg-BG" sz="2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NOT NULL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(FirstName,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e.FirstName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d.[Name]</a:t>
            </a: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Employees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LEFT JOIN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Departments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d.DepartmentID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e.DepartmentID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bg-BG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@DepName</a:t>
            </a: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1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1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Functions are called using </a:t>
            </a:r>
            <a:r>
              <a:rPr lang="en-US" b="1" noProof="1">
                <a:solidFill>
                  <a:schemeClr val="bg1"/>
                </a:solidFill>
              </a:rPr>
              <a:t>schemaName.functionName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Functions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2295" y="1893818"/>
            <a:ext cx="1072741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SELECT [ProjectID],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[StartDate],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[EndDate],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dbo.udf_ProjectDurationWeeks([StartDate],[EndDate])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AS ProjectWeeks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[SoftUni].[dbo].[Projects]</a:t>
            </a:r>
            <a:endParaRPr lang="en-GB" sz="2400" b="1" noProof="1">
              <a:latin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2292" y="4583282"/>
          <a:ext cx="10727412" cy="1941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81853">
                  <a:extLst>
                    <a:ext uri="{9D8B030D-6E8A-4147-A177-3AD203B41FA5}">
                      <a16:colId xmlns:a16="http://schemas.microsoft.com/office/drawing/2014/main" val="359195456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491820112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4891810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6866281"/>
                    </a:ext>
                  </a:extLst>
                </a:gridCol>
              </a:tblGrid>
              <a:tr h="319684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StartDate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EndDate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ProjectWeeks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1892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2016-09-01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618236447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1410275746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2015-10-07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2063521319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24600" y="2361575"/>
            <a:ext cx="2442029" cy="510778"/>
          </a:xfrm>
          <a:prstGeom prst="wedgeRoundRectCallout">
            <a:avLst>
              <a:gd name="adj1" fmla="val -43317"/>
              <a:gd name="adj2" fmla="val 74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the 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5408F69-B76E-49D3-9E91-9B406148B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87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function </a:t>
            </a:r>
            <a:r>
              <a:rPr lang="en-GB" sz="3200" b="1" noProof="1">
                <a:solidFill>
                  <a:schemeClr val="bg1"/>
                </a:solidFill>
              </a:rPr>
              <a:t>ufn_GetSalaryLevel</a:t>
            </a:r>
            <a:r>
              <a:rPr lang="en-GB" sz="3200" b="1" dirty="0">
                <a:solidFill>
                  <a:schemeClr val="bg1"/>
                </a:solidFill>
              </a:rPr>
              <a:t>(@Salary MONEY) </a:t>
            </a:r>
            <a:r>
              <a:rPr lang="en-GB" sz="3200" dirty="0"/>
              <a:t>that receives salary of an employee and returns the level of the salary.</a:t>
            </a:r>
            <a:endParaRPr lang="en-US" sz="3200" dirty="0"/>
          </a:p>
          <a:p>
            <a:pPr lvl="1"/>
            <a:r>
              <a:rPr lang="en-GB" sz="3000" dirty="0"/>
              <a:t>If salary is &lt; 30000 return "Low"</a:t>
            </a:r>
            <a:endParaRPr lang="en-US" sz="3000" dirty="0"/>
          </a:p>
          <a:p>
            <a:pPr lvl="1"/>
            <a:r>
              <a:rPr lang="en-GB" sz="3000" dirty="0"/>
              <a:t>If salary is between 30000 and 50000 (inclusive) returns "Average"</a:t>
            </a:r>
            <a:endParaRPr lang="en-US" sz="3000" dirty="0"/>
          </a:p>
          <a:p>
            <a:pPr lvl="1"/>
            <a:r>
              <a:rPr lang="en-GB" sz="3000" dirty="0"/>
              <a:t>If salary is &gt; 50000 return "High"</a:t>
            </a:r>
            <a:endParaRPr lang="en-US" sz="3000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Salary Level Function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000" y="4364759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00" y="4494452"/>
            <a:ext cx="5729629" cy="148545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BADA3C7-C71E-43C5-9039-554A17BF4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63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(1)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671603" y="2034000"/>
            <a:ext cx="8234397" cy="38138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ufn_GetSalaryLevel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MONEY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-- Function logic here</a:t>
            </a:r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919739" y="1419889"/>
            <a:ext cx="2270090" cy="510778"/>
          </a:xfrm>
          <a:prstGeom prst="wedgeRoundRectCallout">
            <a:avLst>
              <a:gd name="adj1" fmla="val 27991"/>
              <a:gd name="adj2" fmla="val 75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728481" y="1811094"/>
            <a:ext cx="2457396" cy="510778"/>
          </a:xfrm>
          <a:prstGeom prst="wedgeRoundRectCallout">
            <a:avLst>
              <a:gd name="adj1" fmla="val -33298"/>
              <a:gd name="adj2" fmla="val 823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Parameters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322957" y="3837575"/>
            <a:ext cx="1840941" cy="525050"/>
          </a:xfrm>
          <a:prstGeom prst="wedgeRoundRectCallout">
            <a:avLst>
              <a:gd name="adj1" fmla="val -29795"/>
              <a:gd name="adj2" fmla="val -67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240120" y="5290983"/>
            <a:ext cx="2235559" cy="510778"/>
          </a:xfrm>
          <a:prstGeom prst="wedgeRoundRectCallout">
            <a:avLst>
              <a:gd name="adj1" fmla="val -31533"/>
              <a:gd name="adj2" fmla="val -744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</a:p>
        </p:txBody>
      </p:sp>
      <p:sp>
        <p:nvSpPr>
          <p:cNvPr id="19" name="TextBox 5"/>
          <p:cNvSpPr txBox="1"/>
          <p:nvPr/>
        </p:nvSpPr>
        <p:spPr>
          <a:xfrm>
            <a:off x="800100" y="63223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1A125BE-C031-4EAE-A85C-0067C9DCD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773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(2)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1764000"/>
            <a:ext cx="9991724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VARCHAR(10)</a:t>
            </a:r>
          </a:p>
          <a:p>
            <a:pPr>
              <a:lnSpc>
                <a:spcPct val="105000"/>
              </a:lnSpc>
            </a:pP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IF 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 30000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Low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 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&lt;= 50000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High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16499" y="1679969"/>
            <a:ext cx="1614355" cy="510778"/>
          </a:xfrm>
          <a:prstGeom prst="wedgeRoundRectCallout">
            <a:avLst>
              <a:gd name="adj1" fmla="val -67013"/>
              <a:gd name="adj2" fmla="val 359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73400" y="2367908"/>
            <a:ext cx="2209800" cy="476903"/>
          </a:xfrm>
          <a:prstGeom prst="wedgeRoundRectCallout">
            <a:avLst>
              <a:gd name="adj1" fmla="val -61439"/>
              <a:gd name="adj2" fmla="val 390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706700" y="5198525"/>
            <a:ext cx="2209799" cy="476903"/>
          </a:xfrm>
          <a:prstGeom prst="wedgeRoundRectCallout">
            <a:avLst>
              <a:gd name="adj1" fmla="val -59329"/>
              <a:gd name="adj2" fmla="val 222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Result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800100" y="627135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FDDDAF6-7E01-4481-BF20-084D2BF91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68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CCB1-45A8-43E2-AE44-AB763D9766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24" y="1220449"/>
            <a:ext cx="2781925" cy="27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970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>
          <a:xfrm>
            <a:off x="190402" y="1196124"/>
            <a:ext cx="11818096" cy="556112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Stored procedures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chemeClr val="bg1"/>
                </a:solidFill>
              </a:rPr>
              <a:t>named sequences </a:t>
            </a:r>
            <a:r>
              <a:rPr lang="en-US" altLang="en-US" dirty="0"/>
              <a:t>of </a:t>
            </a:r>
            <a:r>
              <a:rPr lang="en-US" altLang="en-US" b="1" dirty="0">
                <a:solidFill>
                  <a:schemeClr val="bg1"/>
                </a:solidFill>
              </a:rPr>
              <a:t>T-SQL statements</a:t>
            </a:r>
            <a:r>
              <a:rPr lang="bg-BG" altLang="en-US" dirty="0"/>
              <a:t>.</a:t>
            </a:r>
            <a:endParaRPr lang="en-US" alt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repetitive program </a:t>
            </a:r>
            <a:r>
              <a:rPr lang="en-US" b="1" dirty="0">
                <a:solidFill>
                  <a:schemeClr val="bg1"/>
                </a:solidFill>
              </a:rPr>
              <a:t>logic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accept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 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return output results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 of stored procedures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application logic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Improved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</a:t>
            </a:r>
            <a:r>
              <a:rPr lang="en-US" dirty="0"/>
              <a:t> network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</a:p>
          <a:p>
            <a:pPr lvl="1"/>
            <a:r>
              <a:rPr lang="en-US" dirty="0"/>
              <a:t>They can be used as a </a:t>
            </a: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mechanism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Stored Procedures?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72E5F2-235C-4EF9-90F2-2FC0C9086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363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User-defined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created in a </a:t>
            </a:r>
            <a:r>
              <a:rPr lang="en-US" b="1" dirty="0">
                <a:solidFill>
                  <a:schemeClr val="bg1"/>
                </a:solidFill>
              </a:rPr>
              <a:t>user-defined database </a:t>
            </a:r>
            <a:r>
              <a:rPr lang="en-US" dirty="0"/>
              <a:t>or in all system </a:t>
            </a:r>
            <a:br>
              <a:rPr lang="en-US" dirty="0"/>
            </a:br>
            <a:r>
              <a:rPr lang="en-US" dirty="0"/>
              <a:t>databases except the </a:t>
            </a:r>
            <a:r>
              <a:rPr lang="en-US" b="1" dirty="0">
                <a:solidFill>
                  <a:schemeClr val="bg1"/>
                </a:solidFill>
              </a:rPr>
              <a:t>Resource</a:t>
            </a:r>
            <a:r>
              <a:rPr lang="en-US" dirty="0"/>
              <a:t>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developed in either </a:t>
            </a:r>
            <a:r>
              <a:rPr lang="en-US" b="1" dirty="0">
                <a:solidFill>
                  <a:schemeClr val="bg1"/>
                </a:solidFill>
              </a:rPr>
              <a:t>Transact-SQL</a:t>
            </a:r>
            <a:r>
              <a:rPr lang="en-US" dirty="0"/>
              <a:t> or as a reference to a </a:t>
            </a:r>
            <a:r>
              <a:rPr lang="en-US" b="1" dirty="0">
                <a:solidFill>
                  <a:schemeClr val="bg1"/>
                </a:solidFill>
              </a:rPr>
              <a:t>Microsoft .NET Framework </a:t>
            </a:r>
            <a:r>
              <a:rPr lang="en-US" dirty="0"/>
              <a:t>method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Temporary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form of user-defined procedures stored in </a:t>
            </a:r>
            <a:r>
              <a:rPr lang="en-US" b="1" dirty="0">
                <a:solidFill>
                  <a:schemeClr val="bg1"/>
                </a:solidFill>
              </a:rPr>
              <a:t>tempdb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Stored Procedures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73D0CE8-8761-420F-ABB3-9396DECEF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7137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Syntax: </a:t>
            </a:r>
            <a:r>
              <a:rPr lang="en-US" altLang="en-US" b="1" dirty="0">
                <a:solidFill>
                  <a:schemeClr val="bg1"/>
                </a:solidFill>
              </a:rPr>
              <a:t>CREATE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bg1"/>
                </a:solidFill>
              </a:rPr>
              <a:t>AS</a:t>
            </a:r>
            <a:r>
              <a:rPr lang="en-US" altLang="en-US" dirty="0"/>
              <a:t> 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Stored Procedures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1141412" y="2582882"/>
            <a:ext cx="10136188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USE </a:t>
            </a:r>
            <a:r>
              <a:rPr lang="en-GB" sz="2400" b="1" noProof="1">
                <a:latin typeface="Consolas" panose="020B0609020204030204" pitchFamily="49" charset="0"/>
              </a:rPr>
              <a:t>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</a:t>
            </a:r>
            <a:r>
              <a:rPr lang="en-US" sz="2400" b="1" noProof="1">
                <a:latin typeface="Consolas" panose="020B0609020204030204" pitchFamily="49" charset="0"/>
              </a:rPr>
              <a:t>dbo.usp_SelectEmployeesBySeniority </a:t>
            </a:r>
            <a:endParaRPr lang="bg-BG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*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WHERE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20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87723" y="3004792"/>
            <a:ext cx="2428964" cy="510778"/>
          </a:xfrm>
          <a:prstGeom prst="wedgeRoundRectCallout">
            <a:avLst>
              <a:gd name="adj1" fmla="val -39986"/>
              <a:gd name="adj2" fmla="val 976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20601" y="4274432"/>
            <a:ext cx="2375851" cy="544286"/>
          </a:xfrm>
          <a:prstGeom prst="wedgeRoundRectCallout">
            <a:avLst>
              <a:gd name="adj1" fmla="val -45277"/>
              <a:gd name="adj2" fmla="val 102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A2A10E-17C1-421B-8A66-620A2BBD4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2758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Executing a stored procedure by </a:t>
            </a:r>
            <a:r>
              <a:rPr lang="en-US" b="1" dirty="0">
                <a:solidFill>
                  <a:schemeClr val="bg1"/>
                </a:solidFill>
              </a:rPr>
              <a:t>EXEC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Executing a stored procedure within an INSERT statement</a:t>
            </a:r>
            <a:endParaRPr lang="en-US" altLang="en-US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Executing Stored Procedures</a:t>
            </a:r>
            <a:endParaRPr lang="bg-BG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2054224" y="1946961"/>
            <a:ext cx="648017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2054224" y="3281804"/>
            <a:ext cx="648017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US" sz="2400" b="1" noProof="1">
                <a:latin typeface="Consolas" panose="020B0609020204030204" pitchFamily="49" charset="0"/>
              </a:rPr>
              <a:t>Customers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6CBC0C-5846-4EBB-82B3-12AAA7899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324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User-Defined Functions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Stored Procedures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Stored Procedures with Parameters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Error Handling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2ADB351-1C5D-4ADF-8417-00D1B7AA5F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Use the ALTER PROCEDURE statement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Altering Stored Procedures</a:t>
            </a:r>
            <a:endParaRPr lang="bg-BG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71500" y="2169000"/>
            <a:ext cx="11049000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USE</a:t>
            </a:r>
            <a:r>
              <a:rPr lang="en-GB" sz="2400" b="1" noProof="1">
                <a:latin typeface="Consolas" panose="020B0609020204030204" pitchFamily="49" charset="0"/>
              </a:rPr>
              <a:t> 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usp_SelectEmployeesBySeniority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FirstName, LastName, HireDate,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DATEDIFF(Year, HireDate, GETDATE()) as Years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WHERE DATEDIFF(Year, HireDate, GETDATE()) &gt; 20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ORDER BY HireDate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8242" y="2509441"/>
            <a:ext cx="2692401" cy="510778"/>
          </a:xfrm>
          <a:prstGeom prst="wedgeRoundRectCallout">
            <a:avLst>
              <a:gd name="adj1" fmla="val -58585"/>
              <a:gd name="adj2" fmla="val 394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A1E5B7B-0F8C-424D-9DD7-4FE30A88A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2901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DROP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</a:p>
          <a:p>
            <a:pPr>
              <a:buClr>
                <a:schemeClr val="tx1"/>
              </a:buClr>
            </a:pPr>
            <a:endParaRPr lang="en-US" alt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altLang="en-US" dirty="0"/>
              <a:t>You could </a:t>
            </a:r>
            <a:r>
              <a:rPr lang="en-US" altLang="en-US" b="1" dirty="0">
                <a:solidFill>
                  <a:schemeClr val="bg1"/>
                </a:solidFill>
              </a:rPr>
              <a:t>check</a:t>
            </a:r>
            <a:r>
              <a:rPr lang="en-US" altLang="en-US" dirty="0"/>
              <a:t> if any objects </a:t>
            </a:r>
            <a:r>
              <a:rPr lang="en-US" altLang="en-US" b="1" dirty="0">
                <a:solidFill>
                  <a:schemeClr val="bg1"/>
                </a:solidFill>
              </a:rPr>
              <a:t>depend</a:t>
            </a:r>
            <a:r>
              <a:rPr lang="en-US" altLang="en-US" dirty="0"/>
              <a:t> on the stored procedure by executing </a:t>
            </a:r>
            <a:r>
              <a:rPr lang="en-US" altLang="en-US" b="1" dirty="0">
                <a:solidFill>
                  <a:schemeClr val="bg1"/>
                </a:solidFill>
              </a:rPr>
              <a:t>the system stored procedure </a:t>
            </a:r>
            <a:r>
              <a:rPr lang="en-US" altLang="en-US" b="1" noProof="1">
                <a:solidFill>
                  <a:schemeClr val="bg1"/>
                </a:solidFill>
              </a:rPr>
              <a:t>sp_depends</a:t>
            </a: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Dropping Stored Procedures</a:t>
            </a:r>
            <a:endParaRPr lang="bg-BG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09600" y="2209801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DROP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881549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sp_depends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'usp_SelectEmployeesBySeniority'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5AFFAB5-1E2C-4A08-994A-7F339BD23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0732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B9D471-3DB4-4088-9D18-F26653C64E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Stored Procedures with Parameters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77" y="1385340"/>
            <a:ext cx="2557073" cy="255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268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To define a </a:t>
            </a:r>
            <a:r>
              <a:rPr lang="en-US" altLang="en-US" sz="3200" b="1" dirty="0">
                <a:solidFill>
                  <a:schemeClr val="bg1"/>
                </a:solidFill>
              </a:rPr>
              <a:t>parameterized procedure </a:t>
            </a:r>
            <a:r>
              <a:rPr lang="en-US" altLang="en-US" sz="3200" dirty="0"/>
              <a:t>use the syntax: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endParaRPr lang="en-US" sz="3200" dirty="0"/>
          </a:p>
          <a:p>
            <a:r>
              <a:rPr lang="en-US" sz="3200" dirty="0"/>
              <a:t>Choose the parameter types carefully and provide an </a:t>
            </a:r>
            <a:r>
              <a:rPr lang="en-US" sz="3200" b="1" dirty="0">
                <a:solidFill>
                  <a:schemeClr val="bg1"/>
                </a:solidFill>
              </a:rPr>
              <a:t>appropriate default values</a:t>
            </a:r>
            <a:endParaRPr lang="en-US" altLang="en-US" sz="3200" b="1" dirty="0">
              <a:solidFill>
                <a:schemeClr val="bg1"/>
              </a:solidFill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Parameterized Procedures</a:t>
            </a:r>
            <a:endParaRPr lang="bg-BG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249902" y="1955059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usp_</a:t>
            </a:r>
            <a:r>
              <a:rPr lang="en-US" sz="2800" b="1" noProof="1">
                <a:latin typeface="Consolas" panose="020B0609020204030204" pitchFamily="49" charset="0"/>
              </a:rPr>
              <a:t>ProcedureName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@parameter1Name </a:t>
            </a:r>
            <a:r>
              <a:rPr lang="en-US" sz="2800" b="1" noProof="1">
                <a:latin typeface="Consolas" panose="020B0609020204030204" pitchFamily="49" charset="0"/>
              </a:rPr>
              <a:t>parameterType,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@parameter2Name </a:t>
            </a:r>
            <a:r>
              <a:rPr lang="en-US" sz="2800" b="1" noProof="1">
                <a:latin typeface="Consolas" panose="020B0609020204030204" pitchFamily="49" charset="0"/>
              </a:rPr>
              <a:t>parameterType,…)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2249902" y="4857212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800" b="1" noProof="1">
                <a:latin typeface="Consolas" panose="020B0609020204030204" pitchFamily="49" charset="0"/>
              </a:rPr>
              <a:t>SelectEmployeesBySeniority(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800" b="1" noProof="1">
                <a:latin typeface="Consolas" panose="020B0609020204030204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  <a:r>
              <a:rPr lang="en-US" sz="2800" b="1" noProof="1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F26E4E-2555-49D4-A372-1467AFE59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856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  <p:bldP spid="48128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Parameterized Stored Procedures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722874"/>
            <a:ext cx="1143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400" b="1" noProof="1">
                <a:latin typeface="Consolas" panose="020B0609020204030204" pitchFamily="49" charset="0"/>
              </a:rPr>
              <a:t>SelectEmployeesBySeniority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	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SELECT FirstName, LastName, HireDate,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DATEDIFF(Year, HireDate, GETDATE()) as Years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FROM Employees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@minYearsAtWork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ORDER BY HireDate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latin typeface="Consolas" panose="020B0609020204030204" pitchFamily="49" charset="0"/>
              </a:rPr>
              <a:t> usp_SelectEmployeesBySeniority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62386" y="2275596"/>
            <a:ext cx="2421708" cy="526714"/>
          </a:xfrm>
          <a:prstGeom prst="wedgeRoundRectCallout">
            <a:avLst>
              <a:gd name="adj1" fmla="val -61335"/>
              <a:gd name="adj2" fmla="val -383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28047" y="4747795"/>
            <a:ext cx="2557668" cy="510778"/>
          </a:xfrm>
          <a:prstGeom prst="wedgeRoundRectCallout">
            <a:avLst>
              <a:gd name="adj1" fmla="val -36166"/>
              <a:gd name="adj2" fmla="val -71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65206" y="5848642"/>
            <a:ext cx="1448165" cy="510778"/>
          </a:xfrm>
          <a:prstGeom prst="wedgeRoundRectCallout">
            <a:avLst>
              <a:gd name="adj1" fmla="val -33869"/>
              <a:gd name="adj2" fmla="val -705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A9CB241-8599-445D-AFE3-3C8710CFB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52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Passing values </a:t>
            </a:r>
            <a:r>
              <a:rPr lang="en-US" b="1" dirty="0">
                <a:solidFill>
                  <a:schemeClr val="bg1"/>
                </a:solidFill>
              </a:rPr>
              <a:t>by parameter name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Passing values </a:t>
            </a:r>
            <a:r>
              <a:rPr lang="en-US" b="1" dirty="0">
                <a:solidFill>
                  <a:schemeClr val="bg1"/>
                </a:solidFill>
              </a:rPr>
              <a:t>by position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Parameter Values</a:t>
            </a:r>
            <a:endParaRPr lang="bg-BG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063750" y="1860590"/>
            <a:ext cx="7182250" cy="2527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@customerID</a:t>
            </a:r>
            <a:r>
              <a:rPr lang="en-US" sz="2400" b="1" noProof="1">
                <a:latin typeface="Consolas" panose="020B0609020204030204" pitchFamily="49" charset="0"/>
              </a:rPr>
              <a:t> = 'ALFKI',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@companyName </a:t>
            </a:r>
            <a:r>
              <a:rPr lang="en-US" sz="2400" b="1" noProof="1">
                <a:latin typeface="Consolas" panose="020B0609020204030204" pitchFamily="49" charset="0"/>
              </a:rPr>
              <a:t>= 'Alfreds Futterkiste',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@address </a:t>
            </a:r>
            <a:r>
              <a:rPr lang="en-US" sz="2400" b="1" noProof="1">
                <a:latin typeface="Consolas" panose="020B0609020204030204" pitchFamily="49" charset="0"/>
              </a:rPr>
              <a:t>= 'Obere Str. 57',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@city </a:t>
            </a:r>
            <a:r>
              <a:rPr lang="en-US" sz="2400" b="1" noProof="1">
                <a:latin typeface="Consolas" panose="020B0609020204030204" pitchFamily="49" charset="0"/>
              </a:rPr>
              <a:t>= 'Berlin',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@phone </a:t>
            </a:r>
            <a:r>
              <a:rPr lang="en-US" sz="2400" b="1" noProof="1">
                <a:latin typeface="Consolas" panose="020B0609020204030204" pitchFamily="49" charset="0"/>
              </a:rPr>
              <a:t>= '030-0074321' </a:t>
            </a: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2063750" y="5105400"/>
            <a:ext cx="7182250" cy="13637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ALFKI2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Alfreds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Futterkiste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Obere Str. 57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Berlin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030-0074321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D7080C-DD9E-46EF-AAEE-98F5DDD7B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49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  <p:bldP spid="4823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Values Using OUTPUT Parameters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62100" y="1487576"/>
            <a:ext cx="90678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dbo.usp_AddNumbers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@firstNumber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@secondNumber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@result INT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@result = @firstNumber + @secondNumber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DECLARE @answer smallint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EXECUTE usp_AddNumbers 5, 6,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SELECT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The result is: 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-- The result is: 11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65341" y="1996216"/>
            <a:ext cx="3014616" cy="519613"/>
          </a:xfrm>
          <a:prstGeom prst="wedgeRoundRectCallout">
            <a:avLst>
              <a:gd name="adj1" fmla="val -64368"/>
              <a:gd name="adj2" fmla="val 18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procedure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53396" y="4252288"/>
            <a:ext cx="2894015" cy="510354"/>
          </a:xfrm>
          <a:prstGeom prst="wedgeRoundRectCallout">
            <a:avLst>
              <a:gd name="adj1" fmla="val -66558"/>
              <a:gd name="adj2" fmla="val 56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Executing procedure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23827" y="5815186"/>
            <a:ext cx="2536507" cy="510778"/>
          </a:xfrm>
          <a:prstGeom prst="wedgeRoundRectCallout">
            <a:avLst>
              <a:gd name="adj1" fmla="val -31510"/>
              <a:gd name="adj2" fmla="val -832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results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48F99C8-771F-436D-89E9-24D9E3C4D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277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Multiple Results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302250" y="2276763"/>
            <a:ext cx="9881170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ALTER PROC </a:t>
            </a:r>
            <a:r>
              <a:rPr lang="en-US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, 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Employees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  <a:p>
            <a:pPr>
              <a:lnSpc>
                <a:spcPct val="105000"/>
              </a:lnSpc>
            </a:pPr>
            <a:endParaRPr lang="en-GB" sz="2400" b="1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CAC301E-8094-4F60-9705-D65650ED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945" y="1241611"/>
            <a:ext cx="4069055" cy="919401"/>
          </a:xfrm>
          <a:prstGeom prst="wedgeRoundRectCallout">
            <a:avLst>
              <a:gd name="adj1" fmla="val -40037"/>
              <a:gd name="adj2" fmla="val 67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procedure exists and then Creates or Alters it 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7AA6E07-15E5-4AAD-98F3-5332B7D1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219" y="2137025"/>
            <a:ext cx="2894015" cy="775362"/>
          </a:xfrm>
          <a:prstGeom prst="wedgeRoundRectCallout">
            <a:avLst>
              <a:gd name="adj1" fmla="val -41157"/>
              <a:gd name="adj2" fmla="val 850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statements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752A27-B463-4470-A431-4C3F78D07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689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B9D471-3DB4-4088-9D18-F26653C64E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1504C2-B9CC-4681-AD2E-80F4EB9E9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363" y="954000"/>
            <a:ext cx="4661273" cy="31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6606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Throwing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THROW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Raises an exception and transfers execution to a CATCH block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Arguments:</a:t>
            </a:r>
          </a:p>
          <a:p>
            <a:pPr lvl="2">
              <a:buClr>
                <a:schemeClr val="tx1"/>
              </a:buClr>
            </a:pPr>
            <a:r>
              <a:rPr lang="en-US" sz="2800" noProof="1"/>
              <a:t>error_number - INT (between </a:t>
            </a:r>
            <a:r>
              <a:rPr lang="en-US" sz="2800" b="1" noProof="1">
                <a:solidFill>
                  <a:schemeClr val="bg1"/>
                </a:solidFill>
              </a:rPr>
              <a:t>50000</a:t>
            </a:r>
            <a:r>
              <a:rPr lang="en-US" sz="2800" noProof="1"/>
              <a:t> and </a:t>
            </a:r>
            <a:r>
              <a:rPr lang="bg-BG" sz="2800" b="1" dirty="0">
                <a:solidFill>
                  <a:schemeClr val="bg1"/>
                </a:solidFill>
              </a:rPr>
              <a:t>2147483647</a:t>
            </a:r>
            <a:r>
              <a:rPr lang="en-US" sz="2800" dirty="0"/>
              <a:t>)</a:t>
            </a:r>
            <a:endParaRPr lang="en-US" sz="2800" noProof="1"/>
          </a:p>
          <a:p>
            <a:pPr lvl="2">
              <a:buClr>
                <a:schemeClr val="tx1"/>
              </a:buClr>
            </a:pPr>
            <a:r>
              <a:rPr lang="en-US" sz="2800" noProof="1"/>
              <a:t>message - </a:t>
            </a:r>
            <a:r>
              <a:rPr lang="en-US" sz="2800" b="1" noProof="1">
                <a:solidFill>
                  <a:schemeClr val="bg1"/>
                </a:solidFill>
              </a:rPr>
              <a:t>NVARCHAR(2048</a:t>
            </a:r>
            <a:r>
              <a:rPr lang="en-US" sz="2800" noProof="1"/>
              <a:t>)</a:t>
            </a:r>
          </a:p>
          <a:p>
            <a:pPr lvl="2">
              <a:buClr>
                <a:schemeClr val="tx1"/>
              </a:buClr>
            </a:pPr>
            <a:r>
              <a:rPr lang="en-US" sz="2800" noProof="1"/>
              <a:t>state - </a:t>
            </a:r>
            <a:r>
              <a:rPr lang="en-US" sz="2800" b="1" noProof="1">
                <a:solidFill>
                  <a:schemeClr val="bg1"/>
                </a:solidFill>
              </a:rPr>
              <a:t>TINYINT</a:t>
            </a:r>
            <a:r>
              <a:rPr lang="en-US" sz="2800" noProof="1"/>
              <a:t> (between 0 and 255)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41000" y="4903958"/>
            <a:ext cx="8389131" cy="17515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IF(@candidateAge &lt; @minimalCandidateAge)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 50001, 'The candidate is too young!', 1;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9E82F7-A1CB-42B7-B33A-84CE8E434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254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94BDC80-6DFB-4E88-A2FD-FE771B047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4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0 if the previous Transact-SQL statement encountered </a:t>
            </a:r>
            <a:br>
              <a:rPr lang="en-US" dirty="0"/>
            </a:br>
            <a:r>
              <a:rPr lang="en-US" dirty="0"/>
              <a:t>no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an error number if the previous statement encountered an error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 </a:t>
            </a:r>
            <a:r>
              <a:rPr lang="en-US" dirty="0"/>
              <a:t>is cleared and reset on each statement executed, </a:t>
            </a:r>
            <a:br>
              <a:rPr lang="en-US" dirty="0"/>
            </a:br>
            <a:r>
              <a:rPr lang="en-US" dirty="0"/>
              <a:t>check it immediately following the statement being verified, or </a:t>
            </a:r>
            <a:br>
              <a:rPr lang="en-US" dirty="0"/>
            </a:br>
            <a:r>
              <a:rPr lang="en-US" dirty="0"/>
              <a:t>save it to a local variable that can be checked later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6BA2F7-D93C-45F3-9F03-3E3B9EAD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3602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TRY...CATCH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SQL Statements can be enclosed in a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block.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an error occurs in the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block, control is passed to another</a:t>
            </a:r>
            <a:br>
              <a:rPr lang="en-US" dirty="0"/>
            </a:br>
            <a:r>
              <a:rPr lang="en-US" dirty="0"/>
              <a:t>group of statements that is enclosed in a </a:t>
            </a: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3757662"/>
            <a:ext cx="8064500" cy="29149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TRY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{ sql_statement | statement_block }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TRY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CATCH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[ { sql_statement | statement_block } ]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CATCH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[ ; ]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B0D27E4-08DD-4F00-8649-F2B3B00B1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072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26" y="1249279"/>
            <a:ext cx="11076897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TRY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-- Generate a divide-by-zero error.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1/0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TRY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CATCH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SELECT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ERROR_NUMBER()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ErrorNumber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,ERROR_SEVERITY()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ErrorSeverity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        ,ERROR_STATE()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ErrorState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        ,ERROR_PROCEDURE()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ErrorProcedure</a:t>
            </a:r>
            <a:r>
              <a:rPr lang="en-GB" sz="2400" dirty="0">
                <a:latin typeface="Consolas" panose="020B0609020204030204" pitchFamily="49" charset="0"/>
              </a:rPr>
              <a:t>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,ERROR_LINE()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ErrorLine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,ERROR_MESSAGE()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ErrorMessage</a:t>
            </a:r>
            <a:r>
              <a:rPr lang="en-GB" sz="2400" dirty="0"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CATCH  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755399-2117-4B8E-BC1B-394B41B17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04258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Create a procedure that assigns projects to an employee</a:t>
            </a:r>
          </a:p>
          <a:p>
            <a:pPr lvl="1"/>
            <a:r>
              <a:rPr lang="en-US" altLang="en-US" dirty="0"/>
              <a:t>If the employee has more than 3 projects, throw an exception 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Employees with Three Projects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88515887"/>
              </p:ext>
            </p:extLst>
          </p:nvPr>
        </p:nvGraphicFramePr>
        <p:xfrm>
          <a:off x="1775928" y="2778578"/>
          <a:ext cx="8875712" cy="291497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37856">
                  <a:extLst>
                    <a:ext uri="{9D8B030D-6E8A-4147-A177-3AD203B41FA5}">
                      <a16:colId xmlns:a16="http://schemas.microsoft.com/office/drawing/2014/main" val="1904328671"/>
                    </a:ext>
                  </a:extLst>
                </a:gridCol>
                <a:gridCol w="4437856">
                  <a:extLst>
                    <a:ext uri="{9D8B030D-6E8A-4147-A177-3AD203B41FA5}">
                      <a16:colId xmlns:a16="http://schemas.microsoft.com/office/drawing/2014/main" val="4248995314"/>
                    </a:ext>
                  </a:extLst>
                </a:gridCol>
              </a:tblGrid>
              <a:tr h="396206"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964969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5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55094482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959265627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621730824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7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11813206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8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049470357"/>
                  </a:ext>
                </a:extLst>
              </a:tr>
            </a:tbl>
          </a:graphicData>
        </a:graphic>
      </p:graphicFrame>
      <p:sp>
        <p:nvSpPr>
          <p:cNvPr id="2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229A7EC-4655-4FE6-ADF7-0E070A91D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5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65023" y="1620039"/>
            <a:ext cx="1005840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udp_AssignProject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 INT, @ProjectID INT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@maxEmployeeProjectsCount INT = 3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INT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@employeeProjectsCount </a:t>
            </a:r>
            <a:r>
              <a:rPr lang="en-US" sz="2400" b="1" noProof="1">
                <a:latin typeface="Consolas" panose="020B0609020204030204" pitchFamily="49" charset="0"/>
              </a:rPr>
              <a:t>=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(SELECT COUNT(*)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FROM [dbo].[EmployeesProjects] AS ep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WHERE ep.EmployeeId = @EmployeeID)</a:t>
            </a:r>
            <a:endParaRPr lang="bg-BG" sz="2400" b="1" noProof="1">
              <a:latin typeface="Consolas" panose="020B0609020204030204" pitchFamily="49" charset="0"/>
            </a:endParaRPr>
          </a:p>
          <a:p>
            <a:r>
              <a:rPr lang="bg-BG" sz="2400" b="1" noProof="1">
                <a:latin typeface="Consolas" panose="020B0609020204030204" pitchFamily="49" charset="0"/>
              </a:rPr>
              <a:t>   --</a:t>
            </a:r>
            <a:r>
              <a:rPr lang="en-US" sz="2400" b="1" noProof="1">
                <a:latin typeface="Consolas" panose="020B0609020204030204" pitchFamily="49" charset="0"/>
              </a:rPr>
              <a:t>INSERT NEW DATA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CB5F65E-D641-4B2C-BA9F-32C79647F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Employees with Three Projects (1)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279859" y="1132224"/>
            <a:ext cx="2626141" cy="510778"/>
          </a:xfrm>
          <a:prstGeom prst="wedgeRoundRectCallout">
            <a:avLst>
              <a:gd name="adj1" fmla="val -30893"/>
              <a:gd name="adj2" fmla="val 6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68243" y="2500635"/>
            <a:ext cx="2111375" cy="549330"/>
          </a:xfrm>
          <a:prstGeom prst="wedgeRoundRectCallout">
            <a:avLst>
              <a:gd name="adj1" fmla="val -62625"/>
              <a:gd name="adj2" fmla="val -34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91000" y="3945085"/>
            <a:ext cx="2916423" cy="510778"/>
          </a:xfrm>
          <a:prstGeom prst="wedgeRoundRectCallout">
            <a:avLst>
              <a:gd name="adj1" fmla="val -36035"/>
              <a:gd name="adj2" fmla="val -77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Variables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768600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</p:spTree>
    <p:extLst>
      <p:ext uri="{BB962C8B-B14F-4D97-AF65-F5344CB8AC3E}">
        <p14:creationId xmlns:p14="http://schemas.microsoft.com/office/powerpoint/2010/main" val="3167283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Employees with Three Projects (2)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16000" y="2304000"/>
            <a:ext cx="11353798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&gt;= @maxEmployeeProjectsCount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THROW 50001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noProof="1">
                <a:latin typeface="Consolas" panose="020B0609020204030204" pitchFamily="49" charset="0"/>
              </a:rPr>
              <a:t>'The employee has too many projects!'</a:t>
            </a:r>
            <a:r>
              <a:rPr lang="en-US" sz="2400" b="1" dirty="0">
                <a:latin typeface="Consolas" panose="020B0609020204030204" pitchFamily="49" charset="0"/>
              </a:rPr>
              <a:t>, 1;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INTO</a:t>
            </a:r>
            <a:r>
              <a:rPr lang="en-US" sz="2400" b="1" noProof="1">
                <a:latin typeface="Consolas" panose="020B0609020204030204" pitchFamily="49" charset="0"/>
              </a:rPr>
              <a:t> [dbo].[EmployeesProjects]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(EmployeeID, ProjectID)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noProof="1">
                <a:latin typeface="Consolas" panose="020B0609020204030204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@ProjectID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46000" y="3886297"/>
            <a:ext cx="2967878" cy="510778"/>
          </a:xfrm>
          <a:prstGeom prst="wedgeRoundRectCallout">
            <a:avLst>
              <a:gd name="adj1" fmla="val -32137"/>
              <a:gd name="adj2" fmla="val -747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 Exception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FA1CB94-99BE-4A0B-A67B-32CB5420C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692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45691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416" y="1716562"/>
            <a:ext cx="813435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000" dirty="0">
                <a:solidFill>
                  <a:schemeClr val="bg2"/>
                </a:solidFill>
              </a:rPr>
              <a:t> allow for complex calculations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Usually return a scalar value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Stored Procedures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allow us to save time by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Shortening code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Simplifying complex tasks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17145" y="2771616"/>
            <a:ext cx="5528855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FUNCTION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f_ProcedureName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070573" y="5502887"/>
            <a:ext cx="547542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PROC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usp_ProcedureName</a:t>
            </a:r>
          </a:p>
          <a:p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F5B6407-93FE-4465-B940-4A0B051FA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21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16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FDE5021-3975-426A-A63F-3A1FCB6E2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058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3A0DF4-CE7E-4A46-9F61-FF303E5AA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6245F-A1DD-4ED9-8E83-66D03AE5E5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87" y="1110344"/>
            <a:ext cx="2677886" cy="267788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580E44A-8690-4FD5-B92F-A7C62C60162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Usage, Syntax</a:t>
            </a:r>
          </a:p>
        </p:txBody>
      </p:sp>
    </p:spTree>
    <p:extLst>
      <p:ext uri="{BB962C8B-B14F-4D97-AF65-F5344CB8AC3E}">
        <p14:creationId xmlns:p14="http://schemas.microsoft.com/office/powerpoint/2010/main" val="16387434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At its core, a function </a:t>
            </a:r>
            <a:r>
              <a:rPr lang="en-US" b="1" dirty="0">
                <a:solidFill>
                  <a:schemeClr val="bg1"/>
                </a:solidFill>
              </a:rPr>
              <a:t>receives an input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produces an output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Basic Definition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00" y="2664000"/>
            <a:ext cx="6395361" cy="353220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426B103-72D8-4FCF-9F6D-37AC64DB97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05285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Scalar functions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Similar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built-in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single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Table-valued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a view with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 a table </a:t>
            </a:r>
            <a:r>
              <a:rPr lang="en-US" dirty="0"/>
              <a:t>as a result of a single SELECT statement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Inline table-valued function (TVF)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Multi-statement table-valued function (MSTVF)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User-Defined Functions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93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>
          <a:xfrm>
            <a:off x="2065510" y="1121143"/>
            <a:ext cx="9929724" cy="5163279"/>
          </a:xfrm>
        </p:spPr>
        <p:txBody>
          <a:bodyPr>
            <a:normAutofit fontScale="92500"/>
          </a:bodyPr>
          <a:lstStyle/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used to perform </a:t>
            </a:r>
            <a:br>
              <a:rPr lang="en-US" dirty="0"/>
            </a:br>
            <a:r>
              <a:rPr lang="en-US" dirty="0"/>
              <a:t>actions that </a:t>
            </a:r>
            <a:r>
              <a:rPr lang="en-US" sz="3400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 database state</a:t>
            </a:r>
          </a:p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return </a:t>
            </a:r>
            <a:r>
              <a:rPr lang="en-US" sz="3400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result sets</a:t>
            </a:r>
          </a:p>
          <a:p>
            <a:r>
              <a:rPr lang="en-US" dirty="0"/>
              <a:t>User-defined functions cannot make use of </a:t>
            </a:r>
            <a:r>
              <a:rPr lang="en-US" b="1" dirty="0">
                <a:solidFill>
                  <a:schemeClr val="bg1"/>
                </a:solidFill>
              </a:rPr>
              <a:t>dynamic SQL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temp tables</a:t>
            </a:r>
            <a:r>
              <a:rPr lang="en-US" dirty="0"/>
              <a:t>. Table variables are allowed.</a:t>
            </a:r>
          </a:p>
          <a:p>
            <a:r>
              <a:rPr lang="en-US" dirty="0"/>
              <a:t>User-defined functions can be nested up to 32 levels</a:t>
            </a:r>
          </a:p>
          <a:p>
            <a:r>
              <a:rPr lang="en-US" dirty="0"/>
              <a:t>Error handling is restricted in a user-defined function </a:t>
            </a:r>
            <a:br>
              <a:rPr lang="en-US" dirty="0"/>
            </a:br>
            <a:r>
              <a:rPr lang="en-US" dirty="0"/>
              <a:t>UDF does not support </a:t>
            </a:r>
            <a:r>
              <a:rPr lang="en-US" b="1" dirty="0">
                <a:solidFill>
                  <a:schemeClr val="bg1"/>
                </a:solidFill>
              </a:rPr>
              <a:t>TRY...CATCH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@ERROR </a:t>
            </a:r>
            <a:r>
              <a:rPr lang="en-US" dirty="0"/>
              <a:t>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RAISERROR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Limitations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1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Functions (Scalar)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346" y="1404000"/>
            <a:ext cx="10733308" cy="5241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FUNCTION </a:t>
            </a:r>
            <a:r>
              <a:rPr lang="en-US" sz="2400" b="1" noProof="1">
                <a:latin typeface="Consolas" panose="020B0609020204030204" pitchFamily="49" charset="0"/>
              </a:rPr>
              <a:t>udf_ProjectDurationWeeks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@StartDate </a:t>
            </a:r>
            <a:r>
              <a:rPr lang="en-US" sz="2400" b="1" noProof="1">
                <a:latin typeface="Consolas" panose="020B0609020204030204" pitchFamily="49" charset="0"/>
              </a:rPr>
              <a:t>DATETIME,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@EndDate </a:t>
            </a:r>
            <a:r>
              <a:rPr lang="en-US" sz="2400" b="1" noProof="1">
                <a:latin typeface="Consolas" panose="020B0609020204030204" pitchFamily="49" charset="0"/>
              </a:rPr>
              <a:t>DATETIME)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RETURNS INT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DECLARE @projectWeeks INT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IF(@EndDate IS NULL)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SET @EndDate = GETDATE()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END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SET @projectWeeks = DATEDIFF(WEEK, @StartDate, @EndDate)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@projectWeeks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76000" y="2101087"/>
            <a:ext cx="2210447" cy="510778"/>
          </a:xfrm>
          <a:prstGeom prst="wedgeRoundRectCallout">
            <a:avLst>
              <a:gd name="adj1" fmla="val -26844"/>
              <a:gd name="adj2" fmla="val -727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991720" y="2101087"/>
            <a:ext cx="1938684" cy="510778"/>
          </a:xfrm>
          <a:prstGeom prst="wedgeRoundRectCallout">
            <a:avLst>
              <a:gd name="adj1" fmla="val -31319"/>
              <a:gd name="adj2" fmla="val -8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176139" y="2797536"/>
            <a:ext cx="1775522" cy="510778"/>
          </a:xfrm>
          <a:prstGeom prst="wedgeRoundRectCallout">
            <a:avLst>
              <a:gd name="adj1" fmla="val -31184"/>
              <a:gd name="adj2" fmla="val -68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885097" y="3068926"/>
            <a:ext cx="1374032" cy="510778"/>
          </a:xfrm>
          <a:prstGeom prst="wedgeRoundRectCallout">
            <a:avLst>
              <a:gd name="adj1" fmla="val -61022"/>
              <a:gd name="adj2" fmla="val 50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17777" y="3902740"/>
            <a:ext cx="2041352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49541" y="5859000"/>
            <a:ext cx="1994876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0308233-D2E8-4E96-A57F-052CA8917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75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(Table-Valued Function)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891" y="2139778"/>
            <a:ext cx="11825555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udf_AverageSalaryByDepartment</a:t>
            </a:r>
            <a:r>
              <a:rPr lang="en-GB" sz="2400" b="1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bg-BG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e.Salary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AverageSalary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Departments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, d.[Name]</a:t>
            </a: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5E39631-020F-4294-8FB1-0160AAC97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226" y="2843913"/>
            <a:ext cx="2166264" cy="510778"/>
          </a:xfrm>
          <a:prstGeom prst="wedgeRoundRectCallout">
            <a:avLst>
              <a:gd name="adj1" fmla="val -33011"/>
              <a:gd name="adj2" fmla="val -78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Parameters 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F95D42A-363E-4470-B924-3AA60D67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00" y="1629000"/>
            <a:ext cx="2210447" cy="510778"/>
          </a:xfrm>
          <a:prstGeom prst="wedgeRoundRectCallout">
            <a:avLst>
              <a:gd name="adj1" fmla="val -30325"/>
              <a:gd name="adj2" fmla="val 740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4B3983F0-AC81-469A-9318-59FC6A117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341" y="3169251"/>
            <a:ext cx="1947066" cy="411702"/>
          </a:xfrm>
          <a:prstGeom prst="wedgeRoundRectCallout">
            <a:avLst>
              <a:gd name="adj1" fmla="val -30717"/>
              <a:gd name="adj2" fmla="val -63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45913450-DBE1-4C06-B05E-F646C228B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550" y="5118203"/>
            <a:ext cx="1994876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A22BD81-9850-4C98-8258-CB7FBA689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02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3938</TotalTime>
  <Words>2497</Words>
  <Application>Microsoft Office PowerPoint</Application>
  <PresentationFormat>Widescreen</PresentationFormat>
  <Paragraphs>470</Paragraphs>
  <Slides>39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Functions and Stored Procedures</vt:lpstr>
      <vt:lpstr>Table of Contents </vt:lpstr>
      <vt:lpstr>Questions</vt:lpstr>
      <vt:lpstr>User-Defined Functions</vt:lpstr>
      <vt:lpstr>Functions: Basic Definition</vt:lpstr>
      <vt:lpstr>Types of User-Defined Functions</vt:lpstr>
      <vt:lpstr>Functions: Limitations</vt:lpstr>
      <vt:lpstr>Create Functions (Scalar) </vt:lpstr>
      <vt:lpstr>Create Functions (Table-Valued Function) </vt:lpstr>
      <vt:lpstr>Create Functions (Multi-statement TVF) </vt:lpstr>
      <vt:lpstr>Execute Functions </vt:lpstr>
      <vt:lpstr>Problem: Salary Level Function</vt:lpstr>
      <vt:lpstr>Solution: Salary Level Function (1)</vt:lpstr>
      <vt:lpstr>Solution: Salary Level Function (2)</vt:lpstr>
      <vt:lpstr>Stored Procedures</vt:lpstr>
      <vt:lpstr>What Are Stored Procedures?</vt:lpstr>
      <vt:lpstr>Types of Stored Procedures</vt:lpstr>
      <vt:lpstr>Creating Stored Procedures</vt:lpstr>
      <vt:lpstr>Executing Stored Procedures</vt:lpstr>
      <vt:lpstr>Altering Stored Procedures</vt:lpstr>
      <vt:lpstr>Dropping Stored Procedures</vt:lpstr>
      <vt:lpstr>Stored Procedures with Parameters</vt:lpstr>
      <vt:lpstr>Defining Parameterized Procedures</vt:lpstr>
      <vt:lpstr>Parameterized Stored Procedures - Example</vt:lpstr>
      <vt:lpstr>Passing Parameter Values</vt:lpstr>
      <vt:lpstr>Returning Values Using OUTPUT Parameters</vt:lpstr>
      <vt:lpstr>Returning Multiple Results</vt:lpstr>
      <vt:lpstr>Error Handling</vt:lpstr>
      <vt:lpstr>Error Throwing</vt:lpstr>
      <vt:lpstr>Error Handling</vt:lpstr>
      <vt:lpstr>Error Handling</vt:lpstr>
      <vt:lpstr>Error Handling</vt:lpstr>
      <vt:lpstr>Problem: Employees with Three Projects</vt:lpstr>
      <vt:lpstr>Solution: Employees with Three Projects (1)</vt:lpstr>
      <vt:lpstr>Solution: Employees with Three Projects (2)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50</cp:revision>
  <dcterms:created xsi:type="dcterms:W3CDTF">2018-05-23T13:08:44Z</dcterms:created>
  <dcterms:modified xsi:type="dcterms:W3CDTF">2021-02-01T12:36:59Z</dcterms:modified>
  <cp:category>db;databases;sql;programming;computer programming;software development</cp:category>
</cp:coreProperties>
</file>