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3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3B612B-C933-407A-8D72-BA676F157924}">
          <p14:sldIdLst>
            <p14:sldId id="256"/>
            <p14:sldId id="257"/>
            <p14:sldId id="331"/>
          </p14:sldIdLst>
        </p14:section>
        <p14:section name="Why Trees?" id="{A49FE0CD-D5FE-41CF-AD78-18F371646EED}">
          <p14:sldIdLst>
            <p14:sldId id="258"/>
            <p14:sldId id="259"/>
            <p14:sldId id="260"/>
            <p14:sldId id="261"/>
            <p14:sldId id="262"/>
          </p14:sldIdLst>
        </p14:section>
        <p14:section name="Trees and Related Terminology" id="{4663ADA5-0691-4718-BDC7-ADC6B192DB0C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Implementing Trees" id="{661CF430-2714-4DEA-A83C-E6F3704DDA21}">
          <p14:sldIdLst>
            <p14:sldId id="271"/>
            <p14:sldId id="272"/>
            <p14:sldId id="273"/>
            <p14:sldId id="274"/>
            <p14:sldId id="275"/>
          </p14:sldIdLst>
        </p14:section>
        <p14:section name="Traversing Tree-Like Structures" id="{B2CC2100-5CDF-4A3B-BE2E-39741B86669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clusion" id="{064F7AC5-5C95-4935-B0E8-2CAE262A4585}">
          <p14:sldIdLst>
            <p14:sldId id="321"/>
          </p14:sldIdLst>
        </p14:section>
        <p14:section name="Summary" id="{3DF27C43-726A-411A-9062-BAEF3C383E66}">
          <p14:sldIdLst>
            <p14:sldId id="322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60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36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9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 Related Terminology and Traversal Algorithms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Representation and Traversal (BFS, DFS)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Trees,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BFS and DFS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 is a widely used 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 (ADT) that simulates a hierarchical 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Parent – null or another tree 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Children – collection of trees</a:t>
            </a:r>
          </a:p>
          <a:p>
            <a:r>
              <a:rPr lang="en-US" b="1" dirty="0">
                <a:solidFill>
                  <a:schemeClr val="bg1"/>
                </a:solidFill>
              </a:rPr>
              <a:t>Recursive definition </a:t>
            </a:r>
            <a:r>
              <a:rPr lang="en-US" dirty="0"/>
              <a:t>– a tree consists of a value and a forest (the subtrees of its children)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– a structure which may                                                   contain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value</a:t>
            </a:r>
            <a:r>
              <a:rPr lang="en-US" dirty="0">
                <a:sym typeface="Symbol" pitchFamily="18" charset="2"/>
              </a:rPr>
              <a:t> or condition or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represent a separate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data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structure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between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 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node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>
                <a:sym typeface="Symbol" pitchFamily="18" charset="2"/>
              </a:rPr>
              <a:t>,                                                        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40899" y="1320123"/>
            <a:ext cx="1642655" cy="578882"/>
          </a:xfrm>
          <a:prstGeom prst="wedgeRoundRectCallout">
            <a:avLst>
              <a:gd name="adj1" fmla="val 70304"/>
              <a:gd name="adj2" fmla="val 51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371135" y="2056083"/>
            <a:ext cx="1021254" cy="578882"/>
          </a:xfrm>
          <a:prstGeom prst="wedgeRoundRectCallout">
            <a:avLst>
              <a:gd name="adj1" fmla="val 94787"/>
              <a:gd name="adj2" fmla="val 166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549807" y="3046212"/>
            <a:ext cx="1642655" cy="578882"/>
          </a:xfrm>
          <a:prstGeom prst="wedgeRoundRectCallout">
            <a:avLst>
              <a:gd name="adj1" fmla="val 61116"/>
              <a:gd name="adj2" fmla="val 9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Parent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converse</a:t>
            </a:r>
            <a:r>
              <a:rPr lang="en-US" dirty="0"/>
              <a:t> notion of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, an </a:t>
            </a: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connected                                                        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moving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away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,                                                                                  an immediate descendant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with                                                        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17374" y="1719580"/>
            <a:ext cx="1642655" cy="578882"/>
          </a:xfrm>
          <a:prstGeom prst="wedgeRoundRectCallout">
            <a:avLst>
              <a:gd name="adj1" fmla="val 63278"/>
              <a:gd name="adj2" fmla="val 120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04681" y="2689138"/>
            <a:ext cx="1642655" cy="578882"/>
          </a:xfrm>
          <a:prstGeom prst="wedgeRoundRectCallout">
            <a:avLst>
              <a:gd name="adj1" fmla="val 43281"/>
              <a:gd name="adj2" fmla="val 130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827552" y="5424098"/>
            <a:ext cx="1642655" cy="578882"/>
          </a:xfrm>
          <a:prstGeom prst="wedgeRoundRectCallout">
            <a:avLst>
              <a:gd name="adj1" fmla="val -38092"/>
              <a:gd name="adj2" fmla="val -21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97754" y="5424098"/>
            <a:ext cx="1642655" cy="578882"/>
          </a:xfrm>
          <a:prstGeom prst="wedgeRoundRectCallout">
            <a:avLst>
              <a:gd name="adj1" fmla="val 10688"/>
              <a:gd name="adj2" fmla="val -215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5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                                                 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Descendant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node reachable by                                                            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               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</a:t>
            </a:r>
            <a:r>
              <a:rPr lang="en-US" dirty="0">
                <a:sym typeface="Symbol" pitchFamily="18" charset="2"/>
              </a:rPr>
              <a:t>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children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r>
              <a:rPr lang="en-US" dirty="0">
                <a:sym typeface="Symbol" pitchFamily="18" charset="2"/>
              </a:rPr>
              <a:t> 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least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one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470640" y="1125538"/>
            <a:ext cx="1642655" cy="578882"/>
          </a:xfrm>
          <a:prstGeom prst="wedgeRoundRectCallout">
            <a:avLst>
              <a:gd name="adj1" fmla="val 51801"/>
              <a:gd name="adj2" fmla="val 80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209863" y="1792348"/>
            <a:ext cx="2184243" cy="578882"/>
          </a:xfrm>
          <a:prstGeom prst="wedgeRoundRectCallout">
            <a:avLst>
              <a:gd name="adj1" fmla="val 37239"/>
              <a:gd name="adj2" fmla="val 11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Descendant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49312" y="4936057"/>
            <a:ext cx="1642655" cy="578882"/>
          </a:xfrm>
          <a:prstGeom prst="wedgeRoundRectCallout">
            <a:avLst>
              <a:gd name="adj1" fmla="val 18722"/>
              <a:gd name="adj2" fmla="val -115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921029" y="2776650"/>
            <a:ext cx="1705881" cy="578882"/>
          </a:xfrm>
          <a:prstGeom prst="wedgeRoundRectCallout">
            <a:avLst>
              <a:gd name="adj1" fmla="val 71060"/>
              <a:gd name="adj2" fmla="val 1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Branch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29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>
                <a:sym typeface="Symbol" pitchFamily="18" charset="2"/>
              </a:rPr>
              <a:t>– number of children for node                                                       zero for a leaf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Path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sequence of nodes and                                                       edges connecting a node with a                                           descendant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Distance </a:t>
            </a:r>
            <a:r>
              <a:rPr lang="en-US" dirty="0">
                <a:sym typeface="Symbol" pitchFamily="18" charset="2"/>
              </a:rPr>
              <a:t>– number of edges along                                                  the shortest path between two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Depth</a:t>
            </a:r>
            <a:r>
              <a:rPr lang="en-US" dirty="0">
                <a:sym typeface="Symbol" pitchFamily="18" charset="2"/>
              </a:rPr>
              <a:t> – distance between a node and the root.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34880" y="1797559"/>
            <a:ext cx="2071152" cy="578882"/>
          </a:xfrm>
          <a:prstGeom prst="wedgeRoundRectCallout">
            <a:avLst>
              <a:gd name="adj1" fmla="val 37236"/>
              <a:gd name="adj2" fmla="val 114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858176" y="4392673"/>
            <a:ext cx="2098870" cy="1055608"/>
          </a:xfrm>
          <a:prstGeom prst="wedgeRoundRectCallout">
            <a:avLst>
              <a:gd name="adj1" fmla="val 29594"/>
              <a:gd name="adj2" fmla="val -13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of distance: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9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>
                <a:sym typeface="Symbol" pitchFamily="18" charset="2"/>
              </a:rPr>
              <a:t>– depth + 1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>
                <a:sym typeface="Symbol" pitchFamily="18" charset="2"/>
              </a:rPr>
              <a:t> – The number of edges on                                                      the longest path between a node and a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descendant leaf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Width </a:t>
            </a:r>
            <a:r>
              <a:rPr lang="en-US" dirty="0">
                <a:sym typeface="Symbol" pitchFamily="18" charset="2"/>
              </a:rPr>
              <a:t>– number of nodes in a level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Breadth</a:t>
            </a:r>
            <a:r>
              <a:rPr lang="en-US" dirty="0">
                <a:sym typeface="Symbol" pitchFamily="18" charset="2"/>
              </a:rPr>
              <a:t> – number of leaves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>
                <a:sym typeface="Symbol" pitchFamily="18" charset="2"/>
              </a:rPr>
              <a:t> – the maximum level in the tree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768195" y="1337344"/>
            <a:ext cx="2071152" cy="578882"/>
          </a:xfrm>
          <a:prstGeom prst="wedgeRoundRectCallout">
            <a:avLst>
              <a:gd name="adj1" fmla="val 52711"/>
              <a:gd name="adj2" fmla="val 99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Height: 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9139360" y="5066972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Breadth: 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082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8078771" y="2190560"/>
            <a:ext cx="2616231" cy="2447427"/>
          </a:xfrm>
          <a:prstGeom prst="triangle">
            <a:avLst>
              <a:gd name="adj" fmla="val 48209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>
                <a:sym typeface="Symbol" pitchFamily="18" charset="2"/>
              </a:rPr>
              <a:t>– set of disjoint trees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{17}, {9, 6, 5}, {14}, {15, 8}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 Tree</a:t>
            </a:r>
            <a:r>
              <a:rPr lang="en-US" dirty="0">
                <a:sym typeface="Symbol" pitchFamily="18" charset="2"/>
              </a:rPr>
              <a:t> – tree T is a tree consisting                                                of a node in T and all its descendants in T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89016" y="5206945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Tree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665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Implementing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931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recursive definition for 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dirty="0"/>
              <a:t> data structure:</a:t>
            </a:r>
          </a:p>
          <a:p>
            <a:pPr lvl="1"/>
            <a:r>
              <a:rPr lang="en-US" dirty="0"/>
              <a:t>A single node </a:t>
            </a:r>
            <a:r>
              <a:rPr lang="en-US" b="1" dirty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/>
              <a:t>Nodes have </a:t>
            </a:r>
            <a:r>
              <a:rPr lang="en-US" b="1" dirty="0">
                <a:solidFill>
                  <a:schemeClr val="bg1"/>
                </a:solidFill>
              </a:rPr>
              <a:t>zero or multiple children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also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3219856"/>
            <a:ext cx="103632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public class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: </a:t>
            </a:r>
            <a:r>
              <a:rPr lang="en-US" altLang="en-US" sz="2800" b="1" dirty="0" err="1">
                <a:latin typeface="Consolas" panose="020B0609020204030204" pitchFamily="49" charset="0"/>
              </a:rPr>
              <a:t>IAbstractTree</a:t>
            </a:r>
            <a:r>
              <a:rPr lang="en-US" altLang="en-US" sz="2800" b="1" dirty="0">
                <a:latin typeface="Consolas" panose="020B0609020204030204" pitchFamily="49" charset="0"/>
              </a:rPr>
              <a:t>&lt;T&gt; 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{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2800" b="1" dirty="0">
                <a:latin typeface="Consolas" panose="020B0609020204030204" pitchFamily="49" charset="0"/>
              </a:rPr>
              <a:t> value;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parent;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List&lt;Tree&lt;T&gt;&gt;</a:t>
            </a:r>
            <a:r>
              <a:rPr lang="en-US" altLang="en-US" sz="2800" b="1" dirty="0">
                <a:latin typeface="Consolas" panose="020B0609020204030204" pitchFamily="49" charset="0"/>
              </a:rPr>
              <a:t> children;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}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81000" y="3762611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value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71130" y="5618020"/>
            <a:ext cx="2830032" cy="544830"/>
          </a:xfrm>
          <a:prstGeom prst="wedgeRoundRectCallout">
            <a:avLst>
              <a:gd name="adj1" fmla="val -19674"/>
              <a:gd name="adj2" fmla="val -7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626000" y="4348120"/>
            <a:ext cx="2720162" cy="544830"/>
          </a:xfrm>
          <a:prstGeom prst="wedgeRoundRectCallout">
            <a:avLst>
              <a:gd name="adj1" fmla="val -93399"/>
              <a:gd name="adj2" fmla="val 37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6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Why Trees?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Definition 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Recursive Tree Data 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Traversing 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BFS and DFS traversal</a:t>
            </a:r>
            <a:endParaRPr lang="en-US" dirty="0">
              <a:latin typeface="+mj-lt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8912" y="1899871"/>
            <a:ext cx="6183136" cy="482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Tree&lt;int&gt; tree =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new Tree&lt;int&gt;(7,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new Tree&lt;int&gt;(19,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Tree&lt;int&gt;(1),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Tree&lt;int&gt;(12),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Tree&lt;int&gt;(31)),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new Tree&lt;int&gt;(21),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new Tree&lt;int&gt;(14,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Tree&lt;int&gt;(23),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     new Tree&lt;int&gt;(6))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);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b="1" dirty="0">
                <a:solidFill>
                  <a:schemeClr val="bg1"/>
                </a:solidFill>
              </a:rPr>
              <a:t>recursive tree </a:t>
            </a:r>
            <a:r>
              <a:rPr lang="en-US" altLang="ko-KR" dirty="0"/>
              <a:t>definition in order to create trees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Implement Tree Node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36460" y="2437238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1000" y="1405335"/>
            <a:ext cx="10944000" cy="56603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public class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Tree&lt;T&gt; </a:t>
            </a:r>
            <a:r>
              <a:rPr lang="en-US" altLang="en-US" sz="2600" b="1" dirty="0">
                <a:latin typeface="Consolas" pitchFamily="49" charset="0"/>
              </a:rPr>
              <a:t>: 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IAbstractTree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600" b="1" dirty="0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private 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readonly</a:t>
            </a:r>
            <a:r>
              <a:rPr lang="en-US" altLang="en-US" sz="2600" b="1" dirty="0">
                <a:latin typeface="Consolas" pitchFamily="49" charset="0"/>
              </a:rPr>
              <a:t>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List&lt;Tree&lt;T&gt;&gt; </a:t>
            </a:r>
            <a:r>
              <a:rPr lang="en-US" altLang="en-US" sz="2600" b="1" dirty="0">
                <a:latin typeface="Consolas" pitchFamily="49" charset="0"/>
              </a:rPr>
              <a:t>_children;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public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600" b="1" dirty="0">
                <a:latin typeface="Consolas" pitchFamily="49" charset="0"/>
              </a:rPr>
              <a:t> value,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params Tree&lt;T&gt;[] </a:t>
            </a:r>
            <a:r>
              <a:rPr lang="en-US" altLang="en-US" sz="2600" b="1" dirty="0">
                <a:latin typeface="Consolas" pitchFamily="49" charset="0"/>
              </a:rPr>
              <a:t>children)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   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</a:t>
            </a:r>
            <a:r>
              <a:rPr lang="en-US" altLang="en-US" sz="2600" b="1" dirty="0" err="1">
                <a:latin typeface="Consolas" pitchFamily="49" charset="0"/>
              </a:rPr>
              <a:t>this.Value</a:t>
            </a:r>
            <a:r>
              <a:rPr lang="en-US" altLang="en-US" sz="2600" b="1" dirty="0">
                <a:latin typeface="Consolas" pitchFamily="49" charset="0"/>
              </a:rPr>
              <a:t> = value;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</a:t>
            </a:r>
            <a:r>
              <a:rPr lang="en-US" altLang="en-US" sz="2600" b="1" dirty="0" err="1">
                <a:latin typeface="Consolas" pitchFamily="49" charset="0"/>
              </a:rPr>
              <a:t>this._children</a:t>
            </a:r>
            <a:r>
              <a:rPr lang="en-US" altLang="en-US" sz="2600" b="1" dirty="0">
                <a:latin typeface="Consolas" pitchFamily="49" charset="0"/>
              </a:rPr>
              <a:t> = new List&lt;Tree&lt;T&gt;&gt;();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for (Tree&lt;T&gt; child :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children</a:t>
            </a:r>
            <a:r>
              <a:rPr lang="en-US" altLang="en-US" sz="2600" b="1" dirty="0">
                <a:latin typeface="Consolas" pitchFamily="49" charset="0"/>
              </a:rPr>
              <a:t>) 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	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    this._</a:t>
            </a:r>
            <a:r>
              <a:rPr lang="en-US" altLang="en-US" sz="2600" b="1" dirty="0" err="1">
                <a:latin typeface="Consolas" pitchFamily="49" charset="0"/>
              </a:rPr>
              <a:t>children.Add</a:t>
            </a:r>
            <a:r>
              <a:rPr lang="en-US" altLang="en-US" sz="2600" b="1" dirty="0">
                <a:latin typeface="Consolas" pitchFamily="49" charset="0"/>
              </a:rPr>
              <a:t>(child);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Implement Tree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Tree-Like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DFS and BFS Traversals</a:t>
            </a:r>
          </a:p>
        </p:txBody>
      </p:sp>
    </p:spTree>
    <p:extLst>
      <p:ext uri="{BB962C8B-B14F-4D97-AF65-F5344CB8AC3E}">
        <p14:creationId xmlns:p14="http://schemas.microsoft.com/office/powerpoint/2010/main" val="38485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tree</a:t>
            </a:r>
            <a:r>
              <a:rPr lang="en-US" dirty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</a:t>
            </a:r>
            <a:r>
              <a:rPr lang="en-US" dirty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Usually implemented by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</a:t>
            </a:r>
            <a:r>
              <a:rPr lang="en-US" dirty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Implemented by a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Algorithms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 first visits the neighbor nodes, then the neighbors of neighbors, etc.</a:t>
            </a:r>
          </a:p>
          <a:p>
            <a:r>
              <a:rPr lang="en-US" dirty="0"/>
              <a:t>BFS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117" y="3017751"/>
            <a:ext cx="5374931" cy="3688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BFS (node) {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queue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v </a:t>
            </a:r>
            <a:r>
              <a:rPr lang="en-US" sz="27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3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3630" y="1585525"/>
            <a:ext cx="2865086" cy="98750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enqueue the root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090101" y="1276546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1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308756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7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812"/>
            <a:chOff x="4114800" y="2007160"/>
            <a:chExt cx="3677696" cy="304816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6828629" y="326448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42456" y="446485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02203" y="446581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625879" y="448955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866533" y="448591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90102" y="1285974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1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29932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0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5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308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6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8382" y="1282046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9899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7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0101" y="131818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318183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3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36134"/>
            <a:ext cx="4902318" cy="4059866"/>
            <a:chOff x="4114800" y="1991110"/>
            <a:chExt cx="3677696" cy="306405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199111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4479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4463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2676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16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70294" y="46531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5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931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660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3009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67449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8307" y="3969248"/>
            <a:ext cx="537762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5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3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775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4123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932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9489" y="6238855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8771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854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8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5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8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0864" y="131975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40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87526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73366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18279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5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8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4760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4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2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761" y="131032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02738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89971" y="1315815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Trees?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Use Cases of Trees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86843" y="129147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612" y="13063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1847" y="130639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21685" y="12914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4936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033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7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9313" y="129147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5048" y="1291472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9743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834" y="1297214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26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938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3143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31558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8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1997" y="129333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1598" y="12964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7722" y="1293333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694" y="129333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45000" y="1293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3603" y="129333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30247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62952" y="129390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3712" y="129390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10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34522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8188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6653" y="130497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192" y="13049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44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562" y="1304971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26242" y="1304971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81338" y="130497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5725" y="130497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4181" y="1580103"/>
            <a:ext cx="2628620" cy="987504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is empty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stop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Tree&lt;E&gt;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List&lt;E&gt; orderBfs()</a:t>
            </a:r>
          </a:p>
          <a:p>
            <a:r>
              <a:rPr lang="en-US" altLang="ko-KR" dirty="0"/>
              <a:t>That returns elements in order of BFS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Order BFS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1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2" y="4562073"/>
            <a:ext cx="4869759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7 19 21 14 1 12 31 23 6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000" y="1151101"/>
            <a:ext cx="10944000" cy="5611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public ICollection&lt;T&gt; OrderBfs()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var result = new List&lt;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GB" sz="2400" b="1" noProof="1">
                <a:latin typeface="Consolas" pitchFamily="49" charset="0"/>
              </a:rPr>
              <a:t>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US" altLang="en-US" sz="2400" b="1" dirty="0">
                <a:latin typeface="Consolas" pitchFamily="49" charset="0"/>
              </a:rPr>
              <a:t>var queue = new Queue&lt;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400" b="1" dirty="0">
                <a:latin typeface="Consolas" pitchFamily="49" charset="0"/>
              </a:rPr>
              <a:t>&gt;();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Enqueue(</a:t>
            </a:r>
            <a:r>
              <a:rPr lang="en-GB" sz="2400" b="1" noProof="1">
                <a:latin typeface="Consolas" pitchFamily="49" charset="0"/>
              </a:rPr>
              <a:t>this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while (queue.Count &gt; 0)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Tree&lt;E&gt; subtree = queue.Dequeue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result.Add(subtree.Value);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400" b="1" noProof="1">
                <a:latin typeface="Consolas" pitchFamily="49" charset="0"/>
              </a:rPr>
              <a:t>Tree&lt;T&gt; child : subtree.Children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queue.Enqueue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400" b="1" noProof="1">
                <a:latin typeface="Consolas" pitchFamily="49" charset="0"/>
              </a:rPr>
              <a:t>child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BFS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  <a:p>
            <a:r>
              <a:rPr lang="en-US" dirty="0"/>
              <a:t>DFS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835" y="3824455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4312" y="2261902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659" y="216262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2044" y="1585525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7,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3)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0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003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So far we have learned how to implement linear data structures like: List, Queue, Stack, LinkedList etc…</a:t>
            </a:r>
          </a:p>
          <a:p>
            <a:r>
              <a:rPr lang="en-US" dirty="0"/>
              <a:t>We did a great job and learned how to take the best complexity we can, </a:t>
            </a:r>
            <a:r>
              <a:rPr lang="en-US" b="1" dirty="0">
                <a:solidFill>
                  <a:schemeClr val="bg1"/>
                </a:solidFill>
              </a:rPr>
              <a:t>was that enough</a:t>
            </a:r>
            <a:r>
              <a:rPr lang="en-US" dirty="0"/>
              <a:t>?</a:t>
            </a:r>
          </a:p>
          <a:p>
            <a:r>
              <a:rPr lang="en-US" dirty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unordered</a:t>
            </a:r>
            <a:r>
              <a:rPr lang="en-US" dirty="0"/>
              <a:t> structures (sometimes we can do O(1)) 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grpSp>
        <p:nvGrpSpPr>
          <p:cNvPr id="9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8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12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9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31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1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7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9200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8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21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70294" y="4470522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8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1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8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23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6784003" y="60908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3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16157" y="1276011"/>
            <a:ext cx="10129234" cy="554658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Atop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en-US" dirty="0"/>
          </a:p>
          <a:p>
            <a:pPr lvl="2"/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add elements with O(1)</a:t>
            </a:r>
            <a:endParaRPr lang="en-US" dirty="0"/>
          </a:p>
          <a:p>
            <a:pPr lvl="2"/>
            <a:r>
              <a:rPr lang="en-US" dirty="0"/>
              <a:t>Removing and searching with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  <a:endParaRPr lang="en-US" dirty="0"/>
          </a:p>
          <a:p>
            <a:pPr lvl="2"/>
            <a:r>
              <a:rPr lang="en-US" dirty="0"/>
              <a:t>Inside sorted arrays remove, search - </a:t>
            </a:r>
            <a:r>
              <a:rPr lang="en-US" b="1" dirty="0">
                <a:solidFill>
                  <a:schemeClr val="bg1"/>
                </a:solidFill>
              </a:rPr>
              <a:t>O(log(n))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but sorting is needed on every new element added</a:t>
            </a:r>
          </a:p>
          <a:p>
            <a:pPr lvl="1"/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implementation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add and remove with O(1)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Even sorted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/>
              <a:t>is not achievable. But why?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Structures -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375048" y="2596222"/>
            <a:ext cx="877329" cy="1029620"/>
          </a:xfrm>
          <a:prstGeom prst="line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0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6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3127" y="5410059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2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(empty)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9850" y="1499486"/>
            <a:ext cx="2405751" cy="987504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traversal finished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Tree&lt;T&gt;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List&lt;T&gt; OrderDfs()</a:t>
            </a:r>
          </a:p>
          <a:p>
            <a:r>
              <a:rPr lang="en-US" altLang="ko-KR" dirty="0"/>
              <a:t>That returns elements in order of DFS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Order DFS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8317" y="3519377"/>
            <a:ext cx="3374846" cy="2648795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1" y="4562073"/>
            <a:ext cx="4816597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1 12 31 19 21 23 6 14 7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2098725" y="5102202"/>
            <a:ext cx="23445" cy="5845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6000" y="1137662"/>
            <a:ext cx="10485000" cy="5619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public List&lt;T&gt; OrderDfs()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var order = new List&lt;T&gt;();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</a:t>
            </a:r>
            <a:r>
              <a:rPr lang="en-US" altLang="en-US" sz="2700" b="1" dirty="0" err="1">
                <a:latin typeface="Consolas" pitchFamily="49" charset="0"/>
              </a:rPr>
              <a:t>this.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return order;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private void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(Tree&lt;T&gt; tree, List&lt;T&gt; order)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latin typeface="Consolas" pitchFamily="49" charset="0"/>
              </a:rPr>
              <a:t>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for (var child : tree.Children) {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    </a:t>
            </a:r>
            <a:r>
              <a:rPr lang="en-US" altLang="en-US" sz="2700" b="1" dirty="0" err="1">
                <a:latin typeface="Consolas" pitchFamily="49" charset="0"/>
              </a:rPr>
              <a:t>this.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child</a:t>
            </a:r>
            <a:r>
              <a:rPr lang="en-US" altLang="en-US" sz="2700" b="1" dirty="0">
                <a:latin typeface="Consolas" pitchFamily="49" charset="0"/>
              </a:rPr>
              <a:t>, </a:t>
            </a:r>
            <a:r>
              <a:rPr lang="en-US" altLang="en-US" sz="27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}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    </a:t>
            </a:r>
            <a:r>
              <a:rPr lang="en-US" altLang="en-US" sz="2700" b="1" dirty="0" err="1">
                <a:latin typeface="Consolas" pitchFamily="49" charset="0"/>
              </a:rPr>
              <a:t>order.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700" b="1" dirty="0">
                <a:latin typeface="Consolas" pitchFamily="49" charset="0"/>
              </a:rPr>
              <a:t>(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700" b="1" dirty="0" err="1">
                <a:latin typeface="Consolas" pitchFamily="49" charset="0"/>
              </a:rPr>
              <a:t>.</a:t>
            </a:r>
            <a:r>
              <a:rPr lang="en-US" altLang="en-US" sz="2700" b="1" dirty="0" err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700" b="1" dirty="0">
                <a:latin typeface="Consolas" pitchFamily="49" charset="0"/>
              </a:rPr>
              <a:t>);</a:t>
            </a:r>
            <a:br>
              <a:rPr lang="en-US" altLang="en-US" sz="2700" b="1" dirty="0">
                <a:latin typeface="Consolas" pitchFamily="49" charset="0"/>
              </a:rPr>
            </a:br>
            <a:r>
              <a:rPr lang="en-US" altLang="en-US" sz="27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Order DFS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did we get so far?</a:t>
            </a:r>
          </a:p>
          <a:p>
            <a:pPr lvl="1"/>
            <a:r>
              <a:rPr lang="en-US" dirty="0"/>
              <a:t>Had we achieved any </a:t>
            </a:r>
            <a:r>
              <a:rPr lang="en-US" b="1" dirty="0">
                <a:solidFill>
                  <a:schemeClr val="bg1"/>
                </a:solidFill>
              </a:rPr>
              <a:t>better complexity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working </a:t>
            </a:r>
            <a:r>
              <a:rPr lang="en-US" b="1" dirty="0">
                <a:solidFill>
                  <a:schemeClr val="bg1"/>
                </a:solidFill>
              </a:rPr>
              <a:t>with O(log(n))</a:t>
            </a:r>
            <a:r>
              <a:rPr lang="en-US" dirty="0"/>
              <a:t>?</a:t>
            </a:r>
          </a:p>
          <a:p>
            <a:r>
              <a:rPr lang="en-US" dirty="0"/>
              <a:t>Well the answer is…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No!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had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, why? Still we are stuck at </a:t>
            </a:r>
            <a:r>
              <a:rPr lang="en-US" b="1" dirty="0">
                <a:solidFill>
                  <a:schemeClr val="bg1"/>
                </a:solidFill>
              </a:rPr>
              <a:t>linear complexity</a:t>
            </a:r>
            <a:r>
              <a:rPr lang="en-US" dirty="0"/>
              <a:t> for searching operations</a:t>
            </a:r>
          </a:p>
          <a:p>
            <a:r>
              <a:rPr lang="en-US" dirty="0"/>
              <a:t>We will try to solve that with </a:t>
            </a:r>
            <a:r>
              <a:rPr lang="en-US" sz="3198" b="1" dirty="0">
                <a:solidFill>
                  <a:schemeClr val="bg1"/>
                </a:solidFill>
              </a:rPr>
              <a:t>BST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7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Trees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 tree is a node holding a set of children           (which are also nodes)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DFS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children first, </a:t>
            </a:r>
            <a:r>
              <a:rPr lang="en-US" sz="2800" b="1" dirty="0">
                <a:solidFill>
                  <a:schemeClr val="bg1"/>
                </a:solidFill>
              </a:rPr>
              <a:t>BFS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2"/>
                </a:solidFill>
              </a:rPr>
              <a:t> root first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207979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We want not only to store data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elements in efficient manner but also to </a:t>
            </a:r>
            <a:r>
              <a:rPr lang="en-US" sz="3400" b="1" dirty="0">
                <a:solidFill>
                  <a:schemeClr val="bg1"/>
                </a:solidFill>
              </a:rPr>
              <a:t>search</a:t>
            </a:r>
            <a:r>
              <a:rPr lang="en-US" sz="3400" dirty="0"/>
              <a:t> for elements, but </a:t>
            </a:r>
            <a:r>
              <a:rPr lang="en-US" sz="3400" b="1" dirty="0">
                <a:solidFill>
                  <a:schemeClr val="bg1"/>
                </a:solidFill>
              </a:rPr>
              <a:t>can</a:t>
            </a:r>
            <a:r>
              <a:rPr lang="en-US" sz="3400" dirty="0"/>
              <a:t> we do better than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?</a:t>
            </a:r>
          </a:p>
          <a:p>
            <a:r>
              <a:rPr lang="en-US" sz="3400" dirty="0"/>
              <a:t>Lets try to get </a:t>
            </a:r>
            <a:r>
              <a:rPr lang="en-US" sz="3400" b="1" dirty="0">
                <a:solidFill>
                  <a:schemeClr val="bg1"/>
                </a:solidFill>
              </a:rPr>
              <a:t>down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by using </a:t>
            </a: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dirty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learning how to work with trees you </a:t>
            </a:r>
            <a:r>
              <a:rPr lang="en-US" b="1" dirty="0">
                <a:solidFill>
                  <a:schemeClr val="bg1"/>
                </a:solidFill>
              </a:rPr>
              <a:t>actually</a:t>
            </a:r>
            <a:r>
              <a:rPr lang="en-US" dirty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Hierarchical</a:t>
            </a:r>
            <a:r>
              <a:rPr lang="en-US" dirty="0"/>
              <a:t> structures like: file system,                    project structures and code branching,                                            NoSQL data storage etc…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languages:</a:t>
            </a:r>
          </a:p>
          <a:p>
            <a:pPr lvl="2"/>
            <a:r>
              <a:rPr lang="en-US" sz="3200" dirty="0"/>
              <a:t>HTML</a:t>
            </a:r>
          </a:p>
          <a:p>
            <a:pPr lvl="2"/>
            <a:r>
              <a:rPr lang="en-US" sz="32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and 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algorithms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Tree Benefits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Node, Edge, Root, Etc.</a:t>
            </a:r>
          </a:p>
        </p:txBody>
      </p:sp>
    </p:spTree>
    <p:extLst>
      <p:ext uri="{BB962C8B-B14F-4D97-AF65-F5344CB8AC3E}">
        <p14:creationId xmlns:p14="http://schemas.microsoft.com/office/powerpoint/2010/main" val="3198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3639</Words>
  <Application>Microsoft Office PowerPoint</Application>
  <PresentationFormat>Widescreen</PresentationFormat>
  <Paragraphs>924</Paragraphs>
  <Slides>71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Wingdings</vt:lpstr>
      <vt:lpstr>Wingdings 2</vt:lpstr>
      <vt:lpstr>SoftUni</vt:lpstr>
      <vt:lpstr>Trees Representation and Traversal (BFS, DFS)</vt:lpstr>
      <vt:lpstr>Table of Contents</vt:lpstr>
      <vt:lpstr>Have a Question?</vt:lpstr>
      <vt:lpstr>Why Trees?</vt:lpstr>
      <vt:lpstr>Summary</vt:lpstr>
      <vt:lpstr>Linear Data Structures - Types</vt:lpstr>
      <vt:lpstr>Why Trees?</vt:lpstr>
      <vt:lpstr>Other Tree Benefits</vt:lpstr>
      <vt:lpstr>Trees and Related Terminology</vt:lpstr>
      <vt:lpstr>Tree Definition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Implementing Trees</vt:lpstr>
      <vt:lpstr>Recursive Tree Definition</vt:lpstr>
      <vt:lpstr>Tree&lt;int&gt; Structure – Example</vt:lpstr>
      <vt:lpstr>Problem: Implement Tree Node</vt:lpstr>
      <vt:lpstr>Solution: Implement Tree</vt:lpstr>
      <vt:lpstr>Traversing Tree-Like Structures</vt:lpstr>
      <vt:lpstr>Tree Traversal Algorithms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BFS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Conclusion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kiriloirilkirilov</cp:lastModifiedBy>
  <cp:revision>39</cp:revision>
  <dcterms:created xsi:type="dcterms:W3CDTF">2018-05-23T13:08:44Z</dcterms:created>
  <dcterms:modified xsi:type="dcterms:W3CDTF">2020-09-10T16:30:21Z</dcterms:modified>
  <cp:category>computer programming; programming; data structures</cp:category>
</cp:coreProperties>
</file>