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39" r:id="rId69"/>
    <p:sldId id="338" r:id="rId7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4" roundtripDataSignature="AMtx7mhZwM3K5IErYJpDd0W3z+G0KP+i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B0"/>
    <a:srgbClr val="D0D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A6284F-9FAD-4E19-9DFB-33CA7242D596}">
  <a:tblStyle styleId="{01A6284F-9FAD-4E19-9DFB-33CA7242D59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5EA"/>
          </a:solidFill>
        </a:fill>
      </a:tcStyle>
    </a:wholeTbl>
    <a:band1H>
      <a:tcTxStyle/>
      <a:tcStyle>
        <a:tcBdr/>
        <a:fill>
          <a:solidFill>
            <a:srgbClr val="FCEBD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EBD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21" y="8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95" name="Google Shape;19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208" name="Google Shape;2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7" name="Google Shape;1407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6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409" name="Google Shape;1409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2" name="Google Shape;1422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6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http://softuni.org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/>
          </a:p>
        </p:txBody>
      </p:sp>
      <p:sp>
        <p:nvSpPr>
          <p:cNvPr id="1424" name="Google Shape;1424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9813623fd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1" name="Google Shape;2151;g9813623fd5_0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g9813623fd5_0_182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g9813623fd5_0_18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9813623fd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1" name="Google Shape;2141;g9813623fd5_0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g9813623fd5_0_17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g9813623fd5_0_17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12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35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www.facebook.com/SoftwareUniversity" TargetMode="External"/><Relationship Id="rId7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8.png"/><Relationship Id="rId5" Type="http://schemas.openxmlformats.org/officeDocument/2006/relationships/hyperlink" Target="http://forum.softuni.bg/" TargetMode="External"/><Relationship Id="rId4" Type="http://schemas.openxmlformats.org/officeDocument/2006/relationships/image" Target="../media/image37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416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176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0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1495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3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3"/>
          <p:cNvSpPr>
            <a:spLocks noGrp="1"/>
          </p:cNvSpPr>
          <p:nvPr>
            <p:ph type="pic" idx="2"/>
          </p:nvPr>
        </p:nvSpPr>
        <p:spPr>
          <a:xfrm>
            <a:off x="656629" y="2351427"/>
            <a:ext cx="5439372" cy="232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3"/>
          <p:cNvSpPr txBox="1"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2813" y="6057655"/>
            <a:ext cx="2106010" cy="5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3"/>
          <p:cNvSpPr txBox="1">
            <a:spLocks noGrp="1"/>
          </p:cNvSpPr>
          <p:nvPr>
            <p:ph type="title"/>
          </p:nvPr>
        </p:nvSpPr>
        <p:spPr>
          <a:xfrm>
            <a:off x="666859" y="254857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73" title="CC-BY-NC-SA License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49803"/>
            </a:srgbClr>
          </a:solidFill>
          <a:ln w="9525" cap="flat" cmpd="sng">
            <a:solidFill>
              <a:srgbClr val="F2A818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" name="Google Shape;25;p73"/>
          <p:cNvSpPr txBox="1">
            <a:spLocks noGrp="1"/>
          </p:cNvSpPr>
          <p:nvPr>
            <p:ph type="body" idx="3"/>
          </p:nvPr>
        </p:nvSpPr>
        <p:spPr>
          <a:xfrm>
            <a:off x="8643853" y="5916124"/>
            <a:ext cx="2951518" cy="38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73"/>
          <p:cNvSpPr txBox="1">
            <a:spLocks noGrp="1"/>
          </p:cNvSpPr>
          <p:nvPr>
            <p:ph type="body" idx="4"/>
          </p:nvPr>
        </p:nvSpPr>
        <p:spPr>
          <a:xfrm>
            <a:off x="8643853" y="6340279"/>
            <a:ext cx="2951518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73"/>
          <p:cNvSpPr txBox="1">
            <a:spLocks noGrp="1"/>
          </p:cNvSpPr>
          <p:nvPr>
            <p:ph type="body" idx="5"/>
          </p:nvPr>
        </p:nvSpPr>
        <p:spPr>
          <a:xfrm>
            <a:off x="671147" y="4876800"/>
            <a:ext cx="2951518" cy="50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3"/>
          <p:cNvSpPr txBox="1">
            <a:spLocks noGrp="1"/>
          </p:cNvSpPr>
          <p:nvPr>
            <p:ph type="body" idx="6"/>
          </p:nvPr>
        </p:nvSpPr>
        <p:spPr>
          <a:xfrm>
            <a:off x="671147" y="5368740"/>
            <a:ext cx="2951518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73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73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4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4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74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910369" y="1409638"/>
            <a:ext cx="357216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4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Calibri"/>
              <a:buAutoNum type="arabicPeriod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7" name="Google Shape;37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4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4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5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5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396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5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5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6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6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76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6" descr="E:\002-KIMS BUSINESS\007-02-Fullslidesppt-Contents\20161228\02-edu\bulb-ite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205" y="1792355"/>
            <a:ext cx="915152" cy="406222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6"/>
          <p:cNvSpPr txBox="1">
            <a:spLocks noGrp="1"/>
          </p:cNvSpPr>
          <p:nvPr>
            <p:ph type="body" idx="1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35599" y="274595"/>
            <a:ext cx="2144846" cy="53496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6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6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7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7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7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7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7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8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8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8"/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lang="en-US" sz="8797" b="1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8797" b="1" i="0" u="none" strike="noStrike" cap="none">
              <a:solidFill>
                <a:srgbClr val="2344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087" y="2222932"/>
            <a:ext cx="3575905" cy="414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857" y="1702473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9116" y="3776293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28000" y="3776293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68000" y="3775663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548000" y="3776293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78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78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78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81;p78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78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78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78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78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78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856" y="1702471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9116" y="3776291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28000" y="3776291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8000" y="3775661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548000" y="3776291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78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78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78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78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78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78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78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78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78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8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79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9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79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027" y="3314704"/>
            <a:ext cx="1260665" cy="27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9"/>
          <p:cNvSpPr txBox="1">
            <a:spLocks noGrp="1"/>
          </p:cNvSpPr>
          <p:nvPr>
            <p:ph type="body" idx="1"/>
          </p:nvPr>
        </p:nvSpPr>
        <p:spPr>
          <a:xfrm>
            <a:off x="1959073" y="1121144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79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79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5599" y="274595"/>
            <a:ext cx="2144846" cy="53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989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80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0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0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1" name="Google Shape;121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0"/>
          <p:cNvSpPr txBox="1">
            <a:spLocks noGrp="1"/>
          </p:cNvSpPr>
          <p:nvPr>
            <p:ph type="body" idx="1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80"/>
          <p:cNvSpPr txBox="1">
            <a:spLocks noGrp="1"/>
          </p:cNvSpPr>
          <p:nvPr>
            <p:ph type="body" idx="2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80"/>
          <p:cNvSpPr txBox="1">
            <a:spLocks noGrp="1"/>
          </p:cNvSpPr>
          <p:nvPr>
            <p:ph type="dt" idx="10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0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81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81"/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1"/>
          <p:cNvSpPr txBox="1">
            <a:spLocks noGrp="1"/>
          </p:cNvSpPr>
          <p:nvPr>
            <p:ph type="body" idx="1"/>
          </p:nvPr>
        </p:nvSpPr>
        <p:spPr>
          <a:xfrm>
            <a:off x="190501" y="1196126"/>
            <a:ext cx="11811097" cy="5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81"/>
          <p:cNvSpPr txBox="1">
            <a:spLocks noGrp="1"/>
          </p:cNvSpPr>
          <p:nvPr>
            <p:ph type="body" idx="2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8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81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1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8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0508" y="274677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2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endParaRPr sz="23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2"/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endParaRPr sz="23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0508" y="284202"/>
            <a:ext cx="2126081" cy="53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2"/>
          <p:cNvPicPr preferRelativeResize="0"/>
          <p:nvPr/>
        </p:nvPicPr>
        <p:blipFill rotWithShape="1">
          <a:blip r:embed="rId3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2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2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82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2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2"/>
          <p:cNvSpPr txBox="1">
            <a:spLocks noGrp="1"/>
          </p:cNvSpPr>
          <p:nvPr>
            <p:ph type="body" idx="1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0" name="Google Shape;150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2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2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>
  <p:cSld name="Las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83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3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9833419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316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8" name="Google Shape;158;p8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96603" y="2384689"/>
            <a:ext cx="3227765" cy="429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85829" y="1319423"/>
            <a:ext cx="1670274" cy="206515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3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3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1_About Slid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813623fd5_0_35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g9813623fd5_0_357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9813623fd5_0_357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9813623fd5_0_357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9813623fd5_0_357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9813623fd5_0_357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600" cy="5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g9813623fd5_0_357"/>
          <p:cNvSpPr/>
          <p:nvPr/>
        </p:nvSpPr>
        <p:spPr>
          <a:xfrm>
            <a:off x="0" y="0"/>
            <a:ext cx="12195300" cy="10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9813623fd5_0_357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9813623fd5_0_357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540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0858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67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959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156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0806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0237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7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72"/>
          <p:cNvSpPr txBox="1"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  <p:sldLayoutId id="2147483650" r:id="rId14"/>
    <p:sldLayoutId id="2147483651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  <p:sldLayoutId id="214748367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"/>
          <p:cNvSpPr txBox="1"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http://softuni.bg</a:t>
            </a:r>
            <a:endParaRPr/>
          </a:p>
        </p:txBody>
      </p:sp>
      <p:sp>
        <p:nvSpPr>
          <p:cNvPr id="199" name="Google Shape;199;p1"/>
          <p:cNvSpPr txBox="1"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201" name="Google Shape;201;p1"/>
          <p:cNvSpPr txBox="1"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97" name="Google Shape;197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Node Color, Insertions and Rotations</a:t>
            </a:r>
            <a:endParaRPr/>
          </a:p>
        </p:txBody>
      </p:sp>
      <p:sp>
        <p:nvSpPr>
          <p:cNvPr id="198" name="Google Shape;198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Red-Black Trees and AA Trees</a:t>
            </a:r>
            <a:endParaRPr/>
          </a:p>
        </p:txBody>
      </p:sp>
      <p:sp>
        <p:nvSpPr>
          <p:cNvPr id="203" name="Google Shape;203;p1"/>
          <p:cNvSpPr txBox="1"/>
          <p:nvPr/>
        </p:nvSpPr>
        <p:spPr>
          <a:xfrm rot="-1602068">
            <a:off x="7440551" y="1895153"/>
            <a:ext cx="1711831" cy="10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b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Orient a left-leaning red link to lean right (temporarily)</a:t>
            </a:r>
            <a:endParaRPr/>
          </a:p>
        </p:txBody>
      </p:sp>
      <p:sp>
        <p:nvSpPr>
          <p:cNvPr id="329" name="Google Shape;329;p1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Right Rotation</a:t>
            </a:r>
            <a:endParaRPr/>
          </a:p>
        </p:txBody>
      </p:sp>
      <p:cxnSp>
        <p:nvCxnSpPr>
          <p:cNvPr id="330" name="Google Shape;330;p10"/>
          <p:cNvCxnSpPr/>
          <p:nvPr/>
        </p:nvCxnSpPr>
        <p:spPr>
          <a:xfrm>
            <a:off x="4996404" y="3897691"/>
            <a:ext cx="1862187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10"/>
          <p:cNvSpPr txBox="1"/>
          <p:nvPr/>
        </p:nvSpPr>
        <p:spPr>
          <a:xfrm>
            <a:off x="3775598" y="3992417"/>
            <a:ext cx="4303800" cy="5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rotation (x)</a:t>
            </a:r>
            <a:endParaRPr/>
          </a:p>
        </p:txBody>
      </p:sp>
      <p:sp>
        <p:nvSpPr>
          <p:cNvPr id="332" name="Google Shape;332;p10"/>
          <p:cNvSpPr/>
          <p:nvPr/>
        </p:nvSpPr>
        <p:spPr>
          <a:xfrm>
            <a:off x="9944710" y="2508705"/>
            <a:ext cx="1713891" cy="919401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Order Preserved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2570649" y="3004400"/>
            <a:ext cx="822506" cy="81481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334" name="Google Shape;334;p10"/>
          <p:cNvSpPr/>
          <p:nvPr/>
        </p:nvSpPr>
        <p:spPr>
          <a:xfrm>
            <a:off x="1386318" y="4339669"/>
            <a:ext cx="820899" cy="78161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5" name="Google Shape;335;p10"/>
          <p:cNvCxnSpPr/>
          <p:nvPr/>
        </p:nvCxnSpPr>
        <p:spPr>
          <a:xfrm flipH="1">
            <a:off x="2077292" y="3672034"/>
            <a:ext cx="584362" cy="755408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10"/>
          <p:cNvCxnSpPr/>
          <p:nvPr/>
        </p:nvCxnSpPr>
        <p:spPr>
          <a:xfrm flipH="1">
            <a:off x="1194380" y="5078831"/>
            <a:ext cx="445119" cy="679163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10"/>
          <p:cNvCxnSpPr/>
          <p:nvPr/>
        </p:nvCxnSpPr>
        <p:spPr>
          <a:xfrm>
            <a:off x="1948582" y="5095078"/>
            <a:ext cx="420892" cy="66758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10"/>
          <p:cNvCxnSpPr/>
          <p:nvPr/>
        </p:nvCxnSpPr>
        <p:spPr>
          <a:xfrm>
            <a:off x="3222704" y="3756763"/>
            <a:ext cx="547388" cy="75041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10"/>
          <p:cNvSpPr/>
          <p:nvPr/>
        </p:nvSpPr>
        <p:spPr>
          <a:xfrm>
            <a:off x="9866052" y="4285120"/>
            <a:ext cx="822506" cy="814815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340" name="Google Shape;340;p10"/>
          <p:cNvSpPr/>
          <p:nvPr/>
        </p:nvSpPr>
        <p:spPr>
          <a:xfrm>
            <a:off x="8758771" y="3004400"/>
            <a:ext cx="820899" cy="78161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cxnSp>
        <p:nvCxnSpPr>
          <p:cNvPr id="341" name="Google Shape;341;p10"/>
          <p:cNvCxnSpPr/>
          <p:nvPr/>
        </p:nvCxnSpPr>
        <p:spPr>
          <a:xfrm>
            <a:off x="9438699" y="3691594"/>
            <a:ext cx="533400" cy="71544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10"/>
          <p:cNvCxnSpPr/>
          <p:nvPr/>
        </p:nvCxnSpPr>
        <p:spPr>
          <a:xfrm flipH="1">
            <a:off x="8489783" y="3709811"/>
            <a:ext cx="445119" cy="679163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10"/>
          <p:cNvCxnSpPr/>
          <p:nvPr/>
        </p:nvCxnSpPr>
        <p:spPr>
          <a:xfrm flipH="1">
            <a:off x="9664877" y="5064691"/>
            <a:ext cx="412859" cy="64138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10"/>
          <p:cNvCxnSpPr/>
          <p:nvPr/>
        </p:nvCxnSpPr>
        <p:spPr>
          <a:xfrm>
            <a:off x="10494070" y="5022240"/>
            <a:ext cx="430076" cy="66877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1123569" lvl="1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R E X C M S Y A H P F</a:t>
            </a:r>
            <a:endParaRPr/>
          </a:p>
          <a:p>
            <a:pPr marL="1123569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R M X E H S Y C F P A</a:t>
            </a:r>
            <a:endParaRPr/>
          </a:p>
          <a:p>
            <a:pPr marL="1123569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R M X E P S Y C H A F</a:t>
            </a:r>
            <a:endParaRPr/>
          </a:p>
          <a:p>
            <a:pPr marL="1123569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R C X A E S Y M H P F</a:t>
            </a:r>
            <a:endParaRPr/>
          </a:p>
        </p:txBody>
      </p:sp>
      <p:sp>
        <p:nvSpPr>
          <p:cNvPr id="350" name="Google Shape;350;p1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Rotations - Quiz</a:t>
            </a:r>
            <a:endParaRPr/>
          </a:p>
        </p:txBody>
      </p:sp>
      <p:sp>
        <p:nvSpPr>
          <p:cNvPr id="351" name="Google Shape;351;p1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52" name="Google Shape;35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7889" y="1591268"/>
            <a:ext cx="6824522" cy="435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1123569" lvl="1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/>
              <a:t>R E X C M S Y A H P F</a:t>
            </a:r>
            <a:endParaRPr/>
          </a:p>
          <a:p>
            <a:pPr marL="1123569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/>
              <a:t>R M X E H S Y C F P A</a:t>
            </a:r>
            <a:endParaRPr/>
          </a:p>
          <a:p>
            <a:pPr marL="1123569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>
                <a:solidFill>
                  <a:schemeClr val="accent2"/>
                </a:solidFill>
              </a:rPr>
              <a:t>R M X E P S Y C H A F</a:t>
            </a:r>
            <a:endParaRPr/>
          </a:p>
          <a:p>
            <a:pPr marL="1123569" lvl="1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lphaUcPeriod"/>
            </a:pPr>
            <a:r>
              <a:rPr lang="en-US"/>
              <a:t>R C X A E S Y M H P F</a:t>
            </a:r>
            <a:endParaRPr/>
          </a:p>
        </p:txBody>
      </p:sp>
      <p:sp>
        <p:nvSpPr>
          <p:cNvPr id="358" name="Google Shape;358;p1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Rotations - Answer</a:t>
            </a:r>
            <a:endParaRPr/>
          </a:p>
        </p:txBody>
      </p:sp>
      <p:sp>
        <p:nvSpPr>
          <p:cNvPr id="359" name="Google Shape;359;p1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60" name="Google Shape;36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6629" y="1529610"/>
            <a:ext cx="6825783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Red-Black Tree</a:t>
            </a:r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Insertion Algorithm</a:t>
            </a:r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pSp>
        <p:nvGrpSpPr>
          <p:cNvPr id="368" name="Google Shape;368;p13"/>
          <p:cNvGrpSpPr/>
          <p:nvPr/>
        </p:nvGrpSpPr>
        <p:grpSpPr>
          <a:xfrm>
            <a:off x="4667569" y="1582480"/>
            <a:ext cx="3030403" cy="1809307"/>
            <a:chOff x="3232172" y="838201"/>
            <a:chExt cx="4665541" cy="3966625"/>
          </a:xfrm>
        </p:grpSpPr>
        <p:cxnSp>
          <p:nvCxnSpPr>
            <p:cNvPr id="369" name="Google Shape;369;p13"/>
            <p:cNvCxnSpPr/>
            <p:nvPr/>
          </p:nvCxnSpPr>
          <p:spPr>
            <a:xfrm>
              <a:off x="7051966" y="2081095"/>
              <a:ext cx="200630" cy="278507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3"/>
            <p:cNvCxnSpPr/>
            <p:nvPr/>
          </p:nvCxnSpPr>
          <p:spPr>
            <a:xfrm>
              <a:off x="6410849" y="1399716"/>
              <a:ext cx="79749" cy="12428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1" name="Google Shape;371;p13"/>
            <p:cNvSpPr/>
            <p:nvPr/>
          </p:nvSpPr>
          <p:spPr>
            <a:xfrm>
              <a:off x="5638801" y="83820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6400801" y="1386203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41</a:t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051967" y="231790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73</a:t>
              </a:r>
              <a:endParaRPr/>
            </a:p>
          </p:txBody>
        </p:sp>
        <p:cxnSp>
          <p:nvCxnSpPr>
            <p:cNvPr id="374" name="Google Shape;374;p13"/>
            <p:cNvCxnSpPr/>
            <p:nvPr/>
          </p:nvCxnSpPr>
          <p:spPr>
            <a:xfrm flipH="1">
              <a:off x="7116554" y="3020998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13"/>
            <p:cNvCxnSpPr/>
            <p:nvPr/>
          </p:nvCxnSpPr>
          <p:spPr>
            <a:xfrm>
              <a:off x="7696631" y="3007261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13"/>
            <p:cNvCxnSpPr/>
            <p:nvPr/>
          </p:nvCxnSpPr>
          <p:spPr>
            <a:xfrm flipH="1">
              <a:off x="5604459" y="1396784"/>
              <a:ext cx="96471" cy="127217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13"/>
            <p:cNvCxnSpPr/>
            <p:nvPr/>
          </p:nvCxnSpPr>
          <p:spPr>
            <a:xfrm flipH="1">
              <a:off x="6435142" y="2089300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8" name="Google Shape;378;p13"/>
            <p:cNvSpPr/>
            <p:nvPr/>
          </p:nvSpPr>
          <p:spPr>
            <a:xfrm>
              <a:off x="4897546" y="1381126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6619353" y="3249599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50</a:t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4244981" y="2175370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cxnSp>
          <p:nvCxnSpPr>
            <p:cNvPr id="381" name="Google Shape;381;p13"/>
            <p:cNvCxnSpPr/>
            <p:nvPr/>
          </p:nvCxnSpPr>
          <p:spPr>
            <a:xfrm flipH="1">
              <a:off x="4917233" y="2066925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2" name="Google Shape;382;p13"/>
            <p:cNvSpPr/>
            <p:nvPr/>
          </p:nvSpPr>
          <p:spPr>
            <a:xfrm>
              <a:off x="4877497" y="3061022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cxnSp>
          <p:nvCxnSpPr>
            <p:cNvPr id="383" name="Google Shape;383;p13"/>
            <p:cNvCxnSpPr/>
            <p:nvPr/>
          </p:nvCxnSpPr>
          <p:spPr>
            <a:xfrm>
              <a:off x="4916274" y="2852018"/>
              <a:ext cx="183337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4" name="Google Shape;384;p13"/>
            <p:cNvSpPr/>
            <p:nvPr/>
          </p:nvSpPr>
          <p:spPr>
            <a:xfrm>
              <a:off x="3766329" y="3046906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3232172" y="3895163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cxnSp>
          <p:nvCxnSpPr>
            <p:cNvPr id="386" name="Google Shape;386;p13"/>
            <p:cNvCxnSpPr/>
            <p:nvPr/>
          </p:nvCxnSpPr>
          <p:spPr>
            <a:xfrm flipH="1">
              <a:off x="4245229" y="2822558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13"/>
            <p:cNvCxnSpPr/>
            <p:nvPr/>
          </p:nvCxnSpPr>
          <p:spPr>
            <a:xfrm flipH="1">
              <a:off x="3753984" y="3690623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13"/>
            <p:cNvCxnSpPr/>
            <p:nvPr/>
          </p:nvCxnSpPr>
          <p:spPr>
            <a:xfrm flipH="1">
              <a:off x="3232172" y="4576225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13"/>
            <p:cNvCxnSpPr/>
            <p:nvPr/>
          </p:nvCxnSpPr>
          <p:spPr>
            <a:xfrm flipH="1">
              <a:off x="4917232" y="3742113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13"/>
            <p:cNvCxnSpPr/>
            <p:nvPr/>
          </p:nvCxnSpPr>
          <p:spPr>
            <a:xfrm flipH="1">
              <a:off x="6731568" y="3978340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13"/>
            <p:cNvCxnSpPr/>
            <p:nvPr/>
          </p:nvCxnSpPr>
          <p:spPr>
            <a:xfrm>
              <a:off x="7240504" y="3949074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13"/>
            <p:cNvCxnSpPr/>
            <p:nvPr/>
          </p:nvCxnSpPr>
          <p:spPr>
            <a:xfrm>
              <a:off x="5450836" y="3738344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13"/>
            <p:cNvCxnSpPr/>
            <p:nvPr/>
          </p:nvCxnSpPr>
          <p:spPr>
            <a:xfrm>
              <a:off x="3906666" y="4548751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Locate</a:t>
            </a:r>
            <a:r>
              <a:rPr lang="en-US"/>
              <a:t> the node position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Create new </a:t>
            </a:r>
            <a:r>
              <a:rPr lang="en-US" b="1">
                <a:solidFill>
                  <a:schemeClr val="lt1"/>
                </a:solidFill>
              </a:rPr>
              <a:t>red</a:t>
            </a:r>
            <a:r>
              <a:rPr lang="en-US"/>
              <a:t> node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Add</a:t>
            </a:r>
            <a:r>
              <a:rPr lang="en-US"/>
              <a:t> the new node to the tree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Balance</a:t>
            </a:r>
            <a:r>
              <a:rPr lang="en-US"/>
              <a:t> the tree if needed</a:t>
            </a:r>
            <a:endParaRPr/>
          </a:p>
        </p:txBody>
      </p:sp>
      <p:sp>
        <p:nvSpPr>
          <p:cNvPr id="399" name="Google Shape;399;p1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Algorithm</a:t>
            </a:r>
            <a:endParaRPr/>
          </a:p>
        </p:txBody>
      </p:sp>
      <p:sp>
        <p:nvSpPr>
          <p:cNvPr id="400" name="Google Shape;400;p1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into a single 2-node: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Smaller element</a:t>
            </a: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407" name="Google Shape;407;p1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cxnSp>
        <p:nvCxnSpPr>
          <p:cNvPr id="408" name="Google Shape;408;p15"/>
          <p:cNvCxnSpPr>
            <a:endCxn id="405" idx="2"/>
          </p:cNvCxnSpPr>
          <p:nvPr/>
        </p:nvCxnSpPr>
        <p:spPr>
          <a:xfrm>
            <a:off x="6099450" y="1580691"/>
            <a:ext cx="0" cy="481650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9" name="Google Shape;409;p15"/>
          <p:cNvSpPr/>
          <p:nvPr/>
        </p:nvSpPr>
        <p:spPr>
          <a:xfrm>
            <a:off x="1828801" y="409071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cxnSp>
        <p:nvCxnSpPr>
          <p:cNvPr id="410" name="Google Shape;410;p15"/>
          <p:cNvCxnSpPr/>
          <p:nvPr/>
        </p:nvCxnSpPr>
        <p:spPr>
          <a:xfrm flipH="1">
            <a:off x="1941016" y="4819454"/>
            <a:ext cx="155919" cy="228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15"/>
          <p:cNvCxnSpPr/>
          <p:nvPr/>
        </p:nvCxnSpPr>
        <p:spPr>
          <a:xfrm>
            <a:off x="2449952" y="4790188"/>
            <a:ext cx="201082" cy="25607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15"/>
          <p:cNvSpPr/>
          <p:nvPr/>
        </p:nvSpPr>
        <p:spPr>
          <a:xfrm>
            <a:off x="2325752" y="319457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cxnSp>
        <p:nvCxnSpPr>
          <p:cNvPr id="413" name="Google Shape;413;p15"/>
          <p:cNvCxnSpPr/>
          <p:nvPr/>
        </p:nvCxnSpPr>
        <p:spPr>
          <a:xfrm flipH="1">
            <a:off x="2390339" y="3897670"/>
            <a:ext cx="155919" cy="228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15"/>
          <p:cNvCxnSpPr/>
          <p:nvPr/>
        </p:nvCxnSpPr>
        <p:spPr>
          <a:xfrm>
            <a:off x="3022430" y="3853946"/>
            <a:ext cx="201082" cy="25607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15"/>
          <p:cNvSpPr txBox="1"/>
          <p:nvPr/>
        </p:nvSpPr>
        <p:spPr>
          <a:xfrm>
            <a:off x="6296346" y="1151119"/>
            <a:ext cx="5438454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endParaRPr sz="3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element</a:t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>
            <a:off x="3143206" y="5134252"/>
            <a:ext cx="2190794" cy="919401"/>
          </a:xfrm>
          <a:prstGeom prst="wedgeRoundRectCallout">
            <a:avLst>
              <a:gd name="adj1" fmla="val -67155"/>
              <a:gd name="adj2" fmla="val -9307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red node is leaning left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7789572" y="3607364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endParaRPr/>
          </a:p>
        </p:txBody>
      </p:sp>
      <p:cxnSp>
        <p:nvCxnSpPr>
          <p:cNvPr id="418" name="Google Shape;418;p15"/>
          <p:cNvCxnSpPr/>
          <p:nvPr/>
        </p:nvCxnSpPr>
        <p:spPr>
          <a:xfrm flipH="1">
            <a:off x="7901787" y="4336105"/>
            <a:ext cx="155919" cy="228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15"/>
          <p:cNvCxnSpPr/>
          <p:nvPr/>
        </p:nvCxnSpPr>
        <p:spPr>
          <a:xfrm>
            <a:off x="8410723" y="4306839"/>
            <a:ext cx="201082" cy="25607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0" name="Google Shape;420;p15"/>
          <p:cNvSpPr/>
          <p:nvPr/>
        </p:nvSpPr>
        <p:spPr>
          <a:xfrm>
            <a:off x="7122929" y="27112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cxnSp>
        <p:nvCxnSpPr>
          <p:cNvPr id="421" name="Google Shape;421;p15"/>
          <p:cNvCxnSpPr/>
          <p:nvPr/>
        </p:nvCxnSpPr>
        <p:spPr>
          <a:xfrm flipH="1">
            <a:off x="7187516" y="3414321"/>
            <a:ext cx="155919" cy="228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15"/>
          <p:cNvCxnSpPr/>
          <p:nvPr/>
        </p:nvCxnSpPr>
        <p:spPr>
          <a:xfrm>
            <a:off x="7819607" y="3370597"/>
            <a:ext cx="201082" cy="25607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15"/>
          <p:cNvSpPr/>
          <p:nvPr/>
        </p:nvSpPr>
        <p:spPr>
          <a:xfrm>
            <a:off x="9674223" y="1535506"/>
            <a:ext cx="2190794" cy="2145268"/>
          </a:xfrm>
          <a:prstGeom prst="wedgeRoundRectCallout">
            <a:avLst>
              <a:gd name="adj1" fmla="val -91067"/>
              <a:gd name="adj2" fmla="val 5051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red node is leaning right, we need left rotation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5"/>
          <p:cNvSpPr/>
          <p:nvPr/>
        </p:nvSpPr>
        <p:spPr>
          <a:xfrm rot="1889954">
            <a:off x="9078397" y="4260413"/>
            <a:ext cx="817899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5"/>
          <p:cNvSpPr/>
          <p:nvPr/>
        </p:nvSpPr>
        <p:spPr>
          <a:xfrm>
            <a:off x="10150567" y="44196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endParaRPr/>
          </a:p>
        </p:txBody>
      </p:sp>
      <p:cxnSp>
        <p:nvCxnSpPr>
          <p:cNvPr id="426" name="Google Shape;426;p15"/>
          <p:cNvCxnSpPr/>
          <p:nvPr/>
        </p:nvCxnSpPr>
        <p:spPr>
          <a:xfrm flipH="1">
            <a:off x="10262782" y="5148342"/>
            <a:ext cx="155919" cy="228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15"/>
          <p:cNvCxnSpPr/>
          <p:nvPr/>
        </p:nvCxnSpPr>
        <p:spPr>
          <a:xfrm>
            <a:off x="10771718" y="5119076"/>
            <a:ext cx="201082" cy="25607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8" name="Google Shape;428;p15"/>
          <p:cNvSpPr/>
          <p:nvPr/>
        </p:nvSpPr>
        <p:spPr>
          <a:xfrm>
            <a:off x="9540967" y="524050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9" name="Google Shape;429;p15"/>
          <p:cNvCxnSpPr/>
          <p:nvPr/>
        </p:nvCxnSpPr>
        <p:spPr>
          <a:xfrm flipH="1">
            <a:off x="9605554" y="5943600"/>
            <a:ext cx="155919" cy="228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15"/>
          <p:cNvCxnSpPr/>
          <p:nvPr/>
        </p:nvCxnSpPr>
        <p:spPr>
          <a:xfrm>
            <a:off x="10237645" y="5899876"/>
            <a:ext cx="201082" cy="25607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smaller</a:t>
            </a:r>
            <a:r>
              <a:rPr lang="en-US"/>
              <a:t> item into a 2-node at the bottom:</a:t>
            </a:r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(2)</a:t>
            </a:r>
            <a:endParaRPr/>
          </a:p>
        </p:txBody>
      </p:sp>
      <p:sp>
        <p:nvSpPr>
          <p:cNvPr id="437" name="Google Shape;437;p1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38" name="Google Shape;438;p16"/>
          <p:cNvSpPr/>
          <p:nvPr/>
        </p:nvSpPr>
        <p:spPr>
          <a:xfrm>
            <a:off x="6002240" y="320841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439" name="Google Shape;439;p16"/>
          <p:cNvSpPr/>
          <p:nvPr/>
        </p:nvSpPr>
        <p:spPr>
          <a:xfrm>
            <a:off x="6819695" y="409510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440" name="Google Shape;440;p16"/>
          <p:cNvSpPr/>
          <p:nvPr/>
        </p:nvSpPr>
        <p:spPr>
          <a:xfrm>
            <a:off x="4367331" y="320841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>
            <a:off x="6002239" y="505407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442" name="Google Shape;442;p16"/>
          <p:cNvSpPr/>
          <p:nvPr/>
        </p:nvSpPr>
        <p:spPr>
          <a:xfrm>
            <a:off x="3549876" y="409510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443" name="Google Shape;443;p16"/>
          <p:cNvSpPr/>
          <p:nvPr/>
        </p:nvSpPr>
        <p:spPr>
          <a:xfrm>
            <a:off x="4367330" y="505407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444" name="Google Shape;444;p16"/>
          <p:cNvSpPr/>
          <p:nvPr/>
        </p:nvSpPr>
        <p:spPr>
          <a:xfrm>
            <a:off x="2732421" y="505643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445" name="Google Shape;445;p16"/>
          <p:cNvCxnSpPr/>
          <p:nvPr/>
        </p:nvCxnSpPr>
        <p:spPr>
          <a:xfrm>
            <a:off x="5866356" y="3016566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6" name="Google Shape;446;p16"/>
          <p:cNvSpPr/>
          <p:nvPr/>
        </p:nvSpPr>
        <p:spPr>
          <a:xfrm>
            <a:off x="5184785" y="234110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447" name="Google Shape;447;p16"/>
          <p:cNvCxnSpPr/>
          <p:nvPr/>
        </p:nvCxnSpPr>
        <p:spPr>
          <a:xfrm>
            <a:off x="6629401" y="3897627"/>
            <a:ext cx="308127" cy="33680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16"/>
          <p:cNvCxnSpPr/>
          <p:nvPr/>
        </p:nvCxnSpPr>
        <p:spPr>
          <a:xfrm>
            <a:off x="4218720" y="4788338"/>
            <a:ext cx="308127" cy="33680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16"/>
          <p:cNvCxnSpPr/>
          <p:nvPr/>
        </p:nvCxnSpPr>
        <p:spPr>
          <a:xfrm flipH="1">
            <a:off x="5083403" y="3016566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16"/>
          <p:cNvCxnSpPr/>
          <p:nvPr/>
        </p:nvCxnSpPr>
        <p:spPr>
          <a:xfrm flipH="1">
            <a:off x="4273888" y="3895271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16"/>
          <p:cNvCxnSpPr/>
          <p:nvPr/>
        </p:nvCxnSpPr>
        <p:spPr>
          <a:xfrm flipH="1">
            <a:off x="3434302" y="4788339"/>
            <a:ext cx="264183" cy="3752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16"/>
          <p:cNvCxnSpPr/>
          <p:nvPr/>
        </p:nvCxnSpPr>
        <p:spPr>
          <a:xfrm flipH="1">
            <a:off x="6687602" y="4775111"/>
            <a:ext cx="264183" cy="3752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" name="Google Shape;453;p16"/>
          <p:cNvSpPr/>
          <p:nvPr/>
        </p:nvSpPr>
        <p:spPr>
          <a:xfrm>
            <a:off x="8542659" y="3894846"/>
            <a:ext cx="2190794" cy="919401"/>
          </a:xfrm>
          <a:prstGeom prst="wedgeRoundRectCallout">
            <a:avLst>
              <a:gd name="adj1" fmla="val -126158"/>
              <a:gd name="adj2" fmla="val 11204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red node is leaning left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larger</a:t>
            </a:r>
            <a:r>
              <a:rPr lang="en-US"/>
              <a:t> item into a 2-node at the bottom: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Insertion (3)</a:t>
            </a:r>
            <a:endParaRPr dirty="0"/>
          </a:p>
        </p:txBody>
      </p:sp>
      <p:sp>
        <p:nvSpPr>
          <p:cNvPr id="460" name="Google Shape;460;p1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61" name="Google Shape;461;p17"/>
          <p:cNvSpPr/>
          <p:nvPr/>
        </p:nvSpPr>
        <p:spPr>
          <a:xfrm>
            <a:off x="3879420" y="300326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462" name="Google Shape;462;p17"/>
          <p:cNvSpPr/>
          <p:nvPr/>
        </p:nvSpPr>
        <p:spPr>
          <a:xfrm>
            <a:off x="4696875" y="3889957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463" name="Google Shape;463;p17"/>
          <p:cNvSpPr/>
          <p:nvPr/>
        </p:nvSpPr>
        <p:spPr>
          <a:xfrm>
            <a:off x="2244511" y="300326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464" name="Google Shape;464;p17"/>
          <p:cNvSpPr/>
          <p:nvPr/>
        </p:nvSpPr>
        <p:spPr>
          <a:xfrm>
            <a:off x="5514330" y="4848924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endParaRPr/>
          </a:p>
        </p:txBody>
      </p:sp>
      <p:sp>
        <p:nvSpPr>
          <p:cNvPr id="465" name="Google Shape;465;p17"/>
          <p:cNvSpPr/>
          <p:nvPr/>
        </p:nvSpPr>
        <p:spPr>
          <a:xfrm>
            <a:off x="1427056" y="3889957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466" name="Google Shape;466;p17"/>
          <p:cNvSpPr/>
          <p:nvPr/>
        </p:nvSpPr>
        <p:spPr>
          <a:xfrm>
            <a:off x="2244510" y="484892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467" name="Google Shape;467;p17"/>
          <p:cNvSpPr/>
          <p:nvPr/>
        </p:nvSpPr>
        <p:spPr>
          <a:xfrm>
            <a:off x="609601" y="485128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468" name="Google Shape;468;p17"/>
          <p:cNvCxnSpPr/>
          <p:nvPr/>
        </p:nvCxnSpPr>
        <p:spPr>
          <a:xfrm>
            <a:off x="3743536" y="2811417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" name="Google Shape;469;p17"/>
          <p:cNvSpPr/>
          <p:nvPr/>
        </p:nvSpPr>
        <p:spPr>
          <a:xfrm>
            <a:off x="3061965" y="213595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470" name="Google Shape;470;p17"/>
          <p:cNvCxnSpPr/>
          <p:nvPr/>
        </p:nvCxnSpPr>
        <p:spPr>
          <a:xfrm>
            <a:off x="4506581" y="3692478"/>
            <a:ext cx="308127" cy="33680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17"/>
          <p:cNvCxnSpPr/>
          <p:nvPr/>
        </p:nvCxnSpPr>
        <p:spPr>
          <a:xfrm>
            <a:off x="2095900" y="4583189"/>
            <a:ext cx="308127" cy="33680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17"/>
          <p:cNvCxnSpPr/>
          <p:nvPr/>
        </p:nvCxnSpPr>
        <p:spPr>
          <a:xfrm flipH="1">
            <a:off x="2960583" y="2811417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17"/>
          <p:cNvCxnSpPr/>
          <p:nvPr/>
        </p:nvCxnSpPr>
        <p:spPr>
          <a:xfrm flipH="1">
            <a:off x="2151068" y="3690122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17"/>
          <p:cNvCxnSpPr/>
          <p:nvPr/>
        </p:nvCxnSpPr>
        <p:spPr>
          <a:xfrm flipH="1">
            <a:off x="1311482" y="4583190"/>
            <a:ext cx="264183" cy="3752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17"/>
          <p:cNvSpPr/>
          <p:nvPr/>
        </p:nvSpPr>
        <p:spPr>
          <a:xfrm>
            <a:off x="3145953" y="5591280"/>
            <a:ext cx="2257798" cy="919401"/>
          </a:xfrm>
          <a:prstGeom prst="wedgeRoundRectCallout">
            <a:avLst>
              <a:gd name="adj1" fmla="val 51317"/>
              <a:gd name="adj2" fmla="val -69602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red node is leaning right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" name="Google Shape;476;p17"/>
          <p:cNvCxnSpPr/>
          <p:nvPr/>
        </p:nvCxnSpPr>
        <p:spPr>
          <a:xfrm>
            <a:off x="5343197" y="4581781"/>
            <a:ext cx="308127" cy="33680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" name="Google Shape;477;p17"/>
          <p:cNvSpPr/>
          <p:nvPr/>
        </p:nvSpPr>
        <p:spPr>
          <a:xfrm>
            <a:off x="9996639" y="300090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478" name="Google Shape;478;p17"/>
          <p:cNvSpPr/>
          <p:nvPr/>
        </p:nvSpPr>
        <p:spPr>
          <a:xfrm>
            <a:off x="9996639" y="487317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479" name="Google Shape;479;p17"/>
          <p:cNvSpPr/>
          <p:nvPr/>
        </p:nvSpPr>
        <p:spPr>
          <a:xfrm>
            <a:off x="8361730" y="300090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480" name="Google Shape;480;p17"/>
          <p:cNvSpPr/>
          <p:nvPr/>
        </p:nvSpPr>
        <p:spPr>
          <a:xfrm>
            <a:off x="10814094" y="3887599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endParaRPr/>
          </a:p>
        </p:txBody>
      </p:sp>
      <p:sp>
        <p:nvSpPr>
          <p:cNvPr id="481" name="Google Shape;481;p17"/>
          <p:cNvSpPr/>
          <p:nvPr/>
        </p:nvSpPr>
        <p:spPr>
          <a:xfrm>
            <a:off x="7544275" y="3887599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482" name="Google Shape;482;p17"/>
          <p:cNvSpPr/>
          <p:nvPr/>
        </p:nvSpPr>
        <p:spPr>
          <a:xfrm>
            <a:off x="8361729" y="484656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483" name="Google Shape;483;p17"/>
          <p:cNvSpPr/>
          <p:nvPr/>
        </p:nvSpPr>
        <p:spPr>
          <a:xfrm>
            <a:off x="6726820" y="484892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484" name="Google Shape;484;p17"/>
          <p:cNvCxnSpPr/>
          <p:nvPr/>
        </p:nvCxnSpPr>
        <p:spPr>
          <a:xfrm>
            <a:off x="9860755" y="280905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17"/>
          <p:cNvSpPr/>
          <p:nvPr/>
        </p:nvSpPr>
        <p:spPr>
          <a:xfrm>
            <a:off x="9179184" y="21336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486" name="Google Shape;486;p17"/>
          <p:cNvCxnSpPr/>
          <p:nvPr/>
        </p:nvCxnSpPr>
        <p:spPr>
          <a:xfrm>
            <a:off x="10623800" y="3690120"/>
            <a:ext cx="308127" cy="33680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17"/>
          <p:cNvCxnSpPr/>
          <p:nvPr/>
        </p:nvCxnSpPr>
        <p:spPr>
          <a:xfrm>
            <a:off x="8213119" y="4580831"/>
            <a:ext cx="308127" cy="33680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17"/>
          <p:cNvCxnSpPr/>
          <p:nvPr/>
        </p:nvCxnSpPr>
        <p:spPr>
          <a:xfrm flipH="1">
            <a:off x="9077802" y="280905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17"/>
          <p:cNvCxnSpPr/>
          <p:nvPr/>
        </p:nvCxnSpPr>
        <p:spPr>
          <a:xfrm flipH="1">
            <a:off x="8268287" y="3687764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17"/>
          <p:cNvCxnSpPr/>
          <p:nvPr/>
        </p:nvCxnSpPr>
        <p:spPr>
          <a:xfrm flipH="1">
            <a:off x="7428701" y="4580832"/>
            <a:ext cx="264183" cy="3752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17"/>
          <p:cNvCxnSpPr/>
          <p:nvPr/>
        </p:nvCxnSpPr>
        <p:spPr>
          <a:xfrm flipH="1">
            <a:off x="10654577" y="4576536"/>
            <a:ext cx="301196" cy="379524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" name="Google Shape;492;p17"/>
          <p:cNvSpPr/>
          <p:nvPr/>
        </p:nvSpPr>
        <p:spPr>
          <a:xfrm>
            <a:off x="6141490" y="3289162"/>
            <a:ext cx="96550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7"/>
          <p:cNvSpPr/>
          <p:nvPr/>
        </p:nvSpPr>
        <p:spPr>
          <a:xfrm>
            <a:off x="8050284" y="5835173"/>
            <a:ext cx="2257798" cy="510778"/>
          </a:xfrm>
          <a:prstGeom prst="wedgeRoundRectCallout">
            <a:avLst>
              <a:gd name="adj1" fmla="val 41714"/>
              <a:gd name="adj2" fmla="val -8857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Left rotation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3 cases:</a:t>
            </a:r>
            <a:endParaRPr dirty="0"/>
          </a:p>
          <a:p>
            <a:pPr marL="989981" lvl="1" indent="-380762">
              <a:spcBef>
                <a:spcPts val="1200"/>
              </a:spcBef>
              <a:buSzPts val="3100"/>
            </a:pPr>
            <a:r>
              <a:rPr lang="en-US" dirty="0"/>
              <a:t>The element is </a:t>
            </a:r>
            <a:r>
              <a:rPr lang="en-US" b="1" dirty="0">
                <a:solidFill>
                  <a:schemeClr val="lt1"/>
                </a:solidFill>
              </a:rPr>
              <a:t>larger</a:t>
            </a:r>
            <a:r>
              <a:rPr lang="en-US" dirty="0"/>
              <a:t> than both keys</a:t>
            </a:r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The element is </a:t>
            </a:r>
            <a:r>
              <a:rPr lang="en-US" b="1" dirty="0">
                <a:solidFill>
                  <a:schemeClr val="lt1"/>
                </a:solidFill>
              </a:rPr>
              <a:t>smaller</a:t>
            </a:r>
            <a:r>
              <a:rPr lang="en-US" dirty="0"/>
              <a:t> than both keys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The element is </a:t>
            </a:r>
            <a:r>
              <a:rPr lang="en-US" b="1" dirty="0">
                <a:solidFill>
                  <a:schemeClr val="lt1"/>
                </a:solidFill>
              </a:rPr>
              <a:t>between</a:t>
            </a:r>
            <a:r>
              <a:rPr lang="en-US" dirty="0"/>
              <a:t> the 2 keys</a:t>
            </a:r>
            <a:endParaRPr dirty="0"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Insertion Into 3-Node</a:t>
            </a:r>
            <a:endParaRPr/>
          </a:p>
        </p:txBody>
      </p:sp>
      <p:sp>
        <p:nvSpPr>
          <p:cNvPr id="500" name="Google Shape;500;p1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Larger</a:t>
            </a:r>
            <a:r>
              <a:rPr lang="en-US"/>
              <a:t> than both keys: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Flipping the colors </a:t>
            </a:r>
            <a:r>
              <a:rPr lang="en-US" b="1">
                <a:solidFill>
                  <a:schemeClr val="lt1"/>
                </a:solidFill>
              </a:rPr>
              <a:t>increases</a:t>
            </a:r>
            <a:r>
              <a:rPr lang="en-US"/>
              <a:t> the </a:t>
            </a:r>
            <a:r>
              <a:rPr lang="en-US" b="1">
                <a:solidFill>
                  <a:schemeClr val="lt1"/>
                </a:solidFill>
              </a:rPr>
              <a:t>tree height</a:t>
            </a:r>
            <a:r>
              <a:rPr lang="en-US"/>
              <a:t>, which maintains the 1-1 correspondence to 2-3 trees</a:t>
            </a:r>
            <a:endParaRPr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/>
          </a:p>
        </p:txBody>
      </p:sp>
      <p:sp>
        <p:nvSpPr>
          <p:cNvPr id="506" name="Google Shape;506;p1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Insertion Into 3-Node (1)</a:t>
            </a:r>
            <a:endParaRPr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508" name="Google Shape;508;p19"/>
          <p:cNvSpPr/>
          <p:nvPr/>
        </p:nvSpPr>
        <p:spPr>
          <a:xfrm>
            <a:off x="3030877" y="299929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509" name="Google Shape;509;p19"/>
          <p:cNvSpPr/>
          <p:nvPr/>
        </p:nvSpPr>
        <p:spPr>
          <a:xfrm>
            <a:off x="1395968" y="299929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510" name="Google Shape;510;p19"/>
          <p:cNvCxnSpPr/>
          <p:nvPr/>
        </p:nvCxnSpPr>
        <p:spPr>
          <a:xfrm>
            <a:off x="2894993" y="2807452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19"/>
          <p:cNvSpPr/>
          <p:nvPr/>
        </p:nvSpPr>
        <p:spPr>
          <a:xfrm>
            <a:off x="2213422" y="21319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512" name="Google Shape;512;p19"/>
          <p:cNvCxnSpPr/>
          <p:nvPr/>
        </p:nvCxnSpPr>
        <p:spPr>
          <a:xfrm flipH="1">
            <a:off x="2112040" y="2807452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19"/>
          <p:cNvSpPr/>
          <p:nvPr/>
        </p:nvSpPr>
        <p:spPr>
          <a:xfrm>
            <a:off x="5208549" y="2657447"/>
            <a:ext cx="96550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9067801" y="299929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19"/>
          <p:cNvSpPr/>
          <p:nvPr/>
        </p:nvSpPr>
        <p:spPr>
          <a:xfrm>
            <a:off x="7432892" y="299929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6" name="Google Shape;516;p19"/>
          <p:cNvCxnSpPr/>
          <p:nvPr/>
        </p:nvCxnSpPr>
        <p:spPr>
          <a:xfrm>
            <a:off x="8931917" y="2807452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7" name="Google Shape;517;p19"/>
          <p:cNvSpPr/>
          <p:nvPr/>
        </p:nvSpPr>
        <p:spPr>
          <a:xfrm>
            <a:off x="8250346" y="21319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518" name="Google Shape;518;p19"/>
          <p:cNvCxnSpPr/>
          <p:nvPr/>
        </p:nvCxnSpPr>
        <p:spPr>
          <a:xfrm flipH="1">
            <a:off x="8148964" y="2807452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19"/>
          <p:cNvSpPr/>
          <p:nvPr/>
        </p:nvSpPr>
        <p:spPr>
          <a:xfrm>
            <a:off x="9476527" y="2012087"/>
            <a:ext cx="2257798" cy="510778"/>
          </a:xfrm>
          <a:prstGeom prst="wedgeRoundRectCallout">
            <a:avLst>
              <a:gd name="adj1" fmla="val -52228"/>
              <a:gd name="adj2" fmla="val 7685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Flip the colors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041" lvl="0" indent="-5140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Red-Black Tree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Simple Representation of a 2-3 Tree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Rebalancing Trees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Rotations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Insertion Algorithm</a:t>
            </a:r>
            <a:endParaRPr dirty="0"/>
          </a:p>
          <a:p>
            <a:pPr marL="514041" lvl="0" indent="-5140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AA Tree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Insertion Algorithm</a:t>
            </a:r>
            <a:endParaRPr dirty="0"/>
          </a:p>
        </p:txBody>
      </p:sp>
      <p:sp>
        <p:nvSpPr>
          <p:cNvPr id="212" name="Google Shape;212;p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Smaller</a:t>
            </a:r>
            <a:r>
              <a:rPr lang="en-US" dirty="0"/>
              <a:t> than both keys:</a:t>
            </a:r>
            <a:endParaRPr dirty="0"/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Insertion Into 3-Node (2)</a:t>
            </a:r>
            <a:endParaRPr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527" name="Google Shape;527;p20"/>
          <p:cNvSpPr/>
          <p:nvPr/>
        </p:nvSpPr>
        <p:spPr>
          <a:xfrm>
            <a:off x="1177902" y="3896561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528" name="Google Shape;528;p20"/>
          <p:cNvSpPr/>
          <p:nvPr/>
        </p:nvSpPr>
        <p:spPr>
          <a:xfrm>
            <a:off x="1929368" y="299929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529" name="Google Shape;529;p20"/>
          <p:cNvSpPr/>
          <p:nvPr/>
        </p:nvSpPr>
        <p:spPr>
          <a:xfrm>
            <a:off x="2746822" y="213199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530" name="Google Shape;530;p20"/>
          <p:cNvCxnSpPr/>
          <p:nvPr/>
        </p:nvCxnSpPr>
        <p:spPr>
          <a:xfrm flipH="1">
            <a:off x="2645440" y="2807452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1" name="Google Shape;531;p20"/>
          <p:cNvSpPr/>
          <p:nvPr/>
        </p:nvSpPr>
        <p:spPr>
          <a:xfrm rot="2177252">
            <a:off x="3584297" y="3939465"/>
            <a:ext cx="96550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0"/>
          <p:cNvSpPr/>
          <p:nvPr/>
        </p:nvSpPr>
        <p:spPr>
          <a:xfrm>
            <a:off x="9385174" y="29376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7750265" y="29376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cxnSp>
        <p:nvCxnSpPr>
          <p:cNvPr id="534" name="Google Shape;534;p20"/>
          <p:cNvCxnSpPr/>
          <p:nvPr/>
        </p:nvCxnSpPr>
        <p:spPr>
          <a:xfrm>
            <a:off x="9249290" y="274581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Google Shape;535;p20"/>
          <p:cNvSpPr/>
          <p:nvPr/>
        </p:nvSpPr>
        <p:spPr>
          <a:xfrm>
            <a:off x="8567719" y="2070361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536" name="Google Shape;536;p20"/>
          <p:cNvCxnSpPr/>
          <p:nvPr/>
        </p:nvCxnSpPr>
        <p:spPr>
          <a:xfrm flipH="1">
            <a:off x="8466337" y="274581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7" name="Google Shape;537;p20"/>
          <p:cNvSpPr/>
          <p:nvPr/>
        </p:nvSpPr>
        <p:spPr>
          <a:xfrm>
            <a:off x="4428530" y="2015251"/>
            <a:ext cx="3150774" cy="1736601"/>
          </a:xfrm>
          <a:prstGeom prst="wedgeRoundRectCallout">
            <a:avLst>
              <a:gd name="adj1" fmla="val -104418"/>
              <a:gd name="adj2" fmla="val 5107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 consecutive red links (Left-Heavy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tree, needs right rotation)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Google Shape;538;p20"/>
          <p:cNvCxnSpPr/>
          <p:nvPr/>
        </p:nvCxnSpPr>
        <p:spPr>
          <a:xfrm flipH="1">
            <a:off x="1856707" y="368310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20"/>
          <p:cNvSpPr/>
          <p:nvPr/>
        </p:nvSpPr>
        <p:spPr>
          <a:xfrm>
            <a:off x="5918754" y="5525352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20"/>
          <p:cNvSpPr/>
          <p:nvPr/>
        </p:nvSpPr>
        <p:spPr>
          <a:xfrm>
            <a:off x="4283845" y="5525352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1" name="Google Shape;541;p20"/>
          <p:cNvCxnSpPr/>
          <p:nvPr/>
        </p:nvCxnSpPr>
        <p:spPr>
          <a:xfrm>
            <a:off x="5782870" y="533350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" name="Google Shape;542;p20"/>
          <p:cNvSpPr/>
          <p:nvPr/>
        </p:nvSpPr>
        <p:spPr>
          <a:xfrm>
            <a:off x="5101299" y="465805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543" name="Google Shape;543;p20"/>
          <p:cNvCxnSpPr/>
          <p:nvPr/>
        </p:nvCxnSpPr>
        <p:spPr>
          <a:xfrm flipH="1">
            <a:off x="4999917" y="533350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20"/>
          <p:cNvSpPr/>
          <p:nvPr/>
        </p:nvSpPr>
        <p:spPr>
          <a:xfrm rot="18561036">
            <a:off x="6711376" y="4127512"/>
            <a:ext cx="965507" cy="683696"/>
          </a:xfrm>
          <a:prstGeom prst="rightArrow">
            <a:avLst>
              <a:gd name="adj1" fmla="val 50000"/>
              <a:gd name="adj2" fmla="val 48658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0"/>
          <p:cNvSpPr/>
          <p:nvPr/>
        </p:nvSpPr>
        <p:spPr>
          <a:xfrm>
            <a:off x="1782544" y="6173680"/>
            <a:ext cx="2257798" cy="510778"/>
          </a:xfrm>
          <a:prstGeom prst="wedgeRoundRectCallout">
            <a:avLst>
              <a:gd name="adj1" fmla="val 56997"/>
              <a:gd name="adj2" fmla="val -13326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Flip the colors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532;p20">
            <a:extLst>
              <a:ext uri="{FF2B5EF4-FFF2-40B4-BE49-F238E27FC236}">
                <a16:creationId xmlns:a16="http://schemas.microsoft.com/office/drawing/2014/main" id="{D946524F-4371-4DE1-AF7C-54869AA5AC4C}"/>
              </a:ext>
            </a:extLst>
          </p:cNvPr>
          <p:cNvSpPr/>
          <p:nvPr/>
        </p:nvSpPr>
        <p:spPr>
          <a:xfrm>
            <a:off x="10831623" y="54950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117EFCD5-0B0E-4F60-8419-A76EA00580F3}"/>
              </a:ext>
            </a:extLst>
          </p:cNvPr>
          <p:cNvSpPr/>
          <p:nvPr/>
        </p:nvSpPr>
        <p:spPr>
          <a:xfrm>
            <a:off x="9196714" y="54950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cxnSp>
        <p:nvCxnSpPr>
          <p:cNvPr id="26" name="Google Shape;534;p20">
            <a:extLst>
              <a:ext uri="{FF2B5EF4-FFF2-40B4-BE49-F238E27FC236}">
                <a16:creationId xmlns:a16="http://schemas.microsoft.com/office/drawing/2014/main" id="{7B1243E1-0472-4F41-9DD3-1D90D72C6459}"/>
              </a:ext>
            </a:extLst>
          </p:cNvPr>
          <p:cNvCxnSpPr/>
          <p:nvPr/>
        </p:nvCxnSpPr>
        <p:spPr>
          <a:xfrm>
            <a:off x="10695739" y="5303192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535;p20">
            <a:extLst>
              <a:ext uri="{FF2B5EF4-FFF2-40B4-BE49-F238E27FC236}">
                <a16:creationId xmlns:a16="http://schemas.microsoft.com/office/drawing/2014/main" id="{1C6850EF-A1D2-48B6-B90C-F7339B97440F}"/>
              </a:ext>
            </a:extLst>
          </p:cNvPr>
          <p:cNvSpPr/>
          <p:nvPr/>
        </p:nvSpPr>
        <p:spPr>
          <a:xfrm>
            <a:off x="10014168" y="4627734"/>
            <a:ext cx="817455" cy="761489"/>
          </a:xfrm>
          <a:prstGeom prst="ellipse">
            <a:avLst/>
          </a:prstGeom>
          <a:solidFill>
            <a:srgbClr val="D0D5DE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28" name="Google Shape;536;p20">
            <a:extLst>
              <a:ext uri="{FF2B5EF4-FFF2-40B4-BE49-F238E27FC236}">
                <a16:creationId xmlns:a16="http://schemas.microsoft.com/office/drawing/2014/main" id="{F5D0A631-9F44-47D6-880A-E32A3CF9ABFA}"/>
              </a:ext>
            </a:extLst>
          </p:cNvPr>
          <p:cNvCxnSpPr/>
          <p:nvPr/>
        </p:nvCxnSpPr>
        <p:spPr>
          <a:xfrm flipH="1">
            <a:off x="9912786" y="5303192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544;p20">
            <a:extLst>
              <a:ext uri="{FF2B5EF4-FFF2-40B4-BE49-F238E27FC236}">
                <a16:creationId xmlns:a16="http://schemas.microsoft.com/office/drawing/2014/main" id="{18397B69-0486-4445-AFE8-CAD48520D4A7}"/>
              </a:ext>
            </a:extLst>
          </p:cNvPr>
          <p:cNvSpPr/>
          <p:nvPr/>
        </p:nvSpPr>
        <p:spPr>
          <a:xfrm rot="3184189">
            <a:off x="8917859" y="4190076"/>
            <a:ext cx="96550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545;p20">
            <a:extLst>
              <a:ext uri="{FF2B5EF4-FFF2-40B4-BE49-F238E27FC236}">
                <a16:creationId xmlns:a16="http://schemas.microsoft.com/office/drawing/2014/main" id="{F2B149E0-D9A0-461E-A005-6958667A706B}"/>
              </a:ext>
            </a:extLst>
          </p:cNvPr>
          <p:cNvSpPr/>
          <p:nvPr/>
        </p:nvSpPr>
        <p:spPr>
          <a:xfrm>
            <a:off x="6663983" y="6231998"/>
            <a:ext cx="2311340" cy="510778"/>
          </a:xfrm>
          <a:prstGeom prst="wedgeRoundRectCallout">
            <a:avLst>
              <a:gd name="adj1" fmla="val 54587"/>
              <a:gd name="adj2" fmla="val -11548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Keep root black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Between</a:t>
            </a:r>
            <a:r>
              <a:rPr lang="en-US" dirty="0"/>
              <a:t> the keys:</a:t>
            </a:r>
            <a:endParaRPr dirty="0"/>
          </a:p>
        </p:txBody>
      </p:sp>
      <p:sp>
        <p:nvSpPr>
          <p:cNvPr id="551" name="Google Shape;551;p2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Insertion Into 3-Node (3)</a:t>
            </a:r>
            <a:endParaRPr dirty="0"/>
          </a:p>
        </p:txBody>
      </p:sp>
      <p:sp>
        <p:nvSpPr>
          <p:cNvPr id="552" name="Google Shape;552;p2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685801" y="301165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554" name="Google Shape;554;p21"/>
          <p:cNvSpPr/>
          <p:nvPr/>
        </p:nvSpPr>
        <p:spPr>
          <a:xfrm>
            <a:off x="1503255" y="214435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cxnSp>
        <p:nvCxnSpPr>
          <p:cNvPr id="555" name="Google Shape;555;p21"/>
          <p:cNvCxnSpPr/>
          <p:nvPr/>
        </p:nvCxnSpPr>
        <p:spPr>
          <a:xfrm flipH="1">
            <a:off x="1401873" y="281980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6" name="Google Shape;556;p21"/>
          <p:cNvSpPr/>
          <p:nvPr/>
        </p:nvSpPr>
        <p:spPr>
          <a:xfrm>
            <a:off x="1503255" y="3886712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cxnSp>
        <p:nvCxnSpPr>
          <p:cNvPr id="557" name="Google Shape;557;p21"/>
          <p:cNvCxnSpPr/>
          <p:nvPr/>
        </p:nvCxnSpPr>
        <p:spPr>
          <a:xfrm>
            <a:off x="1367371" y="369486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21"/>
          <p:cNvSpPr/>
          <p:nvPr/>
        </p:nvSpPr>
        <p:spPr>
          <a:xfrm rot="2177252">
            <a:off x="2722369" y="4134014"/>
            <a:ext cx="96550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1"/>
          <p:cNvSpPr/>
          <p:nvPr/>
        </p:nvSpPr>
        <p:spPr>
          <a:xfrm>
            <a:off x="2722093" y="2160710"/>
            <a:ext cx="3554618" cy="1327978"/>
          </a:xfrm>
          <a:prstGeom prst="wedgeRoundRectCallout">
            <a:avLst>
              <a:gd name="adj1" fmla="val -71851"/>
              <a:gd name="adj2" fmla="val 8216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 consecutive red links (Right-Leaning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 link - Left Rotation)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1"/>
          <p:cNvSpPr/>
          <p:nvPr/>
        </p:nvSpPr>
        <p:spPr>
          <a:xfrm>
            <a:off x="3252426" y="5696355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561" name="Google Shape;561;p21"/>
          <p:cNvSpPr/>
          <p:nvPr/>
        </p:nvSpPr>
        <p:spPr>
          <a:xfrm>
            <a:off x="4003892" y="479909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562" name="Google Shape;562;p21"/>
          <p:cNvSpPr/>
          <p:nvPr/>
        </p:nvSpPr>
        <p:spPr>
          <a:xfrm>
            <a:off x="4821346" y="393178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cxnSp>
        <p:nvCxnSpPr>
          <p:cNvPr id="563" name="Google Shape;563;p21"/>
          <p:cNvCxnSpPr/>
          <p:nvPr/>
        </p:nvCxnSpPr>
        <p:spPr>
          <a:xfrm flipH="1">
            <a:off x="4719964" y="4607246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21"/>
          <p:cNvCxnSpPr/>
          <p:nvPr/>
        </p:nvCxnSpPr>
        <p:spPr>
          <a:xfrm flipH="1">
            <a:off x="3931231" y="5482903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Google Shape;565;p21"/>
          <p:cNvSpPr/>
          <p:nvPr/>
        </p:nvSpPr>
        <p:spPr>
          <a:xfrm rot="-1635493">
            <a:off x="5995314" y="3065629"/>
            <a:ext cx="1199268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1"/>
          <p:cNvSpPr/>
          <p:nvPr/>
        </p:nvSpPr>
        <p:spPr>
          <a:xfrm>
            <a:off x="9131575" y="231510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67" name="Google Shape;567;p21"/>
          <p:cNvSpPr/>
          <p:nvPr/>
        </p:nvSpPr>
        <p:spPr>
          <a:xfrm>
            <a:off x="7543801" y="231510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568" name="Google Shape;568;p21"/>
          <p:cNvCxnSpPr/>
          <p:nvPr/>
        </p:nvCxnSpPr>
        <p:spPr>
          <a:xfrm>
            <a:off x="9023972" y="212325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21"/>
          <p:cNvSpPr/>
          <p:nvPr/>
        </p:nvSpPr>
        <p:spPr>
          <a:xfrm>
            <a:off x="8342401" y="14478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cxnSp>
        <p:nvCxnSpPr>
          <p:cNvPr id="570" name="Google Shape;570;p21"/>
          <p:cNvCxnSpPr/>
          <p:nvPr/>
        </p:nvCxnSpPr>
        <p:spPr>
          <a:xfrm flipH="1">
            <a:off x="8241019" y="212325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1" name="Google Shape;571;p21"/>
          <p:cNvSpPr/>
          <p:nvPr/>
        </p:nvSpPr>
        <p:spPr>
          <a:xfrm rot="7183534">
            <a:off x="7687399" y="3423553"/>
            <a:ext cx="95495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1"/>
          <p:cNvSpPr/>
          <p:nvPr/>
        </p:nvSpPr>
        <p:spPr>
          <a:xfrm>
            <a:off x="7881043" y="5323215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6293269" y="5323215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574" name="Google Shape;574;p21"/>
          <p:cNvCxnSpPr/>
          <p:nvPr/>
        </p:nvCxnSpPr>
        <p:spPr>
          <a:xfrm>
            <a:off x="7773440" y="5131371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5" name="Google Shape;575;p21"/>
          <p:cNvSpPr/>
          <p:nvPr/>
        </p:nvSpPr>
        <p:spPr>
          <a:xfrm>
            <a:off x="7091869" y="445591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cxnSp>
        <p:nvCxnSpPr>
          <p:cNvPr id="576" name="Google Shape;576;p21"/>
          <p:cNvCxnSpPr/>
          <p:nvPr/>
        </p:nvCxnSpPr>
        <p:spPr>
          <a:xfrm flipH="1">
            <a:off x="6990487" y="5131371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572;p21">
            <a:extLst>
              <a:ext uri="{FF2B5EF4-FFF2-40B4-BE49-F238E27FC236}">
                <a16:creationId xmlns:a16="http://schemas.microsoft.com/office/drawing/2014/main" id="{4C3241ED-6ED9-4F17-B909-E6755F872BB6}"/>
              </a:ext>
            </a:extLst>
          </p:cNvPr>
          <p:cNvSpPr/>
          <p:nvPr/>
        </p:nvSpPr>
        <p:spPr>
          <a:xfrm>
            <a:off x="11069191" y="5323215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30" name="Google Shape;573;p21">
            <a:extLst>
              <a:ext uri="{FF2B5EF4-FFF2-40B4-BE49-F238E27FC236}">
                <a16:creationId xmlns:a16="http://schemas.microsoft.com/office/drawing/2014/main" id="{189331AE-3BE8-4AB4-9AA2-4C084C4910CE}"/>
              </a:ext>
            </a:extLst>
          </p:cNvPr>
          <p:cNvSpPr/>
          <p:nvPr/>
        </p:nvSpPr>
        <p:spPr>
          <a:xfrm>
            <a:off x="9481417" y="5323215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31" name="Google Shape;574;p21">
            <a:extLst>
              <a:ext uri="{FF2B5EF4-FFF2-40B4-BE49-F238E27FC236}">
                <a16:creationId xmlns:a16="http://schemas.microsoft.com/office/drawing/2014/main" id="{CB190BF5-3244-4403-B0AE-9F92172FF482}"/>
              </a:ext>
            </a:extLst>
          </p:cNvPr>
          <p:cNvCxnSpPr/>
          <p:nvPr/>
        </p:nvCxnSpPr>
        <p:spPr>
          <a:xfrm>
            <a:off x="10961588" y="5131371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575;p21">
            <a:extLst>
              <a:ext uri="{FF2B5EF4-FFF2-40B4-BE49-F238E27FC236}">
                <a16:creationId xmlns:a16="http://schemas.microsoft.com/office/drawing/2014/main" id="{00483A32-9E98-4AC0-951F-E1B14AA2B199}"/>
              </a:ext>
            </a:extLst>
          </p:cNvPr>
          <p:cNvSpPr/>
          <p:nvPr/>
        </p:nvSpPr>
        <p:spPr>
          <a:xfrm>
            <a:off x="10280017" y="445591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cxnSp>
        <p:nvCxnSpPr>
          <p:cNvPr id="33" name="Google Shape;576;p21">
            <a:extLst>
              <a:ext uri="{FF2B5EF4-FFF2-40B4-BE49-F238E27FC236}">
                <a16:creationId xmlns:a16="http://schemas.microsoft.com/office/drawing/2014/main" id="{88681EB8-F890-4C6F-868A-8A88F2B04581}"/>
              </a:ext>
            </a:extLst>
          </p:cNvPr>
          <p:cNvCxnSpPr/>
          <p:nvPr/>
        </p:nvCxnSpPr>
        <p:spPr>
          <a:xfrm flipH="1">
            <a:off x="10178635" y="5131371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71;p21">
            <a:extLst>
              <a:ext uri="{FF2B5EF4-FFF2-40B4-BE49-F238E27FC236}">
                <a16:creationId xmlns:a16="http://schemas.microsoft.com/office/drawing/2014/main" id="{EBB0EEF2-71FB-4272-ABAB-F16C2D4FFBE6}"/>
              </a:ext>
            </a:extLst>
          </p:cNvPr>
          <p:cNvSpPr/>
          <p:nvPr/>
        </p:nvSpPr>
        <p:spPr>
          <a:xfrm>
            <a:off x="8660001" y="4431040"/>
            <a:ext cx="95495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Flipping the colors should also change the </a:t>
            </a:r>
            <a:r>
              <a:rPr lang="en-US" b="1">
                <a:solidFill>
                  <a:schemeClr val="lt1"/>
                </a:solidFill>
              </a:rPr>
              <a:t>parent color</a:t>
            </a:r>
            <a:r>
              <a:rPr lang="en-US"/>
              <a:t> to </a:t>
            </a:r>
            <a:r>
              <a:rPr lang="en-US" b="1">
                <a:solidFill>
                  <a:schemeClr val="lt1"/>
                </a:solidFill>
              </a:rPr>
              <a:t>red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Preserves perfect </a:t>
            </a:r>
            <a:r>
              <a:rPr lang="en-US" b="1">
                <a:solidFill>
                  <a:schemeClr val="lt1"/>
                </a:solidFill>
              </a:rPr>
              <a:t>black balance</a:t>
            </a:r>
            <a:r>
              <a:rPr lang="en-US"/>
              <a:t> in the tree!</a:t>
            </a:r>
            <a:endParaRPr/>
          </a:p>
        </p:txBody>
      </p:sp>
      <p:sp>
        <p:nvSpPr>
          <p:cNvPr id="582" name="Google Shape;582;p2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Flipping Colors</a:t>
            </a:r>
            <a:endParaRPr/>
          </a:p>
        </p:txBody>
      </p:sp>
      <p:sp>
        <p:nvSpPr>
          <p:cNvPr id="583" name="Google Shape;583;p2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84" name="Google Shape;584;p22"/>
          <p:cNvSpPr/>
          <p:nvPr/>
        </p:nvSpPr>
        <p:spPr>
          <a:xfrm>
            <a:off x="1882066" y="2046768"/>
            <a:ext cx="7123616" cy="248026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lipColors(Node&lt;T&gt; node) {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olor = R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olor = B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lack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ight.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olor = B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lack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on a single node (root):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Each time the root switches colors, the height of the tree is increased</a:t>
            </a:r>
            <a:endParaRPr/>
          </a:p>
        </p:txBody>
      </p:sp>
      <p:sp>
        <p:nvSpPr>
          <p:cNvPr id="590" name="Google Shape;590;p2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Keeping Black Root</a:t>
            </a:r>
            <a:endParaRPr/>
          </a:p>
        </p:txBody>
      </p:sp>
      <p:sp>
        <p:nvSpPr>
          <p:cNvPr id="591" name="Google Shape;591;p2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92" name="Google Shape;592;p23"/>
          <p:cNvSpPr/>
          <p:nvPr/>
        </p:nvSpPr>
        <p:spPr>
          <a:xfrm>
            <a:off x="2425975" y="2819912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93" name="Google Shape;593;p23"/>
          <p:cNvSpPr/>
          <p:nvPr/>
        </p:nvSpPr>
        <p:spPr>
          <a:xfrm>
            <a:off x="838201" y="2819912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594" name="Google Shape;594;p23"/>
          <p:cNvCxnSpPr/>
          <p:nvPr/>
        </p:nvCxnSpPr>
        <p:spPr>
          <a:xfrm>
            <a:off x="2318372" y="262806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23"/>
          <p:cNvSpPr/>
          <p:nvPr/>
        </p:nvSpPr>
        <p:spPr>
          <a:xfrm>
            <a:off x="1636801" y="195261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cxnSp>
        <p:nvCxnSpPr>
          <p:cNvPr id="596" name="Google Shape;596;p23"/>
          <p:cNvCxnSpPr/>
          <p:nvPr/>
        </p:nvCxnSpPr>
        <p:spPr>
          <a:xfrm flipH="1">
            <a:off x="1535419" y="262806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7" name="Google Shape;597;p23"/>
          <p:cNvSpPr/>
          <p:nvPr/>
        </p:nvSpPr>
        <p:spPr>
          <a:xfrm>
            <a:off x="3618001" y="2431783"/>
            <a:ext cx="95495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3"/>
          <p:cNvSpPr/>
          <p:nvPr/>
        </p:nvSpPr>
        <p:spPr>
          <a:xfrm>
            <a:off x="6501175" y="281991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99" name="Google Shape;599;p23"/>
          <p:cNvSpPr/>
          <p:nvPr/>
        </p:nvSpPr>
        <p:spPr>
          <a:xfrm>
            <a:off x="4913401" y="281991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600" name="Google Shape;600;p23"/>
          <p:cNvCxnSpPr/>
          <p:nvPr/>
        </p:nvCxnSpPr>
        <p:spPr>
          <a:xfrm>
            <a:off x="6393572" y="262806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1" name="Google Shape;601;p23"/>
          <p:cNvSpPr/>
          <p:nvPr/>
        </p:nvSpPr>
        <p:spPr>
          <a:xfrm>
            <a:off x="5712001" y="195261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2" name="Google Shape;602;p23"/>
          <p:cNvCxnSpPr/>
          <p:nvPr/>
        </p:nvCxnSpPr>
        <p:spPr>
          <a:xfrm flipH="1">
            <a:off x="5610619" y="262806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3" name="Google Shape;603;p23"/>
          <p:cNvSpPr/>
          <p:nvPr/>
        </p:nvSpPr>
        <p:spPr>
          <a:xfrm>
            <a:off x="7732801" y="2431783"/>
            <a:ext cx="95495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3"/>
          <p:cNvSpPr/>
          <p:nvPr/>
        </p:nvSpPr>
        <p:spPr>
          <a:xfrm>
            <a:off x="10678942" y="281991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05" name="Google Shape;605;p23"/>
          <p:cNvSpPr/>
          <p:nvPr/>
        </p:nvSpPr>
        <p:spPr>
          <a:xfrm>
            <a:off x="9091168" y="281991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606" name="Google Shape;606;p23"/>
          <p:cNvCxnSpPr/>
          <p:nvPr/>
        </p:nvCxnSpPr>
        <p:spPr>
          <a:xfrm>
            <a:off x="10571339" y="262806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7" name="Google Shape;607;p23"/>
          <p:cNvSpPr/>
          <p:nvPr/>
        </p:nvSpPr>
        <p:spPr>
          <a:xfrm>
            <a:off x="9889768" y="195261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cxnSp>
        <p:nvCxnSpPr>
          <p:cNvPr id="608" name="Google Shape;608;p23"/>
          <p:cNvCxnSpPr/>
          <p:nvPr/>
        </p:nvCxnSpPr>
        <p:spPr>
          <a:xfrm flipH="1">
            <a:off x="9788386" y="2628068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</a:t>
            </a:r>
            <a:r>
              <a:rPr lang="en-US" b="1">
                <a:solidFill>
                  <a:schemeClr val="lt1"/>
                </a:solidFill>
              </a:rPr>
              <a:t>8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4" name="Google Shape;614;p2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 Into 3-Node at the Bottom</a:t>
            </a:r>
            <a:endParaRPr/>
          </a:p>
        </p:txBody>
      </p:sp>
      <p:sp>
        <p:nvSpPr>
          <p:cNvPr id="615" name="Google Shape;615;p2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616" name="Google Shape;616;p24"/>
          <p:cNvSpPr/>
          <p:nvPr/>
        </p:nvSpPr>
        <p:spPr>
          <a:xfrm>
            <a:off x="3581401" y="22978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sp>
        <p:nvSpPr>
          <p:cNvPr id="617" name="Google Shape;617;p24"/>
          <p:cNvSpPr/>
          <p:nvPr/>
        </p:nvSpPr>
        <p:spPr>
          <a:xfrm>
            <a:off x="1946492" y="22978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618" name="Google Shape;618;p24"/>
          <p:cNvSpPr/>
          <p:nvPr/>
        </p:nvSpPr>
        <p:spPr>
          <a:xfrm>
            <a:off x="1129037" y="3184507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619" name="Google Shape;619;p24"/>
          <p:cNvCxnSpPr/>
          <p:nvPr/>
        </p:nvCxnSpPr>
        <p:spPr>
          <a:xfrm>
            <a:off x="3445517" y="2105967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24"/>
          <p:cNvSpPr/>
          <p:nvPr/>
        </p:nvSpPr>
        <p:spPr>
          <a:xfrm>
            <a:off x="2763946" y="143050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621" name="Google Shape;621;p24"/>
          <p:cNvCxnSpPr/>
          <p:nvPr/>
        </p:nvCxnSpPr>
        <p:spPr>
          <a:xfrm flipH="1">
            <a:off x="2662564" y="2105967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24"/>
          <p:cNvCxnSpPr/>
          <p:nvPr/>
        </p:nvCxnSpPr>
        <p:spPr>
          <a:xfrm flipH="1">
            <a:off x="1853049" y="2984672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3" name="Google Shape;623;p24"/>
          <p:cNvSpPr/>
          <p:nvPr/>
        </p:nvSpPr>
        <p:spPr>
          <a:xfrm>
            <a:off x="2766789" y="316511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/>
          </a:p>
        </p:txBody>
      </p:sp>
      <p:cxnSp>
        <p:nvCxnSpPr>
          <p:cNvPr id="624" name="Google Shape;624;p24"/>
          <p:cNvCxnSpPr/>
          <p:nvPr/>
        </p:nvCxnSpPr>
        <p:spPr>
          <a:xfrm flipH="1">
            <a:off x="3490801" y="2965278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5" name="Google Shape;625;p24"/>
          <p:cNvSpPr/>
          <p:nvPr/>
        </p:nvSpPr>
        <p:spPr>
          <a:xfrm>
            <a:off x="1946491" y="4051809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626" name="Google Shape;626;p24"/>
          <p:cNvCxnSpPr/>
          <p:nvPr/>
        </p:nvCxnSpPr>
        <p:spPr>
          <a:xfrm flipH="1">
            <a:off x="2646870" y="3840690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7" name="Google Shape;627;p24"/>
          <p:cNvSpPr/>
          <p:nvPr/>
        </p:nvSpPr>
        <p:spPr>
          <a:xfrm rot="2581628">
            <a:off x="3735237" y="3670562"/>
            <a:ext cx="95495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4"/>
          <p:cNvSpPr/>
          <p:nvPr/>
        </p:nvSpPr>
        <p:spPr>
          <a:xfrm>
            <a:off x="6473561" y="5620805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4017856" y="475350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630" name="Google Shape;630;p24"/>
          <p:cNvSpPr/>
          <p:nvPr/>
        </p:nvSpPr>
        <p:spPr>
          <a:xfrm>
            <a:off x="3200401" y="5640199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631" name="Google Shape;631;p24"/>
          <p:cNvCxnSpPr/>
          <p:nvPr/>
        </p:nvCxnSpPr>
        <p:spPr>
          <a:xfrm>
            <a:off x="6335922" y="5435173"/>
            <a:ext cx="256270" cy="28574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2" name="Google Shape;632;p24"/>
          <p:cNvSpPr/>
          <p:nvPr/>
        </p:nvSpPr>
        <p:spPr>
          <a:xfrm>
            <a:off x="4835310" y="38862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633" name="Google Shape;633;p24"/>
          <p:cNvCxnSpPr/>
          <p:nvPr/>
        </p:nvCxnSpPr>
        <p:spPr>
          <a:xfrm flipH="1">
            <a:off x="4733928" y="456165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24"/>
          <p:cNvCxnSpPr/>
          <p:nvPr/>
        </p:nvCxnSpPr>
        <p:spPr>
          <a:xfrm flipH="1">
            <a:off x="3924413" y="5440364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5" name="Google Shape;635;p24"/>
          <p:cNvSpPr/>
          <p:nvPr/>
        </p:nvSpPr>
        <p:spPr>
          <a:xfrm>
            <a:off x="5657084" y="473742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6" name="Google Shape;636;p24"/>
          <p:cNvSpPr/>
          <p:nvPr/>
        </p:nvSpPr>
        <p:spPr>
          <a:xfrm>
            <a:off x="4833687" y="5646353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637" name="Google Shape;637;p24"/>
          <p:cNvCxnSpPr/>
          <p:nvPr/>
        </p:nvCxnSpPr>
        <p:spPr>
          <a:xfrm flipH="1">
            <a:off x="5535821" y="5435172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24"/>
          <p:cNvCxnSpPr/>
          <p:nvPr/>
        </p:nvCxnSpPr>
        <p:spPr>
          <a:xfrm>
            <a:off x="5521201" y="4561659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9" name="Google Shape;639;p24"/>
          <p:cNvSpPr/>
          <p:nvPr/>
        </p:nvSpPr>
        <p:spPr>
          <a:xfrm>
            <a:off x="10041331" y="343257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0" name="Google Shape;640;p24"/>
          <p:cNvSpPr/>
          <p:nvPr/>
        </p:nvSpPr>
        <p:spPr>
          <a:xfrm>
            <a:off x="7585626" y="256526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641" name="Google Shape;641;p24"/>
          <p:cNvSpPr/>
          <p:nvPr/>
        </p:nvSpPr>
        <p:spPr>
          <a:xfrm>
            <a:off x="6768171" y="3451964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642" name="Google Shape;642;p24"/>
          <p:cNvCxnSpPr/>
          <p:nvPr/>
        </p:nvCxnSpPr>
        <p:spPr>
          <a:xfrm>
            <a:off x="9903692" y="3246938"/>
            <a:ext cx="256270" cy="28574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3" name="Google Shape;643;p24"/>
          <p:cNvSpPr/>
          <p:nvPr/>
        </p:nvSpPr>
        <p:spPr>
          <a:xfrm>
            <a:off x="8403080" y="169796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644" name="Google Shape;644;p24"/>
          <p:cNvCxnSpPr/>
          <p:nvPr/>
        </p:nvCxnSpPr>
        <p:spPr>
          <a:xfrm flipH="1">
            <a:off x="8301698" y="2373424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24"/>
          <p:cNvCxnSpPr/>
          <p:nvPr/>
        </p:nvCxnSpPr>
        <p:spPr>
          <a:xfrm flipH="1">
            <a:off x="7492183" y="3252129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24"/>
          <p:cNvSpPr/>
          <p:nvPr/>
        </p:nvSpPr>
        <p:spPr>
          <a:xfrm>
            <a:off x="9224854" y="254918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7" name="Google Shape;647;p24"/>
          <p:cNvSpPr/>
          <p:nvPr/>
        </p:nvSpPr>
        <p:spPr>
          <a:xfrm>
            <a:off x="8401457" y="345811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8" name="Google Shape;648;p24"/>
          <p:cNvCxnSpPr/>
          <p:nvPr/>
        </p:nvCxnSpPr>
        <p:spPr>
          <a:xfrm flipH="1">
            <a:off x="9103591" y="3246937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9" name="Google Shape;649;p24"/>
          <p:cNvCxnSpPr/>
          <p:nvPr/>
        </p:nvCxnSpPr>
        <p:spPr>
          <a:xfrm>
            <a:off x="9088971" y="2373424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0" name="Google Shape;650;p24"/>
          <p:cNvSpPr/>
          <p:nvPr/>
        </p:nvSpPr>
        <p:spPr>
          <a:xfrm rot="-2700000">
            <a:off x="6866881" y="4546262"/>
            <a:ext cx="95495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 Into 3-Node at the Bottom (2)</a:t>
            </a:r>
            <a:endParaRPr/>
          </a:p>
        </p:txBody>
      </p:sp>
      <p:sp>
        <p:nvSpPr>
          <p:cNvPr id="656" name="Google Shape;656;p2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5429951" y="2866653"/>
            <a:ext cx="954957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8" name="Google Shape;658;p25"/>
          <p:cNvGrpSpPr/>
          <p:nvPr/>
        </p:nvGrpSpPr>
        <p:grpSpPr>
          <a:xfrm>
            <a:off x="6742564" y="1883157"/>
            <a:ext cx="4057092" cy="3458717"/>
            <a:chOff x="6742564" y="1883157"/>
            <a:chExt cx="4057092" cy="3458717"/>
          </a:xfrm>
        </p:grpSpPr>
        <p:sp>
          <p:nvSpPr>
            <p:cNvPr id="659" name="Google Shape;659;p25"/>
            <p:cNvSpPr/>
            <p:nvPr/>
          </p:nvSpPr>
          <p:spPr>
            <a:xfrm>
              <a:off x="9982201" y="276654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60" name="Google Shape;660;p25"/>
            <p:cNvCxnSpPr/>
            <p:nvPr/>
          </p:nvCxnSpPr>
          <p:spPr>
            <a:xfrm>
              <a:off x="9844562" y="2580909"/>
              <a:ext cx="256270" cy="285745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1" name="Google Shape;661;p25"/>
            <p:cNvSpPr/>
            <p:nvPr/>
          </p:nvSpPr>
          <p:spPr>
            <a:xfrm>
              <a:off x="9165724" y="1883157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62" name="Google Shape;662;p25"/>
            <p:cNvCxnSpPr/>
            <p:nvPr/>
          </p:nvCxnSpPr>
          <p:spPr>
            <a:xfrm flipH="1">
              <a:off x="9044461" y="2580908"/>
              <a:ext cx="252958" cy="345396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3" name="Google Shape;663;p25"/>
            <p:cNvSpPr/>
            <p:nvPr/>
          </p:nvSpPr>
          <p:spPr>
            <a:xfrm>
              <a:off x="7560019" y="3693689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6742564" y="4580385"/>
              <a:ext cx="817455" cy="761489"/>
            </a:xfrm>
            <a:prstGeom prst="ellipse">
              <a:avLst/>
            </a:prstGeom>
            <a:solidFill>
              <a:srgbClr val="FFB0B0"/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8377473" y="2826387"/>
              <a:ext cx="817455" cy="761489"/>
            </a:xfrm>
            <a:prstGeom prst="ellipse">
              <a:avLst/>
            </a:prstGeom>
            <a:solidFill>
              <a:srgbClr val="FFB0B0"/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66" name="Google Shape;666;p25"/>
            <p:cNvCxnSpPr/>
            <p:nvPr/>
          </p:nvCxnSpPr>
          <p:spPr>
            <a:xfrm flipH="1">
              <a:off x="8276091" y="3501845"/>
              <a:ext cx="237264" cy="291129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25"/>
            <p:cNvCxnSpPr/>
            <p:nvPr/>
          </p:nvCxnSpPr>
          <p:spPr>
            <a:xfrm flipH="1">
              <a:off x="7466576" y="4380550"/>
              <a:ext cx="252958" cy="345396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8" name="Google Shape;668;p25"/>
            <p:cNvSpPr/>
            <p:nvPr/>
          </p:nvSpPr>
          <p:spPr>
            <a:xfrm>
              <a:off x="9194928" y="3693688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69" name="Google Shape;669;p25"/>
            <p:cNvCxnSpPr/>
            <p:nvPr/>
          </p:nvCxnSpPr>
          <p:spPr>
            <a:xfrm>
              <a:off x="9063364" y="3501845"/>
              <a:ext cx="237264" cy="291129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0" name="Google Shape;670;p25"/>
          <p:cNvSpPr/>
          <p:nvPr/>
        </p:nvSpPr>
        <p:spPr>
          <a:xfrm>
            <a:off x="4113504" y="388391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1" name="Google Shape;671;p25"/>
          <p:cNvSpPr/>
          <p:nvPr/>
        </p:nvSpPr>
        <p:spPr>
          <a:xfrm>
            <a:off x="1657799" y="301660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840344" y="3903304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673" name="Google Shape;673;p25"/>
          <p:cNvCxnSpPr/>
          <p:nvPr/>
        </p:nvCxnSpPr>
        <p:spPr>
          <a:xfrm>
            <a:off x="3975865" y="3698278"/>
            <a:ext cx="256270" cy="28574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4" name="Google Shape;674;p25"/>
          <p:cNvSpPr/>
          <p:nvPr/>
        </p:nvSpPr>
        <p:spPr>
          <a:xfrm>
            <a:off x="2475253" y="214930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675" name="Google Shape;675;p25"/>
          <p:cNvCxnSpPr/>
          <p:nvPr/>
        </p:nvCxnSpPr>
        <p:spPr>
          <a:xfrm flipH="1">
            <a:off x="2373871" y="2824764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25"/>
          <p:cNvCxnSpPr/>
          <p:nvPr/>
        </p:nvCxnSpPr>
        <p:spPr>
          <a:xfrm flipH="1">
            <a:off x="1564356" y="3703469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" name="Google Shape;677;p25"/>
          <p:cNvSpPr/>
          <p:nvPr/>
        </p:nvSpPr>
        <p:spPr>
          <a:xfrm>
            <a:off x="3297027" y="3000526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/>
          </a:p>
        </p:txBody>
      </p:sp>
      <p:sp>
        <p:nvSpPr>
          <p:cNvPr id="678" name="Google Shape;678;p25"/>
          <p:cNvSpPr/>
          <p:nvPr/>
        </p:nvSpPr>
        <p:spPr>
          <a:xfrm>
            <a:off x="2473630" y="3909458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79" name="Google Shape;679;p25"/>
          <p:cNvCxnSpPr/>
          <p:nvPr/>
        </p:nvCxnSpPr>
        <p:spPr>
          <a:xfrm flipH="1">
            <a:off x="3175764" y="3698277"/>
            <a:ext cx="252958" cy="34539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25"/>
          <p:cNvCxnSpPr/>
          <p:nvPr/>
        </p:nvCxnSpPr>
        <p:spPr>
          <a:xfrm>
            <a:off x="3161144" y="2824764"/>
            <a:ext cx="237264" cy="29112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Overall Insertion Process</a:t>
            </a:r>
            <a:endParaRPr/>
          </a:p>
        </p:txBody>
      </p:sp>
      <p:sp>
        <p:nvSpPr>
          <p:cNvPr id="686" name="Google Shape;686;p2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687" name="Google Shape;687;p26"/>
          <p:cNvSpPr/>
          <p:nvPr/>
        </p:nvSpPr>
        <p:spPr>
          <a:xfrm>
            <a:off x="4461092" y="1990862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8" name="Google Shape;688;p26"/>
          <p:cNvSpPr/>
          <p:nvPr/>
        </p:nvSpPr>
        <p:spPr>
          <a:xfrm>
            <a:off x="5278546" y="1123560"/>
            <a:ext cx="817455" cy="78144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89" name="Google Shape;689;p26"/>
          <p:cNvCxnSpPr/>
          <p:nvPr/>
        </p:nvCxnSpPr>
        <p:spPr>
          <a:xfrm flipH="1">
            <a:off x="5177164" y="1799018"/>
            <a:ext cx="237264" cy="29875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26"/>
          <p:cNvSpPr/>
          <p:nvPr/>
        </p:nvSpPr>
        <p:spPr>
          <a:xfrm>
            <a:off x="1555762" y="5016877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26"/>
          <p:cNvSpPr/>
          <p:nvPr/>
        </p:nvSpPr>
        <p:spPr>
          <a:xfrm>
            <a:off x="2265253" y="4341419"/>
            <a:ext cx="817455" cy="78144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2" name="Google Shape;692;p26"/>
          <p:cNvCxnSpPr/>
          <p:nvPr/>
        </p:nvCxnSpPr>
        <p:spPr>
          <a:xfrm flipH="1">
            <a:off x="2265252" y="5016877"/>
            <a:ext cx="135883" cy="11320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26"/>
          <p:cNvSpPr/>
          <p:nvPr/>
        </p:nvSpPr>
        <p:spPr>
          <a:xfrm>
            <a:off x="5270442" y="3101497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4" name="Google Shape;694;p26"/>
          <p:cNvSpPr/>
          <p:nvPr/>
        </p:nvSpPr>
        <p:spPr>
          <a:xfrm>
            <a:off x="5921030" y="2320430"/>
            <a:ext cx="817455" cy="78144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5" name="Google Shape;695;p26"/>
          <p:cNvCxnSpPr/>
          <p:nvPr/>
        </p:nvCxnSpPr>
        <p:spPr>
          <a:xfrm flipH="1">
            <a:off x="5892255" y="2995888"/>
            <a:ext cx="164657" cy="15856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26"/>
          <p:cNvSpPr/>
          <p:nvPr/>
        </p:nvSpPr>
        <p:spPr>
          <a:xfrm>
            <a:off x="8832219" y="2932570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7" name="Google Shape;697;p26"/>
          <p:cNvSpPr/>
          <p:nvPr/>
        </p:nvSpPr>
        <p:spPr>
          <a:xfrm>
            <a:off x="9649673" y="2065268"/>
            <a:ext cx="817455" cy="78144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8" name="Google Shape;698;p26"/>
          <p:cNvCxnSpPr/>
          <p:nvPr/>
        </p:nvCxnSpPr>
        <p:spPr>
          <a:xfrm flipH="1">
            <a:off x="9548291" y="2740726"/>
            <a:ext cx="237264" cy="29875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9" name="Google Shape;699;p26"/>
          <p:cNvSpPr/>
          <p:nvPr/>
        </p:nvSpPr>
        <p:spPr>
          <a:xfrm>
            <a:off x="8832219" y="5581320"/>
            <a:ext cx="817455" cy="78144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Google Shape;700;p26"/>
          <p:cNvSpPr/>
          <p:nvPr/>
        </p:nvSpPr>
        <p:spPr>
          <a:xfrm>
            <a:off x="9649673" y="4714018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1" name="Google Shape;701;p26"/>
          <p:cNvCxnSpPr/>
          <p:nvPr/>
        </p:nvCxnSpPr>
        <p:spPr>
          <a:xfrm flipH="1">
            <a:off x="9548291" y="5389476"/>
            <a:ext cx="237264" cy="29875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2" name="Google Shape;702;p26"/>
          <p:cNvSpPr/>
          <p:nvPr/>
        </p:nvSpPr>
        <p:spPr>
          <a:xfrm rot="1246071">
            <a:off x="6194569" y="2175443"/>
            <a:ext cx="2704020" cy="2850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6"/>
          <p:cNvSpPr/>
          <p:nvPr/>
        </p:nvSpPr>
        <p:spPr>
          <a:xfrm rot="7905210">
            <a:off x="2796084" y="3376284"/>
            <a:ext cx="1931571" cy="2850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6"/>
          <p:cNvSpPr/>
          <p:nvPr/>
        </p:nvSpPr>
        <p:spPr>
          <a:xfrm rot="5400000">
            <a:off x="5201541" y="2375772"/>
            <a:ext cx="823217" cy="2850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6"/>
          <p:cNvSpPr/>
          <p:nvPr/>
        </p:nvSpPr>
        <p:spPr>
          <a:xfrm rot="9599160">
            <a:off x="3267007" y="4035851"/>
            <a:ext cx="1912232" cy="2850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6"/>
          <p:cNvSpPr/>
          <p:nvPr/>
        </p:nvSpPr>
        <p:spPr>
          <a:xfrm rot="9407185" flipH="1">
            <a:off x="1949384" y="4706027"/>
            <a:ext cx="7232045" cy="677924"/>
          </a:xfrm>
          <a:prstGeom prst="bentArrow">
            <a:avLst>
              <a:gd name="adj1" fmla="val 21238"/>
              <a:gd name="adj2" fmla="val 26859"/>
              <a:gd name="adj3" fmla="val 25000"/>
              <a:gd name="adj4" fmla="val 85619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6"/>
          <p:cNvSpPr/>
          <p:nvPr/>
        </p:nvSpPr>
        <p:spPr>
          <a:xfrm rot="5400000">
            <a:off x="9620888" y="3967981"/>
            <a:ext cx="847584" cy="2850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6"/>
          <p:cNvSpPr/>
          <p:nvPr/>
        </p:nvSpPr>
        <p:spPr>
          <a:xfrm>
            <a:off x="817797" y="5636528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9" name="Google Shape;709;p26"/>
          <p:cNvCxnSpPr/>
          <p:nvPr/>
        </p:nvCxnSpPr>
        <p:spPr>
          <a:xfrm flipH="1">
            <a:off x="1527844" y="5685111"/>
            <a:ext cx="135883" cy="11320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0" name="Google Shape;710;p26"/>
          <p:cNvSpPr/>
          <p:nvPr/>
        </p:nvSpPr>
        <p:spPr>
          <a:xfrm>
            <a:off x="10468472" y="2932570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1" name="Google Shape;711;p26"/>
          <p:cNvCxnSpPr/>
          <p:nvPr/>
        </p:nvCxnSpPr>
        <p:spPr>
          <a:xfrm>
            <a:off x="10332590" y="2740726"/>
            <a:ext cx="271764" cy="283473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2" name="Google Shape;712;p26"/>
          <p:cNvSpPr/>
          <p:nvPr/>
        </p:nvSpPr>
        <p:spPr>
          <a:xfrm>
            <a:off x="10427543" y="5597025"/>
            <a:ext cx="817455" cy="78144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3" name="Google Shape;713;p26"/>
          <p:cNvCxnSpPr/>
          <p:nvPr/>
        </p:nvCxnSpPr>
        <p:spPr>
          <a:xfrm>
            <a:off x="10291661" y="5405181"/>
            <a:ext cx="271764" cy="283473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26"/>
          <p:cNvSpPr/>
          <p:nvPr/>
        </p:nvSpPr>
        <p:spPr>
          <a:xfrm>
            <a:off x="6028311" y="3802640"/>
            <a:ext cx="817455" cy="78144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5" name="Google Shape;715;p26"/>
          <p:cNvCxnSpPr/>
          <p:nvPr/>
        </p:nvCxnSpPr>
        <p:spPr>
          <a:xfrm>
            <a:off x="5998541" y="3753907"/>
            <a:ext cx="176706" cy="15854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6" name="Google Shape;716;p26"/>
          <p:cNvSpPr/>
          <p:nvPr/>
        </p:nvSpPr>
        <p:spPr>
          <a:xfrm>
            <a:off x="302668" y="3744231"/>
            <a:ext cx="2257798" cy="510778"/>
          </a:xfrm>
          <a:prstGeom prst="wedgeRoundRectCallout">
            <a:avLst>
              <a:gd name="adj1" fmla="val -584"/>
              <a:gd name="adj2" fmla="val 16407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Rotate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6"/>
          <p:cNvSpPr/>
          <p:nvPr/>
        </p:nvSpPr>
        <p:spPr>
          <a:xfrm>
            <a:off x="6936789" y="2822600"/>
            <a:ext cx="1175134" cy="919401"/>
          </a:xfrm>
          <a:prstGeom prst="wedgeRoundRectCallout">
            <a:avLst>
              <a:gd name="adj1" fmla="val -97886"/>
              <a:gd name="adj2" fmla="val 423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Rotate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6"/>
          <p:cNvSpPr/>
          <p:nvPr/>
        </p:nvSpPr>
        <p:spPr>
          <a:xfrm>
            <a:off x="10877898" y="4219260"/>
            <a:ext cx="1118925" cy="919401"/>
          </a:xfrm>
          <a:prstGeom prst="wedgeRoundRectCallout">
            <a:avLst>
              <a:gd name="adj1" fmla="val -74719"/>
              <a:gd name="adj2" fmla="val 7921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Colors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7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Red-Black Tree</a:t>
            </a:r>
            <a:endParaRPr/>
          </a:p>
        </p:txBody>
      </p:sp>
      <p:sp>
        <p:nvSpPr>
          <p:cNvPr id="724" name="Google Shape;724;p27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Insertion Implementation</a:t>
            </a:r>
            <a:endParaRPr/>
          </a:p>
        </p:txBody>
      </p:sp>
      <p:sp>
        <p:nvSpPr>
          <p:cNvPr id="725" name="Google Shape;725;p27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pSp>
        <p:nvGrpSpPr>
          <p:cNvPr id="726" name="Google Shape;726;p27"/>
          <p:cNvGrpSpPr/>
          <p:nvPr/>
        </p:nvGrpSpPr>
        <p:grpSpPr>
          <a:xfrm>
            <a:off x="4621100" y="1682742"/>
            <a:ext cx="2970546" cy="1815369"/>
            <a:chOff x="3983146" y="1799699"/>
            <a:chExt cx="4090615" cy="2521641"/>
          </a:xfrm>
        </p:grpSpPr>
        <p:sp>
          <p:nvSpPr>
            <p:cNvPr id="727" name="Google Shape;727;p27"/>
            <p:cNvSpPr/>
            <p:nvPr/>
          </p:nvSpPr>
          <p:spPr>
            <a:xfrm>
              <a:off x="7256306" y="3534303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2400" b="1" i="0" u="none" strike="noStrike" cap="none">
                <a:solidFill>
                  <a:srgbClr val="8FB4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4800601" y="266700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3983146" y="3553697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cxnSp>
          <p:nvCxnSpPr>
            <p:cNvPr id="730" name="Google Shape;730;p27"/>
            <p:cNvCxnSpPr/>
            <p:nvPr/>
          </p:nvCxnSpPr>
          <p:spPr>
            <a:xfrm>
              <a:off x="7118667" y="3348671"/>
              <a:ext cx="256270" cy="28574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1" name="Google Shape;731;p27"/>
            <p:cNvSpPr/>
            <p:nvPr/>
          </p:nvSpPr>
          <p:spPr>
            <a:xfrm>
              <a:off x="5618055" y="1799699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cxnSp>
          <p:nvCxnSpPr>
            <p:cNvPr id="732" name="Google Shape;732;p27"/>
            <p:cNvCxnSpPr/>
            <p:nvPr/>
          </p:nvCxnSpPr>
          <p:spPr>
            <a:xfrm flipH="1">
              <a:off x="5516673" y="2475157"/>
              <a:ext cx="237264" cy="291129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27"/>
            <p:cNvCxnSpPr/>
            <p:nvPr/>
          </p:nvCxnSpPr>
          <p:spPr>
            <a:xfrm flipH="1">
              <a:off x="4707158" y="3353862"/>
              <a:ext cx="252958" cy="345396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4" name="Google Shape;734;p27"/>
            <p:cNvSpPr/>
            <p:nvPr/>
          </p:nvSpPr>
          <p:spPr>
            <a:xfrm>
              <a:off x="6439829" y="2650919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5616432" y="355985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2400" b="1" i="0" u="none" strike="noStrike" cap="none">
                <a:solidFill>
                  <a:srgbClr val="8FB4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36" name="Google Shape;736;p27"/>
            <p:cNvCxnSpPr/>
            <p:nvPr/>
          </p:nvCxnSpPr>
          <p:spPr>
            <a:xfrm flipH="1">
              <a:off x="6318566" y="3348670"/>
              <a:ext cx="252958" cy="345396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27"/>
            <p:cNvCxnSpPr/>
            <p:nvPr/>
          </p:nvCxnSpPr>
          <p:spPr>
            <a:xfrm>
              <a:off x="6303946" y="2475157"/>
              <a:ext cx="237264" cy="291129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Changes to the BST Class</a:t>
            </a:r>
            <a:endParaRPr/>
          </a:p>
        </p:txBody>
      </p:sp>
      <p:sp>
        <p:nvSpPr>
          <p:cNvPr id="743" name="Google Shape;743;p2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744" name="Google Shape;744;p28"/>
          <p:cNvSpPr/>
          <p:nvPr/>
        </p:nvSpPr>
        <p:spPr>
          <a:xfrm>
            <a:off x="769089" y="1356762"/>
            <a:ext cx="10639645" cy="474242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RedBlackTree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&lt;T&gt; 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bool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lack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lass Node&lt;T&gt; {</a:t>
            </a:r>
            <a:endParaRPr sz="2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Node(T value,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 Color { get; set; }</a:t>
            </a:r>
            <a:endParaRPr sz="2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bg-BG" sz="2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Other properties</a:t>
            </a:r>
            <a:endParaRPr sz="2800" b="1" i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Changes to the BST Class (2)</a:t>
            </a:r>
            <a:endParaRPr/>
          </a:p>
        </p:txBody>
      </p:sp>
      <p:sp>
        <p:nvSpPr>
          <p:cNvPr id="750" name="Google Shape;750;p2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751" name="Google Shape;751;p29"/>
          <p:cNvSpPr/>
          <p:nvPr/>
        </p:nvSpPr>
        <p:spPr>
          <a:xfrm>
            <a:off x="1088067" y="1809193"/>
            <a:ext cx="10058398" cy="474242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RedBlackTree&lt;T&gt; {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(Node&lt;T&gt; node)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otateLeft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(Node&lt;T&gt; node)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otateRight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(Node&lt;T&gt; node)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lipColors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(Node&lt;T&gt; node)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Red-Black Tree</a:t>
            </a: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Simple Representation of a 2-3 Tree</a:t>
            </a:r>
            <a:endParaRPr/>
          </a:p>
        </p:txBody>
      </p:sp>
      <p:sp>
        <p:nvSpPr>
          <p:cNvPr id="219" name="Google Shape;219;p3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220" name="Google Shape;220;p3"/>
          <p:cNvGrpSpPr/>
          <p:nvPr/>
        </p:nvGrpSpPr>
        <p:grpSpPr>
          <a:xfrm>
            <a:off x="4830725" y="1625010"/>
            <a:ext cx="2530550" cy="1894367"/>
            <a:chOff x="3232172" y="838201"/>
            <a:chExt cx="4665541" cy="3966625"/>
          </a:xfrm>
        </p:grpSpPr>
        <p:cxnSp>
          <p:nvCxnSpPr>
            <p:cNvPr id="221" name="Google Shape;221;p3"/>
            <p:cNvCxnSpPr/>
            <p:nvPr/>
          </p:nvCxnSpPr>
          <p:spPr>
            <a:xfrm>
              <a:off x="7051966" y="2081095"/>
              <a:ext cx="200630" cy="278507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3"/>
            <p:cNvCxnSpPr/>
            <p:nvPr/>
          </p:nvCxnSpPr>
          <p:spPr>
            <a:xfrm>
              <a:off x="6410849" y="1399716"/>
              <a:ext cx="79749" cy="12428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3" name="Google Shape;223;p3"/>
            <p:cNvSpPr/>
            <p:nvPr/>
          </p:nvSpPr>
          <p:spPr>
            <a:xfrm>
              <a:off x="5638801" y="83820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400801" y="1386203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41</a:t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7051967" y="231790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73</a:t>
              </a:r>
              <a:endParaRPr/>
            </a:p>
          </p:txBody>
        </p:sp>
        <p:cxnSp>
          <p:nvCxnSpPr>
            <p:cNvPr id="226" name="Google Shape;226;p3"/>
            <p:cNvCxnSpPr/>
            <p:nvPr/>
          </p:nvCxnSpPr>
          <p:spPr>
            <a:xfrm flipH="1">
              <a:off x="7116554" y="3020998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3"/>
            <p:cNvCxnSpPr/>
            <p:nvPr/>
          </p:nvCxnSpPr>
          <p:spPr>
            <a:xfrm>
              <a:off x="7696631" y="3007261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3"/>
            <p:cNvCxnSpPr/>
            <p:nvPr/>
          </p:nvCxnSpPr>
          <p:spPr>
            <a:xfrm flipH="1">
              <a:off x="5604459" y="1396784"/>
              <a:ext cx="96471" cy="127217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3"/>
            <p:cNvCxnSpPr/>
            <p:nvPr/>
          </p:nvCxnSpPr>
          <p:spPr>
            <a:xfrm flipH="1">
              <a:off x="6435142" y="2089300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0" name="Google Shape;230;p3"/>
            <p:cNvSpPr/>
            <p:nvPr/>
          </p:nvSpPr>
          <p:spPr>
            <a:xfrm>
              <a:off x="4897546" y="1381126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619353" y="3249599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50</a:t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244981" y="2175370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cxnSp>
          <p:nvCxnSpPr>
            <p:cNvPr id="233" name="Google Shape;233;p3"/>
            <p:cNvCxnSpPr/>
            <p:nvPr/>
          </p:nvCxnSpPr>
          <p:spPr>
            <a:xfrm flipH="1">
              <a:off x="4917233" y="2066925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4" name="Google Shape;234;p3"/>
            <p:cNvSpPr/>
            <p:nvPr/>
          </p:nvSpPr>
          <p:spPr>
            <a:xfrm>
              <a:off x="4877497" y="3061022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cxnSp>
          <p:nvCxnSpPr>
            <p:cNvPr id="235" name="Google Shape;235;p3"/>
            <p:cNvCxnSpPr/>
            <p:nvPr/>
          </p:nvCxnSpPr>
          <p:spPr>
            <a:xfrm>
              <a:off x="4916274" y="2852018"/>
              <a:ext cx="183337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6" name="Google Shape;236;p3"/>
            <p:cNvSpPr/>
            <p:nvPr/>
          </p:nvSpPr>
          <p:spPr>
            <a:xfrm>
              <a:off x="3766329" y="3046906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232172" y="3895163"/>
              <a:ext cx="817455" cy="761489"/>
            </a:xfrm>
            <a:prstGeom prst="ellipse">
              <a:avLst/>
            </a:prstGeom>
            <a:solidFill>
              <a:srgbClr val="FF6161">
                <a:alpha val="49803"/>
              </a:srgbClr>
            </a:solidFill>
            <a:ln w="38100" cap="flat" cmpd="sng">
              <a:solidFill>
                <a:srgbClr val="DFE2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8FB4D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cxnSp>
          <p:nvCxnSpPr>
            <p:cNvPr id="238" name="Google Shape;238;p3"/>
            <p:cNvCxnSpPr/>
            <p:nvPr/>
          </p:nvCxnSpPr>
          <p:spPr>
            <a:xfrm flipH="1">
              <a:off x="4245229" y="2822558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3"/>
            <p:cNvCxnSpPr/>
            <p:nvPr/>
          </p:nvCxnSpPr>
          <p:spPr>
            <a:xfrm flipH="1">
              <a:off x="3753984" y="3690623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3"/>
            <p:cNvCxnSpPr/>
            <p:nvPr/>
          </p:nvCxnSpPr>
          <p:spPr>
            <a:xfrm flipH="1">
              <a:off x="3232172" y="4576225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3"/>
            <p:cNvCxnSpPr/>
            <p:nvPr/>
          </p:nvCxnSpPr>
          <p:spPr>
            <a:xfrm flipH="1">
              <a:off x="4917232" y="3742113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3"/>
            <p:cNvCxnSpPr/>
            <p:nvPr/>
          </p:nvCxnSpPr>
          <p:spPr>
            <a:xfrm flipH="1">
              <a:off x="6731568" y="3978340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3"/>
            <p:cNvCxnSpPr/>
            <p:nvPr/>
          </p:nvCxnSpPr>
          <p:spPr>
            <a:xfrm>
              <a:off x="7240504" y="3949074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3"/>
            <p:cNvCxnSpPr/>
            <p:nvPr/>
          </p:nvCxnSpPr>
          <p:spPr>
            <a:xfrm>
              <a:off x="5450836" y="3738344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"/>
            <p:cNvCxnSpPr/>
            <p:nvPr/>
          </p:nvCxnSpPr>
          <p:spPr>
            <a:xfrm>
              <a:off x="3906666" y="4548751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DFE2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757" name="Google Shape;757;p3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Rotate Right</a:t>
            </a:r>
            <a:endParaRPr/>
          </a:p>
        </p:txBody>
      </p:sp>
      <p:sp>
        <p:nvSpPr>
          <p:cNvPr id="758" name="Google Shape;758;p3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759" name="Google Shape;759;p30"/>
          <p:cNvSpPr/>
          <p:nvPr/>
        </p:nvSpPr>
        <p:spPr>
          <a:xfrm>
            <a:off x="285267" y="1356762"/>
            <a:ext cx="11281145" cy="474242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Node&lt;T&gt; 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otateRight(Node&lt;T&gt; node) {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Node&lt;T&gt;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node.left = temp.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ight;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temp.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ight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node;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temp.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olor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olor;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olor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ount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1 + 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ount(node.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eft) + 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ount(node.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ight);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765" name="Google Shape;765;p3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Rotate Left</a:t>
            </a:r>
            <a:endParaRPr/>
          </a:p>
        </p:txBody>
      </p:sp>
      <p:sp>
        <p:nvSpPr>
          <p:cNvPr id="766" name="Google Shape;766;p3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767" name="Google Shape;767;p31"/>
          <p:cNvSpPr/>
          <p:nvPr/>
        </p:nvSpPr>
        <p:spPr>
          <a:xfrm>
            <a:off x="1070251" y="1651661"/>
            <a:ext cx="10058398" cy="428999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Node&lt;T&gt; 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otateLeft(Node&lt;T&gt; node) {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Node&lt;T&gt;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node.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ight;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ight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temp.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temp.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eft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node;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Same operations as rotateRight()</a:t>
            </a:r>
            <a:endParaRPr sz="2800" b="1" i="0" u="none" strike="noStrike" cap="non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773" name="Google Shape;773;p3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</a:t>
            </a:r>
            <a:endParaRPr/>
          </a:p>
        </p:txBody>
      </p:sp>
      <p:sp>
        <p:nvSpPr>
          <p:cNvPr id="774" name="Google Shape;774;p3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775" name="Google Shape;775;p32"/>
          <p:cNvSpPr/>
          <p:nvPr/>
        </p:nvSpPr>
        <p:spPr>
          <a:xfrm>
            <a:off x="624002" y="1554498"/>
            <a:ext cx="10943998" cy="202783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boolean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(Node&lt;T&gt; node) {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(node == null) return false;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olor == R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ed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76" name="Google Shape;776;p32"/>
          <p:cNvSpPr/>
          <p:nvPr/>
        </p:nvSpPr>
        <p:spPr>
          <a:xfrm>
            <a:off x="624002" y="3943599"/>
            <a:ext cx="10943998" cy="202783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 element) {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this.root = this.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nsert(element, this.root);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this.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root.</a:t>
            </a: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olor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782" name="Google Shape;782;p3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Insert(2)</a:t>
            </a:r>
            <a:endParaRPr/>
          </a:p>
        </p:txBody>
      </p:sp>
      <p:sp>
        <p:nvSpPr>
          <p:cNvPr id="783" name="Google Shape;783;p3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395083" y="1373112"/>
            <a:ext cx="11408734" cy="517850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Node 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nsert(T element, Node node) {</a:t>
            </a:r>
            <a:endParaRPr sz="2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(node == null) node = new Node(element,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ed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Recursive calls to go left or right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(node.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ight) &amp;&amp;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(node.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eft))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node = 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otateLeft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(node.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eft) &amp;&amp; 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(node.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eft.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eft))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node = this.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(node.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eft) &amp;&amp; 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sRed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(node.</a:t>
            </a:r>
            <a:r>
              <a:rPr lang="en-US" sz="2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ight))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this.</a:t>
            </a: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2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lipColors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(node);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Increase count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4"/>
          <p:cNvSpPr txBox="1">
            <a:spLocks noGrp="1"/>
          </p:cNvSpPr>
          <p:nvPr>
            <p:ph type="sldNum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791" name="Google Shape;791;p34"/>
          <p:cNvSpPr txBox="1">
            <a:spLocks noGrp="1"/>
          </p:cNvSpPr>
          <p:nvPr>
            <p:ph type="body" idx="4294967295"/>
          </p:nvPr>
        </p:nvSpPr>
        <p:spPr>
          <a:xfrm>
            <a:off x="192001" y="1848142"/>
            <a:ext cx="11804822" cy="487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Suppose that you insert </a:t>
            </a:r>
            <a:r>
              <a:rPr lang="en-US" b="1">
                <a:solidFill>
                  <a:schemeClr val="lt1"/>
                </a:solidFill>
              </a:rPr>
              <a:t>n</a:t>
            </a:r>
            <a:r>
              <a:rPr lang="en-US"/>
              <a:t> keys in ascending order into a red-black BST. What is the height of the resulting tree?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Constant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Logarithmic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Linear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Linearithmic</a:t>
            </a:r>
            <a:endParaRPr/>
          </a:p>
        </p:txBody>
      </p:sp>
      <p:sp>
        <p:nvSpPr>
          <p:cNvPr id="792" name="Google Shape;792;p34"/>
          <p:cNvSpPr txBox="1"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Red-Black Tree - Quiz</a:t>
            </a:r>
            <a:endParaRPr/>
          </a:p>
        </p:txBody>
      </p:sp>
      <p:sp>
        <p:nvSpPr>
          <p:cNvPr id="793" name="Google Shape;793;p34"/>
          <p:cNvSpPr/>
          <p:nvPr/>
        </p:nvSpPr>
        <p:spPr>
          <a:xfrm rot="-5400000">
            <a:off x="3095812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34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5"/>
          <p:cNvSpPr txBox="1"/>
          <p:nvPr/>
        </p:nvSpPr>
        <p:spPr>
          <a:xfrm>
            <a:off x="192001" y="994066"/>
            <a:ext cx="11804822" cy="487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oto Sans Symbols"/>
              <a:buChar char="▪"/>
            </a:pPr>
            <a:r>
              <a:rPr lang="en-US" sz="3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that you insert </a:t>
            </a:r>
            <a:r>
              <a:rPr lang="en-US" sz="3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400" b="0" i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in ascending order into a red-black BST. What is the height of the resulting tree?</a:t>
            </a:r>
            <a:endParaRPr/>
          </a:p>
          <a:p>
            <a:pPr marL="609493" marR="0" lvl="1" indent="-23160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</a:t>
            </a:r>
            <a:endParaRPr/>
          </a:p>
          <a:p>
            <a:pPr marL="609493" marR="0" lvl="1" indent="-23160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Logarithmic</a:t>
            </a:r>
            <a:endParaRPr/>
          </a:p>
          <a:p>
            <a:pPr marL="609493" marR="0" lvl="1" indent="-23160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/>
          </a:p>
          <a:p>
            <a:pPr marL="609493" marR="0" lvl="1" indent="-23160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Linearithmic</a:t>
            </a:r>
            <a:endParaRPr/>
          </a:p>
        </p:txBody>
      </p:sp>
      <p:sp>
        <p:nvSpPr>
          <p:cNvPr id="800" name="Google Shape;800;p3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Red-Black Tree - Answer</a:t>
            </a:r>
            <a:endParaRPr/>
          </a:p>
        </p:txBody>
      </p:sp>
      <p:sp>
        <p:nvSpPr>
          <p:cNvPr id="801" name="Google Shape;801;p3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802" name="Google Shape;80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799969"/>
            <a:ext cx="630764" cy="630764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35"/>
          <p:cNvSpPr/>
          <p:nvPr/>
        </p:nvSpPr>
        <p:spPr>
          <a:xfrm>
            <a:off x="3962400" y="3657600"/>
            <a:ext cx="5334000" cy="1752600"/>
          </a:xfrm>
          <a:prstGeom prst="wedgeRoundRectCallout">
            <a:avLst>
              <a:gd name="adj1" fmla="val -68533"/>
              <a:gd name="adj2" fmla="val -6327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height of any red–black BST on 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keys (regardless of the order of insertion) is guaranteed to be between log</a:t>
            </a:r>
            <a:r>
              <a:rPr lang="en-US" sz="2400" b="1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2log</a:t>
            </a:r>
            <a:r>
              <a:rPr lang="en-US" sz="2400" b="1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6"/>
          <p:cNvSpPr txBox="1">
            <a:spLocks noGrp="1"/>
          </p:cNvSpPr>
          <p:nvPr>
            <p:ph type="sldNum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809" name="Google Shape;809;p36"/>
          <p:cNvSpPr txBox="1"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Red-Black Tree - Summary</a:t>
            </a:r>
            <a:endParaRPr/>
          </a:p>
        </p:txBody>
      </p:sp>
      <p:graphicFrame>
        <p:nvGraphicFramePr>
          <p:cNvPr id="810" name="Google Shape;810;p36"/>
          <p:cNvGraphicFramePr/>
          <p:nvPr/>
        </p:nvGraphicFramePr>
        <p:xfrm>
          <a:off x="674680" y="2057400"/>
          <a:ext cx="10831525" cy="2895600"/>
        </p:xfrm>
        <a:graphic>
          <a:graphicData uri="http://schemas.openxmlformats.org/drawingml/2006/table">
            <a:tbl>
              <a:tblPr firstRow="1" bandRow="1">
                <a:noFill/>
                <a:tableStyleId>{01A6284F-9FAD-4E19-9DFB-33CA7242D596}</a:tableStyleId>
              </a:tblPr>
              <a:tblGrid>
                <a:gridCol w="22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1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Structure</a:t>
                      </a:r>
                      <a:endParaRPr sz="2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Worst case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Average case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Search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Insert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Delete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Search Hit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Insert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>
                    <a:solidFill>
                      <a:srgbClr val="A3AB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BST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1.39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1.39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2-3 Tree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u="none" strike="noStrike" cap="none"/>
                        <a:t>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Red-Black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 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lg N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8100" marR="118100" marT="59050" marB="5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7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AA Tree</a:t>
            </a:r>
            <a:endParaRPr/>
          </a:p>
        </p:txBody>
      </p:sp>
      <p:sp>
        <p:nvSpPr>
          <p:cNvPr id="816" name="Google Shape;816;p37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817" name="Google Shape;817;p37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grpSp>
        <p:nvGrpSpPr>
          <p:cNvPr id="818" name="Google Shape;818;p37"/>
          <p:cNvGrpSpPr/>
          <p:nvPr/>
        </p:nvGrpSpPr>
        <p:grpSpPr>
          <a:xfrm>
            <a:off x="4544008" y="1420818"/>
            <a:ext cx="3628569" cy="1647597"/>
            <a:chOff x="0" y="318596"/>
            <a:chExt cx="3628569" cy="1647597"/>
          </a:xfrm>
        </p:grpSpPr>
        <p:sp>
          <p:nvSpPr>
            <p:cNvPr id="819" name="Google Shape;819;p37"/>
            <p:cNvSpPr/>
            <p:nvPr/>
          </p:nvSpPr>
          <p:spPr>
            <a:xfrm>
              <a:off x="1863007" y="924794"/>
              <a:ext cx="858419" cy="4449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DFB46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0" name="Google Shape;820;p37"/>
            <p:cNvSpPr/>
            <p:nvPr/>
          </p:nvSpPr>
          <p:spPr>
            <a:xfrm>
              <a:off x="1785936" y="773301"/>
              <a:ext cx="93549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C39D5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1" name="Google Shape;821;p37"/>
            <p:cNvSpPr/>
            <p:nvPr/>
          </p:nvSpPr>
          <p:spPr>
            <a:xfrm>
              <a:off x="850446" y="1369747"/>
              <a:ext cx="62366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DFB46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2" name="Google Shape;822;p37"/>
            <p:cNvSpPr/>
            <p:nvPr/>
          </p:nvSpPr>
          <p:spPr>
            <a:xfrm>
              <a:off x="226785" y="1369747"/>
              <a:ext cx="62366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DFB46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3" name="Google Shape;823;p37"/>
            <p:cNvSpPr/>
            <p:nvPr/>
          </p:nvSpPr>
          <p:spPr>
            <a:xfrm>
              <a:off x="850446" y="773301"/>
              <a:ext cx="93549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C39D5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4" name="Google Shape;824;p37"/>
            <p:cNvSpPr/>
            <p:nvPr/>
          </p:nvSpPr>
          <p:spPr>
            <a:xfrm>
              <a:off x="1559151" y="319730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2012722" y="318596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 txBox="1"/>
            <p:nvPr/>
          </p:nvSpPr>
          <p:spPr>
            <a:xfrm>
              <a:off x="2012722" y="318596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623660" y="916176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1077231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 txBox="1"/>
            <p:nvPr/>
          </p:nvSpPr>
          <p:spPr>
            <a:xfrm>
              <a:off x="1077231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0" y="1512622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453571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 txBox="1"/>
            <p:nvPr/>
          </p:nvSpPr>
          <p:spPr>
            <a:xfrm>
              <a:off x="453571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247320" y="1512622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700892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 txBox="1"/>
            <p:nvPr/>
          </p:nvSpPr>
          <p:spPr>
            <a:xfrm>
              <a:off x="1700892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2494641" y="916176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948213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 txBox="1"/>
            <p:nvPr/>
          </p:nvSpPr>
          <p:spPr>
            <a:xfrm>
              <a:off x="2948213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1636221" y="924794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948213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 txBox="1"/>
            <p:nvPr/>
          </p:nvSpPr>
          <p:spPr>
            <a:xfrm>
              <a:off x="2948213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body" idx="1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 lnSpcReduction="10000"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Red-Black </a:t>
            </a:r>
            <a:r>
              <a:rPr lang="en-US"/>
              <a:t>vs</a:t>
            </a:r>
            <a:r>
              <a:rPr lang="en-US" b="1">
                <a:solidFill>
                  <a:schemeClr val="lt1"/>
                </a:solidFill>
              </a:rPr>
              <a:t> AA </a:t>
            </a:r>
            <a:r>
              <a:rPr lang="en-US"/>
              <a:t>trees: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The implementation and number of rotation cases in Red-Black Trees is </a:t>
            </a:r>
            <a:r>
              <a:rPr lang="en-US" sz="3398" b="1">
                <a:solidFill>
                  <a:schemeClr val="lt1"/>
                </a:solidFill>
              </a:rPr>
              <a:t>complex</a:t>
            </a:r>
            <a:r>
              <a:rPr lang="en-US"/>
              <a:t>. AA trees </a:t>
            </a:r>
            <a:r>
              <a:rPr lang="en-US" sz="3398" b="1">
                <a:solidFill>
                  <a:schemeClr val="lt1"/>
                </a:solidFill>
              </a:rPr>
              <a:t>simplifies</a:t>
            </a:r>
            <a:r>
              <a:rPr lang="en-US"/>
              <a:t> the algorithm.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It eliminates </a:t>
            </a:r>
            <a:r>
              <a:rPr lang="en-US" sz="3398" b="1">
                <a:solidFill>
                  <a:schemeClr val="lt1"/>
                </a:solidFill>
              </a:rPr>
              <a:t>half</a:t>
            </a:r>
            <a:r>
              <a:rPr lang="en-US"/>
              <a:t> of the restructuring process by eliminating half of the </a:t>
            </a:r>
            <a:r>
              <a:rPr lang="en-US" sz="3398" b="1">
                <a:solidFill>
                  <a:schemeClr val="lt1"/>
                </a:solidFill>
              </a:rPr>
              <a:t>rotation</a:t>
            </a:r>
            <a:r>
              <a:rPr lang="en-US"/>
              <a:t> cases, which is easier to code.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It </a:t>
            </a:r>
            <a:r>
              <a:rPr lang="en-US" sz="3398" b="1">
                <a:solidFill>
                  <a:schemeClr val="lt1"/>
                </a:solidFill>
              </a:rPr>
              <a:t>simplifies</a:t>
            </a:r>
            <a:r>
              <a:rPr lang="en-US"/>
              <a:t> the deletion process by removing multiple cases.</a:t>
            </a:r>
            <a:endParaRPr/>
          </a:p>
        </p:txBody>
      </p:sp>
      <p:sp>
        <p:nvSpPr>
          <p:cNvPr id="847" name="Google Shape;847;p3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Why AA Trees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Utilizes the concept of </a:t>
            </a:r>
            <a:r>
              <a:rPr lang="en-US" b="1">
                <a:solidFill>
                  <a:schemeClr val="lt1"/>
                </a:solidFill>
              </a:rPr>
              <a:t>levels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Level</a:t>
            </a:r>
            <a:r>
              <a:rPr lang="en-US"/>
              <a:t> - the </a:t>
            </a:r>
            <a:r>
              <a:rPr lang="en-US" b="1">
                <a:solidFill>
                  <a:schemeClr val="lt1"/>
                </a:solidFill>
              </a:rPr>
              <a:t>number of left links</a:t>
            </a:r>
            <a:r>
              <a:rPr lang="en-US"/>
              <a:t> on the path to a </a:t>
            </a:r>
            <a:r>
              <a:rPr lang="en-US" b="1">
                <a:solidFill>
                  <a:schemeClr val="lt1"/>
                </a:solidFill>
              </a:rPr>
              <a:t>null</a:t>
            </a:r>
            <a:r>
              <a:rPr lang="en-US"/>
              <a:t> node</a:t>
            </a:r>
            <a:endParaRPr/>
          </a:p>
        </p:txBody>
      </p:sp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</a:t>
            </a:r>
            <a:endParaRPr/>
          </a:p>
        </p:txBody>
      </p:sp>
      <p:sp>
        <p:nvSpPr>
          <p:cNvPr id="854" name="Google Shape;854;p3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855" name="Google Shape;855;p39"/>
          <p:cNvSpPr/>
          <p:nvPr/>
        </p:nvSpPr>
        <p:spPr>
          <a:xfrm>
            <a:off x="5049946" y="31352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856" name="Google Shape;856;p39"/>
          <p:cNvSpPr/>
          <p:nvPr/>
        </p:nvSpPr>
        <p:spPr>
          <a:xfrm>
            <a:off x="6802546" y="42074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857" name="Google Shape;857;p39"/>
          <p:cNvSpPr/>
          <p:nvPr/>
        </p:nvSpPr>
        <p:spPr>
          <a:xfrm>
            <a:off x="2952407" y="42071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858" name="Google Shape;858;p39"/>
          <p:cNvSpPr/>
          <p:nvPr/>
        </p:nvSpPr>
        <p:spPr>
          <a:xfrm>
            <a:off x="1697146" y="529887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859" name="Google Shape;859;p39"/>
          <p:cNvSpPr/>
          <p:nvPr/>
        </p:nvSpPr>
        <p:spPr>
          <a:xfrm>
            <a:off x="4114800" y="5334512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860" name="Google Shape;860;p39"/>
          <p:cNvSpPr/>
          <p:nvPr/>
        </p:nvSpPr>
        <p:spPr>
          <a:xfrm>
            <a:off x="5525313" y="53280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</p:txBody>
      </p:sp>
      <p:sp>
        <p:nvSpPr>
          <p:cNvPr id="861" name="Google Shape;861;p39"/>
          <p:cNvSpPr/>
          <p:nvPr/>
        </p:nvSpPr>
        <p:spPr>
          <a:xfrm>
            <a:off x="8116100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cxnSp>
        <p:nvCxnSpPr>
          <p:cNvPr id="862" name="Google Shape;862;p39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63" name="Google Shape;863;p39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64" name="Google Shape;864;p39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865" name="Google Shape;865;p39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866" name="Google Shape;866;p39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cxnSp>
        <p:nvCxnSpPr>
          <p:cNvPr id="867" name="Google Shape;867;p39"/>
          <p:cNvCxnSpPr>
            <a:stCxn id="855" idx="5"/>
            <a:endCxn id="856" idx="1"/>
          </p:cNvCxnSpPr>
          <p:nvPr/>
        </p:nvCxnSpPr>
        <p:spPr>
          <a:xfrm>
            <a:off x="5747688" y="3785182"/>
            <a:ext cx="1174500" cy="533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8" name="Google Shape;868;p39"/>
          <p:cNvCxnSpPr>
            <a:stCxn id="855" idx="3"/>
            <a:endCxn id="857" idx="7"/>
          </p:cNvCxnSpPr>
          <p:nvPr/>
        </p:nvCxnSpPr>
        <p:spPr>
          <a:xfrm flipH="1">
            <a:off x="3650160" y="3785182"/>
            <a:ext cx="1519500" cy="533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9" name="Google Shape;869;p39"/>
          <p:cNvCxnSpPr>
            <a:stCxn id="860" idx="7"/>
            <a:endCxn id="856" idx="3"/>
          </p:cNvCxnSpPr>
          <p:nvPr/>
        </p:nvCxnSpPr>
        <p:spPr>
          <a:xfrm rot="10800000" flipH="1">
            <a:off x="6223054" y="4857580"/>
            <a:ext cx="699300" cy="582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" name="Google Shape;870;p39"/>
          <p:cNvCxnSpPr>
            <a:stCxn id="861" idx="1"/>
            <a:endCxn id="856" idx="5"/>
          </p:cNvCxnSpPr>
          <p:nvPr/>
        </p:nvCxnSpPr>
        <p:spPr>
          <a:xfrm rot="10800000">
            <a:off x="7500228" y="4857352"/>
            <a:ext cx="735300" cy="5568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39"/>
          <p:cNvCxnSpPr>
            <a:stCxn id="859" idx="1"/>
            <a:endCxn id="857" idx="5"/>
          </p:cNvCxnSpPr>
          <p:nvPr/>
        </p:nvCxnSpPr>
        <p:spPr>
          <a:xfrm rot="10800000">
            <a:off x="3650128" y="4857130"/>
            <a:ext cx="584100" cy="588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2" name="Google Shape;872;p39"/>
          <p:cNvCxnSpPr>
            <a:stCxn id="858" idx="7"/>
            <a:endCxn id="857" idx="3"/>
          </p:cNvCxnSpPr>
          <p:nvPr/>
        </p:nvCxnSpPr>
        <p:spPr>
          <a:xfrm rot="10800000" flipH="1">
            <a:off x="2394888" y="4857196"/>
            <a:ext cx="677100" cy="5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39"/>
          <p:cNvCxnSpPr>
            <a:endCxn id="858" idx="3"/>
          </p:cNvCxnSpPr>
          <p:nvPr/>
        </p:nvCxnSpPr>
        <p:spPr>
          <a:xfrm rot="10800000" flipH="1">
            <a:off x="1697160" y="5948850"/>
            <a:ext cx="119700" cy="235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39"/>
          <p:cNvCxnSpPr>
            <a:endCxn id="859" idx="3"/>
          </p:cNvCxnSpPr>
          <p:nvPr/>
        </p:nvCxnSpPr>
        <p:spPr>
          <a:xfrm rot="10800000" flipH="1">
            <a:off x="4170028" y="5984484"/>
            <a:ext cx="64200" cy="226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39"/>
          <p:cNvCxnSpPr>
            <a:endCxn id="860" idx="3"/>
          </p:cNvCxnSpPr>
          <p:nvPr/>
        </p:nvCxnSpPr>
        <p:spPr>
          <a:xfrm rot="10800000" flipH="1">
            <a:off x="5601826" y="5978034"/>
            <a:ext cx="43200" cy="2331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6" name="Google Shape;876;p39"/>
          <p:cNvCxnSpPr>
            <a:endCxn id="861" idx="3"/>
          </p:cNvCxnSpPr>
          <p:nvPr/>
        </p:nvCxnSpPr>
        <p:spPr>
          <a:xfrm rot="10800000" flipH="1">
            <a:off x="8191428" y="5957991"/>
            <a:ext cx="44100" cy="2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7" name="Google Shape;877;p39"/>
          <p:cNvCxnSpPr>
            <a:endCxn id="858" idx="5"/>
          </p:cNvCxnSpPr>
          <p:nvPr/>
        </p:nvCxnSpPr>
        <p:spPr>
          <a:xfrm rot="10800000">
            <a:off x="2394888" y="5948850"/>
            <a:ext cx="105300" cy="20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8" name="Google Shape;878;p39"/>
          <p:cNvCxnSpPr>
            <a:endCxn id="859" idx="5"/>
          </p:cNvCxnSpPr>
          <p:nvPr/>
        </p:nvCxnSpPr>
        <p:spPr>
          <a:xfrm rot="10800000">
            <a:off x="4810880" y="5984484"/>
            <a:ext cx="87600" cy="226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9" name="Google Shape;879;p39"/>
          <p:cNvCxnSpPr>
            <a:endCxn id="860" idx="5"/>
          </p:cNvCxnSpPr>
          <p:nvPr/>
        </p:nvCxnSpPr>
        <p:spPr>
          <a:xfrm rot="10800000">
            <a:off x="6223054" y="5978034"/>
            <a:ext cx="111900" cy="206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39"/>
          <p:cNvCxnSpPr>
            <a:endCxn id="861" idx="5"/>
          </p:cNvCxnSpPr>
          <p:nvPr/>
        </p:nvCxnSpPr>
        <p:spPr>
          <a:xfrm rot="10800000">
            <a:off x="8812180" y="5957991"/>
            <a:ext cx="72000" cy="2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"/>
          <p:cNvSpPr txBox="1">
            <a:spLocks noGrp="1"/>
          </p:cNvSpPr>
          <p:nvPr>
            <p:ph type="body" idx="1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want operations to happen at: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O(log(n)) </a:t>
            </a:r>
            <a:r>
              <a:rPr lang="en-US" b="1" dirty="0">
                <a:solidFill>
                  <a:schemeClr val="lt1"/>
                </a:solidFill>
              </a:rPr>
              <a:t>not</a:t>
            </a:r>
            <a:r>
              <a:rPr lang="en-US" dirty="0"/>
              <a:t> O(h) where </a:t>
            </a:r>
            <a:r>
              <a:rPr lang="en-US" b="1" dirty="0">
                <a:solidFill>
                  <a:schemeClr val="lt1"/>
                </a:solidFill>
              </a:rPr>
              <a:t>h</a:t>
            </a:r>
            <a:r>
              <a:rPr lang="en-US" dirty="0"/>
              <a:t> in worst case is </a:t>
            </a:r>
            <a:r>
              <a:rPr lang="en-US" b="1" dirty="0">
                <a:solidFill>
                  <a:schemeClr val="lt1"/>
                </a:solidFill>
              </a:rPr>
              <a:t>n</a:t>
            </a:r>
            <a:endParaRPr b="1" dirty="0">
              <a:solidFill>
                <a:schemeClr val="lt1"/>
              </a:solidFill>
            </a:endParaRPr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AVL </a:t>
            </a:r>
            <a:r>
              <a:rPr lang="en-US" dirty="0"/>
              <a:t>vs</a:t>
            </a:r>
            <a:r>
              <a:rPr lang="en-US" b="1" dirty="0">
                <a:solidFill>
                  <a:schemeClr val="lt1"/>
                </a:solidFill>
              </a:rPr>
              <a:t> Red-Black </a:t>
            </a:r>
            <a:r>
              <a:rPr lang="en-US" dirty="0"/>
              <a:t>trees: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The AVL trees are more balanced that causes       more rotations during </a:t>
            </a:r>
            <a:r>
              <a:rPr lang="en-US" b="1" dirty="0">
                <a:solidFill>
                  <a:schemeClr val="lt1"/>
                </a:solidFill>
              </a:rPr>
              <a:t>insertion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deletion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if your application involves many frequent insertions and deletions, then </a:t>
            </a:r>
            <a:r>
              <a:rPr lang="en-US" b="1" dirty="0">
                <a:solidFill>
                  <a:schemeClr val="lt1"/>
                </a:solidFill>
              </a:rPr>
              <a:t>Red Black </a:t>
            </a:r>
            <a:r>
              <a:rPr lang="en-US" dirty="0"/>
              <a:t>trees should be preferred</a:t>
            </a:r>
            <a:endParaRPr dirty="0"/>
          </a:p>
        </p:txBody>
      </p:sp>
      <p:sp>
        <p:nvSpPr>
          <p:cNvPr id="251" name="Google Shape;251;p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Why Yet Another Balanced BST?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AA tree invariants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The </a:t>
            </a:r>
            <a:r>
              <a:rPr lang="en-US" b="1">
                <a:solidFill>
                  <a:schemeClr val="lt1"/>
                </a:solidFill>
              </a:rPr>
              <a:t>level</a:t>
            </a:r>
            <a:r>
              <a:rPr lang="en-US"/>
              <a:t> of every </a:t>
            </a:r>
            <a:r>
              <a:rPr lang="en-US" b="1">
                <a:solidFill>
                  <a:schemeClr val="lt1"/>
                </a:solidFill>
              </a:rPr>
              <a:t>leaf node </a:t>
            </a:r>
            <a:r>
              <a:rPr lang="en-US"/>
              <a:t>is </a:t>
            </a:r>
            <a:r>
              <a:rPr lang="en-US" b="1">
                <a:solidFill>
                  <a:schemeClr val="lt1"/>
                </a:solidFill>
              </a:rPr>
              <a:t>one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Every </a:t>
            </a:r>
            <a:r>
              <a:rPr lang="en-US" b="1">
                <a:solidFill>
                  <a:schemeClr val="lt1"/>
                </a:solidFill>
              </a:rPr>
              <a:t>left child </a:t>
            </a:r>
            <a:r>
              <a:rPr lang="en-US"/>
              <a:t>has </a:t>
            </a:r>
            <a:r>
              <a:rPr lang="en-US" b="1">
                <a:solidFill>
                  <a:schemeClr val="lt1"/>
                </a:solidFill>
              </a:rPr>
              <a:t>level one less </a:t>
            </a:r>
            <a:r>
              <a:rPr lang="en-US"/>
              <a:t>than its </a:t>
            </a:r>
            <a:r>
              <a:rPr lang="en-US" b="1">
                <a:solidFill>
                  <a:schemeClr val="lt1"/>
                </a:solidFill>
              </a:rPr>
              <a:t>parent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Every </a:t>
            </a:r>
            <a:r>
              <a:rPr lang="en-US" b="1">
                <a:solidFill>
                  <a:schemeClr val="lt1"/>
                </a:solidFill>
              </a:rPr>
              <a:t>right child </a:t>
            </a:r>
            <a:r>
              <a:rPr lang="en-US"/>
              <a:t>has </a:t>
            </a:r>
            <a:r>
              <a:rPr lang="en-US" b="1">
                <a:solidFill>
                  <a:schemeClr val="lt1"/>
                </a:solidFill>
              </a:rPr>
              <a:t>level equal </a:t>
            </a:r>
            <a:r>
              <a:rPr lang="en-US"/>
              <a:t>to or </a:t>
            </a:r>
            <a:r>
              <a:rPr lang="en-US" b="1">
                <a:solidFill>
                  <a:schemeClr val="lt1"/>
                </a:solidFill>
              </a:rPr>
              <a:t>one less </a:t>
            </a:r>
            <a:r>
              <a:rPr lang="en-US"/>
              <a:t>than its </a:t>
            </a:r>
            <a:r>
              <a:rPr lang="en-US" b="1">
                <a:solidFill>
                  <a:schemeClr val="lt1"/>
                </a:solidFill>
              </a:rPr>
              <a:t>parent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Right grandchildren </a:t>
            </a:r>
            <a:r>
              <a:rPr lang="en-US"/>
              <a:t>have </a:t>
            </a:r>
            <a:r>
              <a:rPr lang="en-US" b="1">
                <a:solidFill>
                  <a:schemeClr val="lt1"/>
                </a:solidFill>
              </a:rPr>
              <a:t>levels less </a:t>
            </a:r>
            <a:r>
              <a:rPr lang="en-US"/>
              <a:t>than their </a:t>
            </a:r>
            <a:r>
              <a:rPr lang="en-US" b="1">
                <a:solidFill>
                  <a:schemeClr val="lt1"/>
                </a:solidFill>
              </a:rPr>
              <a:t>grandparents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Every node of level greater than one </a:t>
            </a:r>
            <a:r>
              <a:rPr lang="en-US" b="1">
                <a:solidFill>
                  <a:schemeClr val="lt1"/>
                </a:solidFill>
              </a:rPr>
              <a:t>has two children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86" name="Google Shape;886;p4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</a:t>
            </a:r>
            <a:endParaRPr/>
          </a:p>
        </p:txBody>
      </p:sp>
      <p:sp>
        <p:nvSpPr>
          <p:cNvPr id="887" name="Google Shape;887;p4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Right</a:t>
            </a:r>
            <a:r>
              <a:rPr lang="en-US"/>
              <a:t> horizontal links </a:t>
            </a:r>
            <a:r>
              <a:rPr lang="en-US" b="1">
                <a:solidFill>
                  <a:schemeClr val="lt1"/>
                </a:solidFill>
              </a:rPr>
              <a:t>are possible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Left</a:t>
            </a:r>
            <a:r>
              <a:rPr lang="en-US"/>
              <a:t> horizontal links </a:t>
            </a:r>
            <a:r>
              <a:rPr lang="en-US" b="1">
                <a:solidFill>
                  <a:schemeClr val="lt1"/>
                </a:solidFill>
              </a:rPr>
              <a:t>are not allowed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93" name="Google Shape;893;p4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</a:t>
            </a:r>
            <a:endParaRPr/>
          </a:p>
        </p:txBody>
      </p:sp>
      <p:sp>
        <p:nvSpPr>
          <p:cNvPr id="894" name="Google Shape;894;p4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895" name="Google Shape;895;p41"/>
          <p:cNvSpPr/>
          <p:nvPr/>
        </p:nvSpPr>
        <p:spPr>
          <a:xfrm>
            <a:off x="3879324" y="31352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5659546" y="42074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1600201" y="42071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533401" y="529887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899" name="Google Shape;899;p41"/>
          <p:cNvSpPr/>
          <p:nvPr/>
        </p:nvSpPr>
        <p:spPr>
          <a:xfrm>
            <a:off x="3070692" y="5334512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900" name="Google Shape;900;p41"/>
          <p:cNvSpPr/>
          <p:nvPr/>
        </p:nvSpPr>
        <p:spPr>
          <a:xfrm>
            <a:off x="4800601" y="53280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</p:txBody>
      </p:sp>
      <p:sp>
        <p:nvSpPr>
          <p:cNvPr id="901" name="Google Shape;901;p41"/>
          <p:cNvSpPr/>
          <p:nvPr/>
        </p:nvSpPr>
        <p:spPr>
          <a:xfrm>
            <a:off x="661801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cxnSp>
        <p:nvCxnSpPr>
          <p:cNvPr id="902" name="Google Shape;902;p41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03" name="Google Shape;903;p41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04" name="Google Shape;904;p41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905" name="Google Shape;905;p41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906" name="Google Shape;906;p41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cxnSp>
        <p:nvCxnSpPr>
          <p:cNvPr id="907" name="Google Shape;907;p41"/>
          <p:cNvCxnSpPr>
            <a:stCxn id="895" idx="5"/>
            <a:endCxn id="896" idx="1"/>
          </p:cNvCxnSpPr>
          <p:nvPr/>
        </p:nvCxnSpPr>
        <p:spPr>
          <a:xfrm>
            <a:off x="4577065" y="3785182"/>
            <a:ext cx="1202100" cy="533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41"/>
          <p:cNvCxnSpPr>
            <a:stCxn id="895" idx="3"/>
            <a:endCxn id="897" idx="7"/>
          </p:cNvCxnSpPr>
          <p:nvPr/>
        </p:nvCxnSpPr>
        <p:spPr>
          <a:xfrm flipH="1">
            <a:off x="2298037" y="3785182"/>
            <a:ext cx="1701000" cy="533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41"/>
          <p:cNvCxnSpPr>
            <a:stCxn id="900" idx="7"/>
            <a:endCxn id="896" idx="3"/>
          </p:cNvCxnSpPr>
          <p:nvPr/>
        </p:nvCxnSpPr>
        <p:spPr>
          <a:xfrm rot="10800000" flipH="1">
            <a:off x="5498343" y="4857580"/>
            <a:ext cx="280800" cy="582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41"/>
          <p:cNvCxnSpPr>
            <a:stCxn id="901" idx="1"/>
            <a:endCxn id="896" idx="5"/>
          </p:cNvCxnSpPr>
          <p:nvPr/>
        </p:nvCxnSpPr>
        <p:spPr>
          <a:xfrm rot="10800000">
            <a:off x="6357340" y="4857352"/>
            <a:ext cx="380100" cy="5568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41"/>
          <p:cNvCxnSpPr>
            <a:stCxn id="899" idx="1"/>
            <a:endCxn id="897" idx="5"/>
          </p:cNvCxnSpPr>
          <p:nvPr/>
        </p:nvCxnSpPr>
        <p:spPr>
          <a:xfrm rot="10800000">
            <a:off x="2297920" y="4857130"/>
            <a:ext cx="892200" cy="588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" name="Google Shape;912;p41"/>
          <p:cNvCxnSpPr>
            <a:stCxn id="898" idx="7"/>
            <a:endCxn id="897" idx="3"/>
          </p:cNvCxnSpPr>
          <p:nvPr/>
        </p:nvCxnSpPr>
        <p:spPr>
          <a:xfrm rot="10800000" flipH="1">
            <a:off x="1231142" y="4857196"/>
            <a:ext cx="488700" cy="5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41"/>
          <p:cNvCxnSpPr>
            <a:endCxn id="901" idx="6"/>
          </p:cNvCxnSpPr>
          <p:nvPr/>
        </p:nvCxnSpPr>
        <p:spPr>
          <a:xfrm rot="10800000">
            <a:off x="7433520" y="5686072"/>
            <a:ext cx="2886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4" name="Google Shape;914;p41"/>
          <p:cNvSpPr/>
          <p:nvPr/>
        </p:nvSpPr>
        <p:spPr>
          <a:xfrm>
            <a:off x="7718892" y="5301519"/>
            <a:ext cx="815508" cy="769105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</a:t>
            </a:r>
            <a:endParaRPr/>
          </a:p>
        </p:txBody>
      </p:sp>
      <p:cxnSp>
        <p:nvCxnSpPr>
          <p:cNvPr id="915" name="Google Shape;915;p41"/>
          <p:cNvCxnSpPr>
            <a:stCxn id="916" idx="6"/>
            <a:endCxn id="899" idx="2"/>
          </p:cNvCxnSpPr>
          <p:nvPr/>
        </p:nvCxnSpPr>
        <p:spPr>
          <a:xfrm>
            <a:off x="2720508" y="5715256"/>
            <a:ext cx="3501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6" name="Google Shape;916;p41"/>
          <p:cNvSpPr/>
          <p:nvPr/>
        </p:nvSpPr>
        <p:spPr>
          <a:xfrm>
            <a:off x="1905000" y="5330703"/>
            <a:ext cx="815508" cy="769105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Skew operation is a single </a:t>
            </a:r>
            <a:r>
              <a:rPr lang="en-US" b="1">
                <a:solidFill>
                  <a:schemeClr val="lt1"/>
                </a:solidFill>
              </a:rPr>
              <a:t>right</a:t>
            </a:r>
            <a:r>
              <a:rPr lang="en-US"/>
              <a:t> rotation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Skew when an </a:t>
            </a:r>
            <a:r>
              <a:rPr lang="en-US" b="1">
                <a:solidFill>
                  <a:schemeClr val="lt1"/>
                </a:solidFill>
              </a:rPr>
              <a:t>insertion</a:t>
            </a:r>
            <a:r>
              <a:rPr lang="en-US"/>
              <a:t> or </a:t>
            </a:r>
            <a:r>
              <a:rPr lang="en-US" b="1">
                <a:solidFill>
                  <a:schemeClr val="lt1"/>
                </a:solidFill>
              </a:rPr>
              <a:t>deletion</a:t>
            </a:r>
            <a:r>
              <a:rPr lang="en-US"/>
              <a:t> creates a horizontal </a:t>
            </a:r>
            <a:r>
              <a:rPr lang="en-US" b="1">
                <a:solidFill>
                  <a:schemeClr val="lt1"/>
                </a:solidFill>
              </a:rPr>
              <a:t>left</a:t>
            </a:r>
            <a:r>
              <a:rPr lang="en-US"/>
              <a:t> </a:t>
            </a:r>
            <a:r>
              <a:rPr lang="en-US" b="1">
                <a:solidFill>
                  <a:schemeClr val="lt1"/>
                </a:solidFill>
              </a:rPr>
              <a:t>link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2" name="Google Shape;922;p4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Skew</a:t>
            </a:r>
            <a:endParaRPr/>
          </a:p>
        </p:txBody>
      </p:sp>
      <p:sp>
        <p:nvSpPr>
          <p:cNvPr id="923" name="Google Shape;923;p4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cxnSp>
        <p:nvCxnSpPr>
          <p:cNvPr id="924" name="Google Shape;924;p42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25" name="Google Shape;925;p42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26" name="Google Shape;926;p42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927" name="Google Shape;927;p42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928" name="Google Shape;928;p42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929" name="Google Shape;929;p42"/>
          <p:cNvSpPr/>
          <p:nvPr/>
        </p:nvSpPr>
        <p:spPr>
          <a:xfrm>
            <a:off x="3886201" y="31352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930" name="Google Shape;930;p42"/>
          <p:cNvSpPr/>
          <p:nvPr/>
        </p:nvSpPr>
        <p:spPr>
          <a:xfrm>
            <a:off x="5659546" y="42074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931" name="Google Shape;931;p42"/>
          <p:cNvSpPr/>
          <p:nvPr/>
        </p:nvSpPr>
        <p:spPr>
          <a:xfrm>
            <a:off x="1600201" y="42071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932" name="Google Shape;932;p42"/>
          <p:cNvSpPr/>
          <p:nvPr/>
        </p:nvSpPr>
        <p:spPr>
          <a:xfrm>
            <a:off x="533401" y="529887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933" name="Google Shape;933;p42"/>
          <p:cNvSpPr/>
          <p:nvPr/>
        </p:nvSpPr>
        <p:spPr>
          <a:xfrm>
            <a:off x="3117761" y="5334512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934" name="Google Shape;934;p42"/>
          <p:cNvSpPr/>
          <p:nvPr/>
        </p:nvSpPr>
        <p:spPr>
          <a:xfrm>
            <a:off x="4800601" y="53280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</p:txBody>
      </p:sp>
      <p:sp>
        <p:nvSpPr>
          <p:cNvPr id="935" name="Google Shape;935;p42"/>
          <p:cNvSpPr/>
          <p:nvPr/>
        </p:nvSpPr>
        <p:spPr>
          <a:xfrm>
            <a:off x="661801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cxnSp>
        <p:nvCxnSpPr>
          <p:cNvPr id="936" name="Google Shape;936;p42"/>
          <p:cNvCxnSpPr>
            <a:stCxn id="929" idx="5"/>
            <a:endCxn id="930" idx="1"/>
          </p:cNvCxnSpPr>
          <p:nvPr/>
        </p:nvCxnSpPr>
        <p:spPr>
          <a:xfrm>
            <a:off x="4583943" y="3785182"/>
            <a:ext cx="1195200" cy="533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7" name="Google Shape;937;p42"/>
          <p:cNvCxnSpPr>
            <a:stCxn id="929" idx="3"/>
            <a:endCxn id="931" idx="7"/>
          </p:cNvCxnSpPr>
          <p:nvPr/>
        </p:nvCxnSpPr>
        <p:spPr>
          <a:xfrm flipH="1">
            <a:off x="2298015" y="3785182"/>
            <a:ext cx="1707900" cy="533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8" name="Google Shape;938;p42"/>
          <p:cNvCxnSpPr>
            <a:stCxn id="934" idx="7"/>
            <a:endCxn id="930" idx="3"/>
          </p:cNvCxnSpPr>
          <p:nvPr/>
        </p:nvCxnSpPr>
        <p:spPr>
          <a:xfrm rot="10800000" flipH="1">
            <a:off x="5498343" y="4857580"/>
            <a:ext cx="280800" cy="582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9" name="Google Shape;939;p42"/>
          <p:cNvCxnSpPr>
            <a:stCxn id="935" idx="1"/>
            <a:endCxn id="930" idx="5"/>
          </p:cNvCxnSpPr>
          <p:nvPr/>
        </p:nvCxnSpPr>
        <p:spPr>
          <a:xfrm rot="10800000">
            <a:off x="6357340" y="4857352"/>
            <a:ext cx="380100" cy="5568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0" name="Google Shape;940;p42"/>
          <p:cNvCxnSpPr>
            <a:stCxn id="933" idx="1"/>
            <a:endCxn id="931" idx="5"/>
          </p:cNvCxnSpPr>
          <p:nvPr/>
        </p:nvCxnSpPr>
        <p:spPr>
          <a:xfrm rot="10800000">
            <a:off x="2297889" y="4857130"/>
            <a:ext cx="939300" cy="588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1" name="Google Shape;941;p42"/>
          <p:cNvCxnSpPr>
            <a:stCxn id="932" idx="7"/>
            <a:endCxn id="931" idx="3"/>
          </p:cNvCxnSpPr>
          <p:nvPr/>
        </p:nvCxnSpPr>
        <p:spPr>
          <a:xfrm rot="10800000" flipH="1">
            <a:off x="1231142" y="4857196"/>
            <a:ext cx="488700" cy="5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2" name="Google Shape;942;p42"/>
          <p:cNvCxnSpPr>
            <a:endCxn id="935" idx="6"/>
          </p:cNvCxnSpPr>
          <p:nvPr/>
        </p:nvCxnSpPr>
        <p:spPr>
          <a:xfrm rot="10800000">
            <a:off x="7433520" y="5686072"/>
            <a:ext cx="2886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Google Shape;943;p42"/>
          <p:cNvSpPr/>
          <p:nvPr/>
        </p:nvSpPr>
        <p:spPr>
          <a:xfrm>
            <a:off x="771889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</a:t>
            </a:r>
            <a:endParaRPr/>
          </a:p>
        </p:txBody>
      </p:sp>
      <p:cxnSp>
        <p:nvCxnSpPr>
          <p:cNvPr id="944" name="Google Shape;944;p42"/>
          <p:cNvCxnSpPr>
            <a:stCxn id="945" idx="6"/>
            <a:endCxn id="933" idx="2"/>
          </p:cNvCxnSpPr>
          <p:nvPr/>
        </p:nvCxnSpPr>
        <p:spPr>
          <a:xfrm>
            <a:off x="2720508" y="5715256"/>
            <a:ext cx="3972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5" name="Google Shape;945;p42"/>
          <p:cNvSpPr/>
          <p:nvPr/>
        </p:nvSpPr>
        <p:spPr>
          <a:xfrm>
            <a:off x="1905000" y="5330703"/>
            <a:ext cx="815508" cy="769105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946" name="Google Shape;946;p42"/>
          <p:cNvSpPr/>
          <p:nvPr/>
        </p:nvSpPr>
        <p:spPr>
          <a:xfrm>
            <a:off x="3592132" y="5250426"/>
            <a:ext cx="522669" cy="32745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Skew operation is a </a:t>
            </a:r>
            <a:r>
              <a:rPr lang="en-US" b="1">
                <a:solidFill>
                  <a:schemeClr val="lt1"/>
                </a:solidFill>
              </a:rPr>
              <a:t>single right rotation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Skew when an insertion or deletion </a:t>
            </a:r>
            <a:r>
              <a:rPr lang="en-US" b="1">
                <a:solidFill>
                  <a:schemeClr val="lt1"/>
                </a:solidFill>
              </a:rPr>
              <a:t>creates a horizontal left link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52" name="Google Shape;952;p4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Skew (2)</a:t>
            </a:r>
            <a:endParaRPr/>
          </a:p>
        </p:txBody>
      </p:sp>
      <p:sp>
        <p:nvSpPr>
          <p:cNvPr id="953" name="Google Shape;953;p4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cxnSp>
        <p:nvCxnSpPr>
          <p:cNvPr id="954" name="Google Shape;954;p43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55" name="Google Shape;955;p43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56" name="Google Shape;956;p43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957" name="Google Shape;957;p43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958" name="Google Shape;958;p43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959" name="Google Shape;959;p43"/>
          <p:cNvSpPr/>
          <p:nvPr/>
        </p:nvSpPr>
        <p:spPr>
          <a:xfrm>
            <a:off x="3886201" y="31352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960" name="Google Shape;960;p43"/>
          <p:cNvSpPr/>
          <p:nvPr/>
        </p:nvSpPr>
        <p:spPr>
          <a:xfrm>
            <a:off x="5659546" y="42074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961" name="Google Shape;961;p43"/>
          <p:cNvSpPr/>
          <p:nvPr/>
        </p:nvSpPr>
        <p:spPr>
          <a:xfrm>
            <a:off x="1600201" y="42071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962" name="Google Shape;962;p43"/>
          <p:cNvSpPr/>
          <p:nvPr/>
        </p:nvSpPr>
        <p:spPr>
          <a:xfrm>
            <a:off x="533401" y="529887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963" name="Google Shape;963;p43"/>
          <p:cNvSpPr/>
          <p:nvPr/>
        </p:nvSpPr>
        <p:spPr>
          <a:xfrm>
            <a:off x="3604092" y="5334512"/>
            <a:ext cx="815508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964" name="Google Shape;964;p43"/>
          <p:cNvSpPr/>
          <p:nvPr/>
        </p:nvSpPr>
        <p:spPr>
          <a:xfrm>
            <a:off x="4800601" y="53280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</p:txBody>
      </p:sp>
      <p:sp>
        <p:nvSpPr>
          <p:cNvPr id="965" name="Google Shape;965;p43"/>
          <p:cNvSpPr/>
          <p:nvPr/>
        </p:nvSpPr>
        <p:spPr>
          <a:xfrm>
            <a:off x="661801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cxnSp>
        <p:nvCxnSpPr>
          <p:cNvPr id="966" name="Google Shape;966;p43"/>
          <p:cNvCxnSpPr>
            <a:stCxn id="959" idx="5"/>
            <a:endCxn id="960" idx="1"/>
          </p:cNvCxnSpPr>
          <p:nvPr/>
        </p:nvCxnSpPr>
        <p:spPr>
          <a:xfrm>
            <a:off x="4583943" y="3785182"/>
            <a:ext cx="1195200" cy="533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43"/>
          <p:cNvCxnSpPr>
            <a:stCxn id="959" idx="3"/>
            <a:endCxn id="961" idx="7"/>
          </p:cNvCxnSpPr>
          <p:nvPr/>
        </p:nvCxnSpPr>
        <p:spPr>
          <a:xfrm flipH="1">
            <a:off x="2298015" y="3785182"/>
            <a:ext cx="1707900" cy="533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43"/>
          <p:cNvCxnSpPr>
            <a:stCxn id="964" idx="7"/>
            <a:endCxn id="960" idx="3"/>
          </p:cNvCxnSpPr>
          <p:nvPr/>
        </p:nvCxnSpPr>
        <p:spPr>
          <a:xfrm rot="10800000" flipH="1">
            <a:off x="5498343" y="4857580"/>
            <a:ext cx="280800" cy="582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9" name="Google Shape;969;p43"/>
          <p:cNvCxnSpPr>
            <a:stCxn id="965" idx="1"/>
            <a:endCxn id="960" idx="5"/>
          </p:cNvCxnSpPr>
          <p:nvPr/>
        </p:nvCxnSpPr>
        <p:spPr>
          <a:xfrm rot="10800000">
            <a:off x="6357340" y="4857352"/>
            <a:ext cx="380100" cy="5568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0" name="Google Shape;970;p43"/>
          <p:cNvCxnSpPr>
            <a:stCxn id="971" idx="1"/>
            <a:endCxn id="961" idx="5"/>
          </p:cNvCxnSpPr>
          <p:nvPr/>
        </p:nvCxnSpPr>
        <p:spPr>
          <a:xfrm rot="10800000">
            <a:off x="2297920" y="4857136"/>
            <a:ext cx="358800" cy="586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2" name="Google Shape;972;p43"/>
          <p:cNvCxnSpPr>
            <a:stCxn id="962" idx="7"/>
            <a:endCxn id="961" idx="3"/>
          </p:cNvCxnSpPr>
          <p:nvPr/>
        </p:nvCxnSpPr>
        <p:spPr>
          <a:xfrm rot="10800000" flipH="1">
            <a:off x="1231142" y="4857196"/>
            <a:ext cx="488700" cy="5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43"/>
          <p:cNvCxnSpPr>
            <a:endCxn id="965" idx="6"/>
          </p:cNvCxnSpPr>
          <p:nvPr/>
        </p:nvCxnSpPr>
        <p:spPr>
          <a:xfrm rot="10800000">
            <a:off x="7433520" y="5686072"/>
            <a:ext cx="2886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4" name="Google Shape;974;p43"/>
          <p:cNvSpPr/>
          <p:nvPr/>
        </p:nvSpPr>
        <p:spPr>
          <a:xfrm>
            <a:off x="771889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</a:t>
            </a:r>
            <a:endParaRPr/>
          </a:p>
        </p:txBody>
      </p:sp>
      <p:cxnSp>
        <p:nvCxnSpPr>
          <p:cNvPr id="975" name="Google Shape;975;p43"/>
          <p:cNvCxnSpPr>
            <a:stCxn id="971" idx="6"/>
            <a:endCxn id="963" idx="2"/>
          </p:cNvCxnSpPr>
          <p:nvPr/>
        </p:nvCxnSpPr>
        <p:spPr>
          <a:xfrm>
            <a:off x="3352800" y="5715256"/>
            <a:ext cx="2514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Google Shape;971;p43"/>
          <p:cNvSpPr/>
          <p:nvPr/>
        </p:nvSpPr>
        <p:spPr>
          <a:xfrm>
            <a:off x="2537292" y="5330703"/>
            <a:ext cx="815508" cy="769105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Split operation is a </a:t>
            </a:r>
            <a:r>
              <a:rPr lang="en-US" b="1">
                <a:solidFill>
                  <a:schemeClr val="lt1"/>
                </a:solidFill>
              </a:rPr>
              <a:t>single left rotation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Split when an insertion or deletion </a:t>
            </a:r>
            <a:r>
              <a:rPr lang="en-US" b="1">
                <a:solidFill>
                  <a:schemeClr val="lt1"/>
                </a:solidFill>
              </a:rPr>
              <a:t>two consecutive right horizontal links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81" name="Google Shape;981;p4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Split</a:t>
            </a:r>
            <a:endParaRPr/>
          </a:p>
        </p:txBody>
      </p:sp>
      <p:sp>
        <p:nvSpPr>
          <p:cNvPr id="982" name="Google Shape;982;p4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cxnSp>
        <p:nvCxnSpPr>
          <p:cNvPr id="983" name="Google Shape;983;p44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84" name="Google Shape;984;p44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85" name="Google Shape;985;p44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986" name="Google Shape;986;p44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987" name="Google Shape;987;p44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988" name="Google Shape;988;p44"/>
          <p:cNvSpPr/>
          <p:nvPr/>
        </p:nvSpPr>
        <p:spPr>
          <a:xfrm>
            <a:off x="3886201" y="31352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989" name="Google Shape;989;p44"/>
          <p:cNvSpPr/>
          <p:nvPr/>
        </p:nvSpPr>
        <p:spPr>
          <a:xfrm>
            <a:off x="5659546" y="42074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990" name="Google Shape;990;p44"/>
          <p:cNvSpPr/>
          <p:nvPr/>
        </p:nvSpPr>
        <p:spPr>
          <a:xfrm>
            <a:off x="1600201" y="42071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991" name="Google Shape;991;p44"/>
          <p:cNvSpPr/>
          <p:nvPr/>
        </p:nvSpPr>
        <p:spPr>
          <a:xfrm>
            <a:off x="533401" y="529887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992" name="Google Shape;992;p44"/>
          <p:cNvSpPr/>
          <p:nvPr/>
        </p:nvSpPr>
        <p:spPr>
          <a:xfrm>
            <a:off x="3604092" y="5334512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993" name="Google Shape;993;p44"/>
          <p:cNvSpPr/>
          <p:nvPr/>
        </p:nvSpPr>
        <p:spPr>
          <a:xfrm>
            <a:off x="4800601" y="53280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</p:txBody>
      </p:sp>
      <p:sp>
        <p:nvSpPr>
          <p:cNvPr id="994" name="Google Shape;994;p44"/>
          <p:cNvSpPr/>
          <p:nvPr/>
        </p:nvSpPr>
        <p:spPr>
          <a:xfrm>
            <a:off x="661801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cxnSp>
        <p:nvCxnSpPr>
          <p:cNvPr id="995" name="Google Shape;995;p44"/>
          <p:cNvCxnSpPr>
            <a:stCxn id="988" idx="5"/>
            <a:endCxn id="989" idx="1"/>
          </p:cNvCxnSpPr>
          <p:nvPr/>
        </p:nvCxnSpPr>
        <p:spPr>
          <a:xfrm>
            <a:off x="4583943" y="3785182"/>
            <a:ext cx="1195200" cy="533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Google Shape;996;p44"/>
          <p:cNvCxnSpPr>
            <a:stCxn id="988" idx="3"/>
            <a:endCxn id="990" idx="7"/>
          </p:cNvCxnSpPr>
          <p:nvPr/>
        </p:nvCxnSpPr>
        <p:spPr>
          <a:xfrm flipH="1">
            <a:off x="2298015" y="3785182"/>
            <a:ext cx="1707900" cy="533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44"/>
          <p:cNvCxnSpPr>
            <a:stCxn id="993" idx="7"/>
            <a:endCxn id="989" idx="3"/>
          </p:cNvCxnSpPr>
          <p:nvPr/>
        </p:nvCxnSpPr>
        <p:spPr>
          <a:xfrm rot="10800000" flipH="1">
            <a:off x="5498343" y="4857580"/>
            <a:ext cx="280800" cy="582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44"/>
          <p:cNvCxnSpPr>
            <a:stCxn id="994" idx="1"/>
            <a:endCxn id="989" idx="5"/>
          </p:cNvCxnSpPr>
          <p:nvPr/>
        </p:nvCxnSpPr>
        <p:spPr>
          <a:xfrm rot="10800000">
            <a:off x="6357340" y="4857352"/>
            <a:ext cx="380100" cy="5568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44"/>
          <p:cNvCxnSpPr>
            <a:stCxn id="1000" idx="1"/>
            <a:endCxn id="990" idx="5"/>
          </p:cNvCxnSpPr>
          <p:nvPr/>
        </p:nvCxnSpPr>
        <p:spPr>
          <a:xfrm rot="10800000">
            <a:off x="2297920" y="4857136"/>
            <a:ext cx="358800" cy="586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1" name="Google Shape;1001;p44"/>
          <p:cNvCxnSpPr>
            <a:stCxn id="991" idx="7"/>
            <a:endCxn id="990" idx="3"/>
          </p:cNvCxnSpPr>
          <p:nvPr/>
        </p:nvCxnSpPr>
        <p:spPr>
          <a:xfrm rot="10800000" flipH="1">
            <a:off x="1231142" y="4857196"/>
            <a:ext cx="488700" cy="5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2" name="Google Shape;1002;p44"/>
          <p:cNvCxnSpPr>
            <a:endCxn id="994" idx="6"/>
          </p:cNvCxnSpPr>
          <p:nvPr/>
        </p:nvCxnSpPr>
        <p:spPr>
          <a:xfrm rot="10800000">
            <a:off x="7433520" y="5686072"/>
            <a:ext cx="2886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3" name="Google Shape;1003;p44"/>
          <p:cNvSpPr/>
          <p:nvPr/>
        </p:nvSpPr>
        <p:spPr>
          <a:xfrm>
            <a:off x="771889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</a:t>
            </a:r>
            <a:endParaRPr/>
          </a:p>
        </p:txBody>
      </p:sp>
      <p:cxnSp>
        <p:nvCxnSpPr>
          <p:cNvPr id="1004" name="Google Shape;1004;p44"/>
          <p:cNvCxnSpPr>
            <a:stCxn id="1000" idx="6"/>
            <a:endCxn id="992" idx="2"/>
          </p:cNvCxnSpPr>
          <p:nvPr/>
        </p:nvCxnSpPr>
        <p:spPr>
          <a:xfrm>
            <a:off x="3352800" y="5715256"/>
            <a:ext cx="2514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0" name="Google Shape;1000;p44"/>
          <p:cNvSpPr/>
          <p:nvPr/>
        </p:nvSpPr>
        <p:spPr>
          <a:xfrm>
            <a:off x="2537292" y="5330703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cxnSp>
        <p:nvCxnSpPr>
          <p:cNvPr id="1005" name="Google Shape;1005;p44"/>
          <p:cNvCxnSpPr>
            <a:stCxn id="1006" idx="2"/>
            <a:endCxn id="1003" idx="6"/>
          </p:cNvCxnSpPr>
          <p:nvPr/>
        </p:nvCxnSpPr>
        <p:spPr>
          <a:xfrm rot="10800000">
            <a:off x="8534400" y="5686072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6" name="Google Shape;1006;p44"/>
          <p:cNvSpPr/>
          <p:nvPr/>
        </p:nvSpPr>
        <p:spPr>
          <a:xfrm>
            <a:off x="8839200" y="5301519"/>
            <a:ext cx="815508" cy="769105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71</a:t>
            </a:r>
            <a:endParaRPr/>
          </a:p>
        </p:txBody>
      </p:sp>
      <p:sp>
        <p:nvSpPr>
          <p:cNvPr id="1007" name="Google Shape;1007;p44"/>
          <p:cNvSpPr/>
          <p:nvPr/>
        </p:nvSpPr>
        <p:spPr>
          <a:xfrm flipH="1">
            <a:off x="6428346" y="5228537"/>
            <a:ext cx="522669" cy="32745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Split operation is a </a:t>
            </a:r>
            <a:r>
              <a:rPr lang="en-US" b="1">
                <a:solidFill>
                  <a:schemeClr val="lt1"/>
                </a:solidFill>
              </a:rPr>
              <a:t>single left rotation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Split when an insertion or deletion </a:t>
            </a:r>
            <a:r>
              <a:rPr lang="en-US" b="1">
                <a:solidFill>
                  <a:schemeClr val="lt1"/>
                </a:solidFill>
              </a:rPr>
              <a:t>two consecutive right horizontal links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13" name="Google Shape;1013;p4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Split</a:t>
            </a:r>
            <a:endParaRPr/>
          </a:p>
        </p:txBody>
      </p:sp>
      <p:sp>
        <p:nvSpPr>
          <p:cNvPr id="1014" name="Google Shape;1014;p4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cxnSp>
        <p:nvCxnSpPr>
          <p:cNvPr id="1015" name="Google Shape;1015;p45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16" name="Google Shape;1016;p45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17" name="Google Shape;1017;p45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018" name="Google Shape;1018;p45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019" name="Google Shape;1019;p45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020" name="Google Shape;1020;p45"/>
          <p:cNvSpPr/>
          <p:nvPr/>
        </p:nvSpPr>
        <p:spPr>
          <a:xfrm>
            <a:off x="3886201" y="313521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021" name="Google Shape;1021;p45"/>
          <p:cNvSpPr/>
          <p:nvPr/>
        </p:nvSpPr>
        <p:spPr>
          <a:xfrm>
            <a:off x="5659546" y="42074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022" name="Google Shape;1022;p45"/>
          <p:cNvSpPr/>
          <p:nvPr/>
        </p:nvSpPr>
        <p:spPr>
          <a:xfrm>
            <a:off x="1600201" y="420713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1023" name="Google Shape;1023;p45"/>
          <p:cNvSpPr/>
          <p:nvPr/>
        </p:nvSpPr>
        <p:spPr>
          <a:xfrm>
            <a:off x="533401" y="529887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024" name="Google Shape;1024;p45"/>
          <p:cNvSpPr/>
          <p:nvPr/>
        </p:nvSpPr>
        <p:spPr>
          <a:xfrm>
            <a:off x="3604092" y="5334512"/>
            <a:ext cx="815508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025" name="Google Shape;1025;p45"/>
          <p:cNvSpPr/>
          <p:nvPr/>
        </p:nvSpPr>
        <p:spPr>
          <a:xfrm>
            <a:off x="4800601" y="5328063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</p:txBody>
      </p:sp>
      <p:sp>
        <p:nvSpPr>
          <p:cNvPr id="1026" name="Google Shape;1026;p45"/>
          <p:cNvSpPr/>
          <p:nvPr/>
        </p:nvSpPr>
        <p:spPr>
          <a:xfrm>
            <a:off x="6618012" y="5301519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cxnSp>
        <p:nvCxnSpPr>
          <p:cNvPr id="1027" name="Google Shape;1027;p45"/>
          <p:cNvCxnSpPr>
            <a:stCxn id="1020" idx="5"/>
            <a:endCxn id="1021" idx="1"/>
          </p:cNvCxnSpPr>
          <p:nvPr/>
        </p:nvCxnSpPr>
        <p:spPr>
          <a:xfrm>
            <a:off x="4583943" y="3785182"/>
            <a:ext cx="1195200" cy="533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8" name="Google Shape;1028;p45"/>
          <p:cNvCxnSpPr>
            <a:stCxn id="1020" idx="3"/>
            <a:endCxn id="1022" idx="7"/>
          </p:cNvCxnSpPr>
          <p:nvPr/>
        </p:nvCxnSpPr>
        <p:spPr>
          <a:xfrm flipH="1">
            <a:off x="2298015" y="3785182"/>
            <a:ext cx="1707900" cy="5334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9" name="Google Shape;1029;p45"/>
          <p:cNvCxnSpPr>
            <a:stCxn id="1025" idx="7"/>
            <a:endCxn id="1021" idx="3"/>
          </p:cNvCxnSpPr>
          <p:nvPr/>
        </p:nvCxnSpPr>
        <p:spPr>
          <a:xfrm rot="10800000" flipH="1">
            <a:off x="5498343" y="4857580"/>
            <a:ext cx="280800" cy="582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0" name="Google Shape;1030;p45"/>
          <p:cNvCxnSpPr>
            <a:stCxn id="1031" idx="2"/>
            <a:endCxn id="1021" idx="6"/>
          </p:cNvCxnSpPr>
          <p:nvPr/>
        </p:nvCxnSpPr>
        <p:spPr>
          <a:xfrm flipH="1">
            <a:off x="6476892" y="4575554"/>
            <a:ext cx="1242000" cy="12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45"/>
          <p:cNvCxnSpPr>
            <a:stCxn id="1033" idx="1"/>
            <a:endCxn id="1022" idx="5"/>
          </p:cNvCxnSpPr>
          <p:nvPr/>
        </p:nvCxnSpPr>
        <p:spPr>
          <a:xfrm rot="10800000">
            <a:off x="2297920" y="4857136"/>
            <a:ext cx="358800" cy="586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45"/>
          <p:cNvCxnSpPr>
            <a:stCxn id="1023" idx="7"/>
            <a:endCxn id="1022" idx="3"/>
          </p:cNvCxnSpPr>
          <p:nvPr/>
        </p:nvCxnSpPr>
        <p:spPr>
          <a:xfrm rot="10800000" flipH="1">
            <a:off x="1231142" y="4857196"/>
            <a:ext cx="488700" cy="553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45"/>
          <p:cNvCxnSpPr>
            <a:stCxn id="1031" idx="3"/>
            <a:endCxn id="1026" idx="7"/>
          </p:cNvCxnSpPr>
          <p:nvPr/>
        </p:nvCxnSpPr>
        <p:spPr>
          <a:xfrm flipH="1">
            <a:off x="7314221" y="4847473"/>
            <a:ext cx="524100" cy="56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1" name="Google Shape;1031;p45"/>
          <p:cNvSpPr/>
          <p:nvPr/>
        </p:nvSpPr>
        <p:spPr>
          <a:xfrm>
            <a:off x="7718892" y="4191001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</a:t>
            </a:r>
            <a:endParaRPr/>
          </a:p>
        </p:txBody>
      </p:sp>
      <p:cxnSp>
        <p:nvCxnSpPr>
          <p:cNvPr id="1036" name="Google Shape;1036;p45"/>
          <p:cNvCxnSpPr>
            <a:stCxn id="1033" idx="6"/>
            <a:endCxn id="1024" idx="2"/>
          </p:cNvCxnSpPr>
          <p:nvPr/>
        </p:nvCxnSpPr>
        <p:spPr>
          <a:xfrm>
            <a:off x="3352800" y="5715256"/>
            <a:ext cx="2514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3" name="Google Shape;1033;p45"/>
          <p:cNvSpPr/>
          <p:nvPr/>
        </p:nvSpPr>
        <p:spPr>
          <a:xfrm>
            <a:off x="2537292" y="5330703"/>
            <a:ext cx="815508" cy="76910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cxnSp>
        <p:nvCxnSpPr>
          <p:cNvPr id="1037" name="Google Shape;1037;p45"/>
          <p:cNvCxnSpPr>
            <a:stCxn id="1038" idx="1"/>
            <a:endCxn id="1031" idx="5"/>
          </p:cNvCxnSpPr>
          <p:nvPr/>
        </p:nvCxnSpPr>
        <p:spPr>
          <a:xfrm rot="10800000">
            <a:off x="8415028" y="4847452"/>
            <a:ext cx="543600" cy="5667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8" name="Google Shape;1038;p45"/>
          <p:cNvSpPr/>
          <p:nvPr/>
        </p:nvSpPr>
        <p:spPr>
          <a:xfrm>
            <a:off x="8839200" y="5301519"/>
            <a:ext cx="815508" cy="769105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71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6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AA Tree</a:t>
            </a:r>
            <a:endParaRPr/>
          </a:p>
        </p:txBody>
      </p:sp>
      <p:sp>
        <p:nvSpPr>
          <p:cNvPr id="1044" name="Google Shape;1044;p46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Insertion Algorithm</a:t>
            </a:r>
            <a:endParaRPr/>
          </a:p>
        </p:txBody>
      </p:sp>
      <p:sp>
        <p:nvSpPr>
          <p:cNvPr id="1045" name="Google Shape;1045;p46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grpSp>
        <p:nvGrpSpPr>
          <p:cNvPr id="1046" name="Google Shape;1046;p46"/>
          <p:cNvGrpSpPr/>
          <p:nvPr/>
        </p:nvGrpSpPr>
        <p:grpSpPr>
          <a:xfrm>
            <a:off x="4544008" y="1420818"/>
            <a:ext cx="3628569" cy="1647597"/>
            <a:chOff x="0" y="318596"/>
            <a:chExt cx="3628569" cy="1647597"/>
          </a:xfrm>
        </p:grpSpPr>
        <p:sp>
          <p:nvSpPr>
            <p:cNvPr id="1047" name="Google Shape;1047;p46"/>
            <p:cNvSpPr/>
            <p:nvPr/>
          </p:nvSpPr>
          <p:spPr>
            <a:xfrm>
              <a:off x="1863007" y="924794"/>
              <a:ext cx="858419" cy="4449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DFB46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" name="Google Shape;1048;p46"/>
            <p:cNvSpPr/>
            <p:nvPr/>
          </p:nvSpPr>
          <p:spPr>
            <a:xfrm>
              <a:off x="1785936" y="773301"/>
              <a:ext cx="93549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C39D5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9" name="Google Shape;1049;p46"/>
            <p:cNvSpPr/>
            <p:nvPr/>
          </p:nvSpPr>
          <p:spPr>
            <a:xfrm>
              <a:off x="850446" y="1369747"/>
              <a:ext cx="62366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DFB46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50" name="Google Shape;1050;p46"/>
            <p:cNvSpPr/>
            <p:nvPr/>
          </p:nvSpPr>
          <p:spPr>
            <a:xfrm>
              <a:off x="226785" y="1369747"/>
              <a:ext cx="62366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DFB46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51" name="Google Shape;1051;p46"/>
            <p:cNvSpPr/>
            <p:nvPr/>
          </p:nvSpPr>
          <p:spPr>
            <a:xfrm>
              <a:off x="850446" y="773301"/>
              <a:ext cx="935490" cy="142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C39D5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52" name="Google Shape;1052;p46"/>
            <p:cNvSpPr/>
            <p:nvPr/>
          </p:nvSpPr>
          <p:spPr>
            <a:xfrm>
              <a:off x="1559151" y="319730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2012722" y="318596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 txBox="1"/>
            <p:nvPr/>
          </p:nvSpPr>
          <p:spPr>
            <a:xfrm>
              <a:off x="2012722" y="318596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623660" y="916176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1077231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 txBox="1"/>
            <p:nvPr/>
          </p:nvSpPr>
          <p:spPr>
            <a:xfrm>
              <a:off x="1077231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0" y="1512622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453571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 txBox="1"/>
            <p:nvPr/>
          </p:nvSpPr>
          <p:spPr>
            <a:xfrm>
              <a:off x="453571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1247320" y="1512622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1700892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 txBox="1"/>
            <p:nvPr/>
          </p:nvSpPr>
          <p:spPr>
            <a:xfrm>
              <a:off x="1700892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2494641" y="916176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2948213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 txBox="1"/>
            <p:nvPr/>
          </p:nvSpPr>
          <p:spPr>
            <a:xfrm>
              <a:off x="2948213" y="915042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1636221" y="924794"/>
              <a:ext cx="453571" cy="453571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2948213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 txBox="1"/>
            <p:nvPr/>
          </p:nvSpPr>
          <p:spPr>
            <a:xfrm>
              <a:off x="2948213" y="1511488"/>
              <a:ext cx="680356" cy="453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6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New nodes</a:t>
            </a:r>
            <a:r>
              <a:rPr lang="en-US"/>
              <a:t> are always inserted at </a:t>
            </a:r>
            <a:r>
              <a:rPr lang="en-US" b="1">
                <a:solidFill>
                  <a:schemeClr val="lt1"/>
                </a:solidFill>
              </a:rPr>
              <a:t>Level 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75" name="Google Shape;1075;p4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076" name="Google Shape;1076;p4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cxnSp>
        <p:nvCxnSpPr>
          <p:cNvPr id="1077" name="Google Shape;1077;p47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78" name="Google Shape;1078;p47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79" name="Google Shape;1079;p47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080" name="Google Shape;1080;p47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081" name="Google Shape;1081;p47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082" name="Google Shape;1082;p47"/>
          <p:cNvSpPr/>
          <p:nvPr/>
        </p:nvSpPr>
        <p:spPr>
          <a:xfrm>
            <a:off x="4079488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cxnSp>
        <p:nvCxnSpPr>
          <p:cNvPr id="1083" name="Google Shape;1083;p47"/>
          <p:cNvCxnSpPr/>
          <p:nvPr/>
        </p:nvCxnSpPr>
        <p:spPr>
          <a:xfrm>
            <a:off x="4488214" y="4956246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89" name="Google Shape;1089;p4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090" name="Google Shape;1090;p4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cxnSp>
        <p:nvCxnSpPr>
          <p:cNvPr id="1091" name="Google Shape;1091;p48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92" name="Google Shape;1092;p48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93" name="Google Shape;1093;p48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094" name="Google Shape;1094;p48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095" name="Google Shape;1095;p48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096" name="Google Shape;1096;p48"/>
          <p:cNvSpPr/>
          <p:nvPr/>
        </p:nvSpPr>
        <p:spPr>
          <a:xfrm>
            <a:off x="4079488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cxnSp>
        <p:nvCxnSpPr>
          <p:cNvPr id="1097" name="Google Shape;1097;p48"/>
          <p:cNvCxnSpPr/>
          <p:nvPr/>
        </p:nvCxnSpPr>
        <p:spPr>
          <a:xfrm>
            <a:off x="4488214" y="4956246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Left horizontal </a:t>
            </a:r>
            <a:r>
              <a:rPr lang="en-US"/>
              <a:t>link is </a:t>
            </a:r>
            <a:r>
              <a:rPr lang="en-US" b="1">
                <a:solidFill>
                  <a:schemeClr val="lt1"/>
                </a:solidFill>
              </a:rPr>
              <a:t>not allowed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       right (skew) 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1103" name="Google Shape;1103;p4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104" name="Google Shape;1104;p4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cxnSp>
        <p:nvCxnSpPr>
          <p:cNvPr id="1105" name="Google Shape;1105;p49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06" name="Google Shape;1106;p49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07" name="Google Shape;1107;p49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108" name="Google Shape;1108;p49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109" name="Google Shape;1109;p49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110" name="Google Shape;1110;p49"/>
          <p:cNvSpPr/>
          <p:nvPr/>
        </p:nvSpPr>
        <p:spPr>
          <a:xfrm>
            <a:off x="4079488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111" name="Google Shape;1111;p49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112" name="Google Shape;1112;p49"/>
          <p:cNvCxnSpPr>
            <a:stCxn id="1110" idx="2"/>
            <a:endCxn id="1111" idx="6"/>
          </p:cNvCxnSpPr>
          <p:nvPr/>
        </p:nvCxnSpPr>
        <p:spPr>
          <a:xfrm rot="10800000">
            <a:off x="3124288" y="5710546"/>
            <a:ext cx="955200" cy="4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3" name="Google Shape;1113;p49"/>
          <p:cNvCxnSpPr/>
          <p:nvPr/>
        </p:nvCxnSpPr>
        <p:spPr>
          <a:xfrm>
            <a:off x="4488214" y="4956246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14" name="Google Shape;1114;p49"/>
          <p:cNvSpPr/>
          <p:nvPr/>
        </p:nvSpPr>
        <p:spPr>
          <a:xfrm>
            <a:off x="1994612" y="1899404"/>
            <a:ext cx="624267" cy="581527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will represent 3-nodes with a </a:t>
            </a:r>
            <a:r>
              <a:rPr lang="en-US" b="1" dirty="0">
                <a:solidFill>
                  <a:schemeClr val="lt1"/>
                </a:solidFill>
              </a:rPr>
              <a:t>left-leaning</a:t>
            </a:r>
            <a:r>
              <a:rPr lang="en-US" dirty="0"/>
              <a:t> red nodes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Nodes with values between the 2 nodes will be to the </a:t>
            </a:r>
            <a:r>
              <a:rPr lang="en-US" b="1" dirty="0">
                <a:solidFill>
                  <a:schemeClr val="lt1"/>
                </a:solidFill>
              </a:rPr>
              <a:t>right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/>
              <a:t> node</a:t>
            </a: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257" name="Google Shape;257;p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Representing 3-Nodes from 2-3 Tree</a:t>
            </a:r>
            <a:endParaRPr/>
          </a:p>
        </p:txBody>
      </p:sp>
      <p:sp>
        <p:nvSpPr>
          <p:cNvPr id="258" name="Google Shape;258;p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59" name="Google Shape;259;p5"/>
          <p:cNvSpPr/>
          <p:nvPr/>
        </p:nvSpPr>
        <p:spPr>
          <a:xfrm>
            <a:off x="3135459" y="4368170"/>
            <a:ext cx="1531522" cy="926574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260" name="Google Shape;260;p5"/>
          <p:cNvSpPr/>
          <p:nvPr/>
        </p:nvSpPr>
        <p:spPr>
          <a:xfrm>
            <a:off x="1603138" y="4368170"/>
            <a:ext cx="1531522" cy="926574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261" name="Google Shape;261;p5"/>
          <p:cNvSpPr/>
          <p:nvPr/>
        </p:nvSpPr>
        <p:spPr>
          <a:xfrm>
            <a:off x="5443260" y="4810780"/>
            <a:ext cx="1380292" cy="683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8939239" y="3124200"/>
            <a:ext cx="1328635" cy="1237672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263" name="Google Shape;263;p5"/>
          <p:cNvSpPr/>
          <p:nvPr/>
        </p:nvSpPr>
        <p:spPr>
          <a:xfrm>
            <a:off x="7748563" y="4590472"/>
            <a:ext cx="1328635" cy="1237672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264" name="Google Shape;264;p5"/>
          <p:cNvCxnSpPr/>
          <p:nvPr/>
        </p:nvCxnSpPr>
        <p:spPr>
          <a:xfrm flipH="1">
            <a:off x="8762999" y="4267200"/>
            <a:ext cx="503982" cy="39947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5"/>
          <p:cNvSpPr/>
          <p:nvPr/>
        </p:nvSpPr>
        <p:spPr>
          <a:xfrm>
            <a:off x="1602340" y="5294744"/>
            <a:ext cx="1064661" cy="399472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2667000" y="5294741"/>
            <a:ext cx="990600" cy="399475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5"/>
          <p:cNvSpPr/>
          <p:nvPr/>
        </p:nvSpPr>
        <p:spPr>
          <a:xfrm>
            <a:off x="3657601" y="5294737"/>
            <a:ext cx="1009381" cy="399478"/>
          </a:xfrm>
          <a:prstGeom prst="rect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8" name="Google Shape;268;p5"/>
          <p:cNvCxnSpPr/>
          <p:nvPr/>
        </p:nvCxnSpPr>
        <p:spPr>
          <a:xfrm>
            <a:off x="9906001" y="4286252"/>
            <a:ext cx="565559" cy="380421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5"/>
          <p:cNvCxnSpPr/>
          <p:nvPr/>
        </p:nvCxnSpPr>
        <p:spPr>
          <a:xfrm>
            <a:off x="8739163" y="5724528"/>
            <a:ext cx="338035" cy="42688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5"/>
          <p:cNvCxnSpPr/>
          <p:nvPr/>
        </p:nvCxnSpPr>
        <p:spPr>
          <a:xfrm flipH="1">
            <a:off x="7748562" y="5724528"/>
            <a:ext cx="323743" cy="426889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5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8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20" name="Google Shape;1120;p5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121" name="Google Shape;1121;p5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cxnSp>
        <p:nvCxnSpPr>
          <p:cNvPr id="1122" name="Google Shape;1122;p50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23" name="Google Shape;1123;p50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24" name="Google Shape;1124;p50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125" name="Google Shape;1125;p50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126" name="Google Shape;1126;p50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127" name="Google Shape;1127;p50"/>
          <p:cNvSpPr/>
          <p:nvPr/>
        </p:nvSpPr>
        <p:spPr>
          <a:xfrm>
            <a:off x="4079488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128" name="Google Shape;1128;p50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129" name="Google Shape;1129;p50"/>
          <p:cNvCxnSpPr>
            <a:stCxn id="1127" idx="2"/>
            <a:endCxn id="1128" idx="6"/>
          </p:cNvCxnSpPr>
          <p:nvPr/>
        </p:nvCxnSpPr>
        <p:spPr>
          <a:xfrm rot="10800000">
            <a:off x="3124288" y="5710546"/>
            <a:ext cx="955200" cy="4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50"/>
          <p:cNvCxnSpPr/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8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36" name="Google Shape;1136;p5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137" name="Google Shape;1137;p5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cxnSp>
        <p:nvCxnSpPr>
          <p:cNvPr id="1138" name="Google Shape;1138;p51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39" name="Google Shape;1139;p51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40" name="Google Shape;1140;p51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141" name="Google Shape;1141;p51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142" name="Google Shape;1142;p51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143" name="Google Shape;1143;p51"/>
          <p:cNvSpPr/>
          <p:nvPr/>
        </p:nvSpPr>
        <p:spPr>
          <a:xfrm>
            <a:off x="4079488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144" name="Google Shape;1144;p51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145" name="Google Shape;1145;p51"/>
          <p:cNvCxnSpPr>
            <a:stCxn id="1143" idx="2"/>
            <a:endCxn id="1144" idx="6"/>
          </p:cNvCxnSpPr>
          <p:nvPr/>
        </p:nvCxnSpPr>
        <p:spPr>
          <a:xfrm rot="10800000">
            <a:off x="3124288" y="5710546"/>
            <a:ext cx="955200" cy="4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6" name="Google Shape;1146;p51"/>
          <p:cNvCxnSpPr/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8</a:t>
            </a:r>
            <a:endParaRPr/>
          </a:p>
        </p:txBody>
      </p:sp>
      <p:sp>
        <p:nvSpPr>
          <p:cNvPr id="1152" name="Google Shape;1152;p5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153" name="Google Shape;1153;p5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cxnSp>
        <p:nvCxnSpPr>
          <p:cNvPr id="1154" name="Google Shape;1154;p52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55" name="Google Shape;1155;p52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56" name="Google Shape;1156;p52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157" name="Google Shape;1157;p52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158" name="Google Shape;1158;p52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4079488" y="533400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160" name="Google Shape;1160;p52"/>
          <p:cNvSpPr/>
          <p:nvPr/>
        </p:nvSpPr>
        <p:spPr>
          <a:xfrm>
            <a:off x="2296113" y="5351146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161" name="Google Shape;1161;p52"/>
          <p:cNvCxnSpPr>
            <a:stCxn id="1159" idx="2"/>
            <a:endCxn id="1160" idx="6"/>
          </p:cNvCxnSpPr>
          <p:nvPr/>
        </p:nvCxnSpPr>
        <p:spPr>
          <a:xfrm flipH="1">
            <a:off x="3113488" y="5714746"/>
            <a:ext cx="966000" cy="171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2" name="Google Shape;1162;p52"/>
          <p:cNvCxnSpPr/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Two consecutive right horizontal links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       </a:t>
            </a:r>
            <a:r>
              <a:rPr lang="en-US" b="1">
                <a:solidFill>
                  <a:schemeClr val="lt1"/>
                </a:solidFill>
              </a:rPr>
              <a:t>left</a:t>
            </a:r>
            <a:r>
              <a:rPr lang="en-US"/>
              <a:t> (split)</a:t>
            </a:r>
            <a:endParaRPr/>
          </a:p>
        </p:txBody>
      </p:sp>
      <p:sp>
        <p:nvSpPr>
          <p:cNvPr id="1168" name="Google Shape;1168;p5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169" name="Google Shape;1169;p5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cxnSp>
        <p:nvCxnSpPr>
          <p:cNvPr id="1170" name="Google Shape;1170;p53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71" name="Google Shape;1171;p53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72" name="Google Shape;1172;p53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173" name="Google Shape;1173;p53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174" name="Google Shape;1174;p53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175" name="Google Shape;1175;p53"/>
          <p:cNvSpPr/>
          <p:nvPr/>
        </p:nvSpPr>
        <p:spPr>
          <a:xfrm>
            <a:off x="4079488" y="5334001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176" name="Google Shape;1176;p53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177" name="Google Shape;1177;p53"/>
          <p:cNvCxnSpPr>
            <a:stCxn id="1175" idx="2"/>
            <a:endCxn id="1176" idx="6"/>
          </p:cNvCxnSpPr>
          <p:nvPr/>
        </p:nvCxnSpPr>
        <p:spPr>
          <a:xfrm rot="10800000">
            <a:off x="3124288" y="5710546"/>
            <a:ext cx="955200" cy="4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8" name="Google Shape;1178;p53"/>
          <p:cNvCxnSpPr/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9" name="Google Shape;1179;p53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180" name="Google Shape;1180;p53"/>
          <p:cNvCxnSpPr>
            <a:stCxn id="1179" idx="2"/>
            <a:endCxn id="1175" idx="6"/>
          </p:cNvCxnSpPr>
          <p:nvPr/>
        </p:nvCxnSpPr>
        <p:spPr>
          <a:xfrm rot="10800000">
            <a:off x="4896901" y="5714746"/>
            <a:ext cx="10467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1" name="Google Shape;1181;p53"/>
          <p:cNvSpPr/>
          <p:nvPr/>
        </p:nvSpPr>
        <p:spPr>
          <a:xfrm>
            <a:off x="1989554" y="1897329"/>
            <a:ext cx="636688" cy="526894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16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87" name="Google Shape;1187;p5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188" name="Google Shape;1188;p5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cxnSp>
        <p:nvCxnSpPr>
          <p:cNvPr id="1189" name="Google Shape;1189;p54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90" name="Google Shape;1190;p54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91" name="Google Shape;1191;p54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192" name="Google Shape;1192;p54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193" name="Google Shape;1193;p54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194" name="Google Shape;1194;p54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195" name="Google Shape;1195;p54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196" name="Google Shape;1196;p54"/>
          <p:cNvCxnSpPr>
            <a:stCxn id="1194" idx="3"/>
            <a:endCxn id="1195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54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8" name="Google Shape;1198;p54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199" name="Google Shape;1199;p54"/>
          <p:cNvCxnSpPr>
            <a:stCxn id="1198" idx="1"/>
            <a:endCxn id="1194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16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05" name="Google Shape;1205;p5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206" name="Google Shape;1206;p5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cxnSp>
        <p:nvCxnSpPr>
          <p:cNvPr id="1207" name="Google Shape;1207;p55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08" name="Google Shape;1208;p55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09" name="Google Shape;1209;p55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210" name="Google Shape;1210;p55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211" name="Google Shape;1211;p55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212" name="Google Shape;1212;p55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213" name="Google Shape;1213;p55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214" name="Google Shape;1214;p55"/>
          <p:cNvCxnSpPr>
            <a:stCxn id="1212" idx="3"/>
            <a:endCxn id="1213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5" name="Google Shape;1215;p55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16" name="Google Shape;1216;p55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217" name="Google Shape;1217;p55"/>
          <p:cNvCxnSpPr>
            <a:stCxn id="1216" idx="1"/>
            <a:endCxn id="1212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5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16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23" name="Google Shape;1223;p5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224" name="Google Shape;1224;p5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cxnSp>
        <p:nvCxnSpPr>
          <p:cNvPr id="1225" name="Google Shape;1225;p56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26" name="Google Shape;1226;p56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27" name="Google Shape;1227;p56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228" name="Google Shape;1228;p56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229" name="Google Shape;1229;p56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230" name="Google Shape;1230;p56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231" name="Google Shape;1231;p56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232" name="Google Shape;1232;p56"/>
          <p:cNvCxnSpPr>
            <a:stCxn id="1230" idx="3"/>
            <a:endCxn id="1231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56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34" name="Google Shape;1234;p56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235" name="Google Shape;1235;p56"/>
          <p:cNvCxnSpPr>
            <a:stCxn id="1234" idx="1"/>
            <a:endCxn id="1230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16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1" name="Google Shape;1241;p5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242" name="Google Shape;1242;p5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cxnSp>
        <p:nvCxnSpPr>
          <p:cNvPr id="1243" name="Google Shape;1243;p57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44" name="Google Shape;1244;p57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45" name="Google Shape;1245;p57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246" name="Google Shape;1246;p57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247" name="Google Shape;1247;p57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248" name="Google Shape;1248;p57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249" name="Google Shape;1249;p57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250" name="Google Shape;1250;p57"/>
          <p:cNvCxnSpPr>
            <a:stCxn id="1248" idx="3"/>
            <a:endCxn id="1249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1" name="Google Shape;1251;p57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2" name="Google Shape;1252;p57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253" name="Google Shape;1253;p57"/>
          <p:cNvCxnSpPr>
            <a:stCxn id="1252" idx="1"/>
            <a:endCxn id="1248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4" name="Google Shape;1254;p57"/>
          <p:cNvSpPr/>
          <p:nvPr/>
        </p:nvSpPr>
        <p:spPr>
          <a:xfrm>
            <a:off x="7725147" y="533400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/>
          </a:p>
        </p:txBody>
      </p:sp>
      <p:cxnSp>
        <p:nvCxnSpPr>
          <p:cNvPr id="1255" name="Google Shape;1255;p57"/>
          <p:cNvCxnSpPr>
            <a:stCxn id="1254" idx="2"/>
            <a:endCxn id="1252" idx="6"/>
          </p:cNvCxnSpPr>
          <p:nvPr/>
        </p:nvCxnSpPr>
        <p:spPr>
          <a:xfrm rot="10800000">
            <a:off x="6760947" y="5714746"/>
            <a:ext cx="9642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10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61" name="Google Shape;1261;p5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262" name="Google Shape;1262;p5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cxnSp>
        <p:nvCxnSpPr>
          <p:cNvPr id="1263" name="Google Shape;1263;p58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64" name="Google Shape;1264;p58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5" name="Google Shape;1265;p58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266" name="Google Shape;1266;p58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267" name="Google Shape;1267;p58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268" name="Google Shape;1268;p58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269" name="Google Shape;1269;p58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270" name="Google Shape;1270;p58"/>
          <p:cNvCxnSpPr>
            <a:stCxn id="1268" idx="3"/>
            <a:endCxn id="1269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1" name="Google Shape;1271;p58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2" name="Google Shape;1272;p58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273" name="Google Shape;1273;p58"/>
          <p:cNvCxnSpPr>
            <a:stCxn id="1272" idx="1"/>
            <a:endCxn id="1268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4" name="Google Shape;1274;p58"/>
          <p:cNvSpPr/>
          <p:nvPr/>
        </p:nvSpPr>
        <p:spPr>
          <a:xfrm>
            <a:off x="7725147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/>
          </a:p>
        </p:txBody>
      </p:sp>
      <p:cxnSp>
        <p:nvCxnSpPr>
          <p:cNvPr id="1275" name="Google Shape;1275;p58"/>
          <p:cNvCxnSpPr>
            <a:stCxn id="1274" idx="2"/>
            <a:endCxn id="1272" idx="6"/>
          </p:cNvCxnSpPr>
          <p:nvPr/>
        </p:nvCxnSpPr>
        <p:spPr>
          <a:xfrm rot="10800000">
            <a:off x="6760947" y="5714746"/>
            <a:ext cx="9642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5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10</a:t>
            </a:r>
            <a:endParaRPr/>
          </a:p>
        </p:txBody>
      </p:sp>
      <p:sp>
        <p:nvSpPr>
          <p:cNvPr id="1281" name="Google Shape;1281;p5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282" name="Google Shape;1282;p5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cxnSp>
        <p:nvCxnSpPr>
          <p:cNvPr id="1283" name="Google Shape;1283;p59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84" name="Google Shape;1284;p59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85" name="Google Shape;1285;p59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286" name="Google Shape;1286;p59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287" name="Google Shape;1287;p59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288" name="Google Shape;1288;p59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289" name="Google Shape;1289;p59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290" name="Google Shape;1290;p59"/>
          <p:cNvCxnSpPr>
            <a:stCxn id="1288" idx="3"/>
            <a:endCxn id="1289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59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2" name="Google Shape;1292;p59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293" name="Google Shape;1293;p59"/>
          <p:cNvCxnSpPr>
            <a:stCxn id="1292" idx="1"/>
            <a:endCxn id="1288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4" name="Google Shape;1294;p59"/>
          <p:cNvSpPr/>
          <p:nvPr/>
        </p:nvSpPr>
        <p:spPr>
          <a:xfrm>
            <a:off x="7725147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/>
          </a:p>
        </p:txBody>
      </p:sp>
      <p:cxnSp>
        <p:nvCxnSpPr>
          <p:cNvPr id="1295" name="Google Shape;1295;p59"/>
          <p:cNvCxnSpPr>
            <a:stCxn id="1294" idx="2"/>
            <a:endCxn id="1292" idx="6"/>
          </p:cNvCxnSpPr>
          <p:nvPr/>
        </p:nvCxnSpPr>
        <p:spPr>
          <a:xfrm rot="10800000">
            <a:off x="6760947" y="5714746"/>
            <a:ext cx="9642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All </a:t>
            </a:r>
            <a:r>
              <a:rPr lang="en-US" b="1" dirty="0">
                <a:solidFill>
                  <a:schemeClr val="lt1"/>
                </a:solidFill>
              </a:rPr>
              <a:t>leaves</a:t>
            </a:r>
            <a:r>
              <a:rPr lang="en-US" dirty="0"/>
              <a:t> are black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root</a:t>
            </a:r>
            <a:r>
              <a:rPr lang="en-US" dirty="0"/>
              <a:t> is black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No node has </a:t>
            </a:r>
            <a:r>
              <a:rPr lang="en-US" b="1" dirty="0">
                <a:solidFill>
                  <a:schemeClr val="lt1"/>
                </a:solidFill>
              </a:rPr>
              <a:t>two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red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links</a:t>
            </a:r>
            <a:r>
              <a:rPr lang="en-US" dirty="0"/>
              <a:t> connected to it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Every path from a given </a:t>
            </a:r>
            <a:r>
              <a:rPr lang="en-US" b="1" dirty="0">
                <a:solidFill>
                  <a:schemeClr val="lt1"/>
                </a:solidFill>
              </a:rPr>
              <a:t>node</a:t>
            </a:r>
            <a:r>
              <a:rPr lang="en-US" dirty="0"/>
              <a:t> to its </a:t>
            </a:r>
            <a:r>
              <a:rPr lang="en-US" b="1" dirty="0">
                <a:solidFill>
                  <a:schemeClr val="lt1"/>
                </a:solidFill>
              </a:rPr>
              <a:t>descendant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leaf</a:t>
            </a:r>
            <a:r>
              <a:rPr lang="en-US" dirty="0"/>
              <a:t> nodes contains the </a:t>
            </a:r>
            <a:r>
              <a:rPr lang="en-US" b="1" dirty="0">
                <a:solidFill>
                  <a:schemeClr val="lt1"/>
                </a:solidFill>
              </a:rPr>
              <a:t>same</a:t>
            </a:r>
            <a:r>
              <a:rPr lang="en-US" dirty="0"/>
              <a:t> number of </a:t>
            </a:r>
            <a:r>
              <a:rPr lang="en-US" b="1" dirty="0">
                <a:solidFill>
                  <a:schemeClr val="lt1"/>
                </a:solidFill>
              </a:rPr>
              <a:t>black</a:t>
            </a:r>
            <a:r>
              <a:rPr lang="en-US" dirty="0"/>
              <a:t> nodes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Red links </a:t>
            </a:r>
            <a:r>
              <a:rPr lang="en-US" b="1" dirty="0">
                <a:solidFill>
                  <a:schemeClr val="lt1"/>
                </a:solidFill>
              </a:rPr>
              <a:t>lean</a:t>
            </a:r>
            <a:r>
              <a:rPr lang="en-US" dirty="0"/>
              <a:t> left</a:t>
            </a:r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No path from the root to the bottom contains </a:t>
            </a:r>
            <a:r>
              <a:rPr lang="en-US" b="1" dirty="0">
                <a:solidFill>
                  <a:schemeClr val="bg1"/>
                </a:solidFill>
              </a:rPr>
              <a:t>two consecutive red links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76" name="Google Shape;276;p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Red-Black Tree Properties</a:t>
            </a:r>
            <a:endParaRPr/>
          </a:p>
        </p:txBody>
      </p:sp>
      <p:sp>
        <p:nvSpPr>
          <p:cNvPr id="277" name="Google Shape;277;p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6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Insert: </a:t>
            </a:r>
            <a:r>
              <a:rPr lang="en-US" b="1">
                <a:solidFill>
                  <a:schemeClr val="lt1"/>
                </a:solidFill>
              </a:rPr>
              <a:t>10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01" name="Google Shape;1301;p6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302" name="Google Shape;1302;p6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cxnSp>
        <p:nvCxnSpPr>
          <p:cNvPr id="1303" name="Google Shape;1303;p60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4" name="Google Shape;1304;p60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05" name="Google Shape;1305;p60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306" name="Google Shape;1306;p60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307" name="Google Shape;1307;p60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308" name="Google Shape;1308;p60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309" name="Google Shape;1309;p60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310" name="Google Shape;1310;p60"/>
          <p:cNvCxnSpPr>
            <a:stCxn id="1308" idx="3"/>
            <a:endCxn id="1309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1" name="Google Shape;1311;p60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2" name="Google Shape;1312;p60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313" name="Google Shape;1313;p60"/>
          <p:cNvCxnSpPr>
            <a:stCxn id="1312" idx="1"/>
            <a:endCxn id="1308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4" name="Google Shape;1314;p60"/>
          <p:cNvSpPr/>
          <p:nvPr/>
        </p:nvSpPr>
        <p:spPr>
          <a:xfrm>
            <a:off x="7725147" y="5334001"/>
            <a:ext cx="817455" cy="761489"/>
          </a:xfrm>
          <a:prstGeom prst="ellipse">
            <a:avLst/>
          </a:prstGeom>
          <a:solidFill>
            <a:srgbClr val="C8E7A7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/>
          </a:p>
        </p:txBody>
      </p:sp>
      <p:cxnSp>
        <p:nvCxnSpPr>
          <p:cNvPr id="1315" name="Google Shape;1315;p60"/>
          <p:cNvCxnSpPr>
            <a:stCxn id="1314" idx="2"/>
            <a:endCxn id="1312" idx="6"/>
          </p:cNvCxnSpPr>
          <p:nvPr/>
        </p:nvCxnSpPr>
        <p:spPr>
          <a:xfrm rot="10800000">
            <a:off x="6760947" y="5714746"/>
            <a:ext cx="9642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Horizontal left link not allowed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        right (skew)</a:t>
            </a:r>
            <a:endParaRPr/>
          </a:p>
        </p:txBody>
      </p:sp>
      <p:sp>
        <p:nvSpPr>
          <p:cNvPr id="1321" name="Google Shape;1321;p6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322" name="Google Shape;1322;p6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cxnSp>
        <p:nvCxnSpPr>
          <p:cNvPr id="1323" name="Google Shape;1323;p61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24" name="Google Shape;1324;p61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25" name="Google Shape;1325;p61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326" name="Google Shape;1326;p61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327" name="Google Shape;1327;p61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328" name="Google Shape;1328;p61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329" name="Google Shape;1329;p61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330" name="Google Shape;1330;p61"/>
          <p:cNvCxnSpPr>
            <a:stCxn id="1328" idx="3"/>
            <a:endCxn id="1329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61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2" name="Google Shape;1332;p61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333" name="Google Shape;1333;p61"/>
          <p:cNvCxnSpPr>
            <a:stCxn id="1332" idx="1"/>
            <a:endCxn id="1328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4" name="Google Shape;1334;p61"/>
          <p:cNvSpPr/>
          <p:nvPr/>
        </p:nvSpPr>
        <p:spPr>
          <a:xfrm>
            <a:off x="7725147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/>
          </a:p>
        </p:txBody>
      </p:sp>
      <p:cxnSp>
        <p:nvCxnSpPr>
          <p:cNvPr id="1335" name="Google Shape;1335;p61"/>
          <p:cNvCxnSpPr>
            <a:stCxn id="1334" idx="2"/>
            <a:endCxn id="1332" idx="6"/>
          </p:cNvCxnSpPr>
          <p:nvPr/>
        </p:nvCxnSpPr>
        <p:spPr>
          <a:xfrm rot="10800000">
            <a:off x="6760947" y="5714746"/>
            <a:ext cx="9642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6" name="Google Shape;1336;p61"/>
          <p:cNvSpPr/>
          <p:nvPr/>
        </p:nvSpPr>
        <p:spPr>
          <a:xfrm>
            <a:off x="6844984" y="5877129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37" name="Google Shape;1337;p61"/>
          <p:cNvCxnSpPr>
            <a:stCxn id="1334" idx="3"/>
            <a:endCxn id="1336" idx="7"/>
          </p:cNvCxnSpPr>
          <p:nvPr/>
        </p:nvCxnSpPr>
        <p:spPr>
          <a:xfrm flipH="1">
            <a:off x="7542760" y="5983973"/>
            <a:ext cx="302100" cy="48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8" name="Google Shape;1338;p61"/>
          <p:cNvSpPr/>
          <p:nvPr/>
        </p:nvSpPr>
        <p:spPr>
          <a:xfrm>
            <a:off x="1964880" y="1890122"/>
            <a:ext cx="683731" cy="636920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6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Two consecutive right horizontal links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       left (split)</a:t>
            </a:r>
            <a:endParaRPr/>
          </a:p>
        </p:txBody>
      </p:sp>
      <p:sp>
        <p:nvSpPr>
          <p:cNvPr id="1344" name="Google Shape;1344;p6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345" name="Google Shape;1345;p6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cxnSp>
        <p:nvCxnSpPr>
          <p:cNvPr id="1346" name="Google Shape;1346;p62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47" name="Google Shape;1347;p62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48" name="Google Shape;1348;p62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349" name="Google Shape;1349;p62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350" name="Google Shape;1350;p62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351" name="Google Shape;1351;p62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352" name="Google Shape;1352;p62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353" name="Google Shape;1353;p62"/>
          <p:cNvCxnSpPr>
            <a:stCxn id="1351" idx="3"/>
            <a:endCxn id="1352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62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5" name="Google Shape;1355;p62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356" name="Google Shape;1356;p62"/>
          <p:cNvCxnSpPr>
            <a:stCxn id="1355" idx="1"/>
            <a:endCxn id="1351" idx="5"/>
          </p:cNvCxnSpPr>
          <p:nvPr/>
        </p:nvCxnSpPr>
        <p:spPr>
          <a:xfrm rot="10800000">
            <a:off x="4777215" y="4841019"/>
            <a:ext cx="1286100" cy="6045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7" name="Google Shape;1357;p62"/>
          <p:cNvSpPr/>
          <p:nvPr/>
        </p:nvSpPr>
        <p:spPr>
          <a:xfrm>
            <a:off x="7725147" y="5334001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58" name="Google Shape;1358;p62"/>
          <p:cNvCxnSpPr>
            <a:stCxn id="1357" idx="2"/>
            <a:endCxn id="1355" idx="6"/>
          </p:cNvCxnSpPr>
          <p:nvPr/>
        </p:nvCxnSpPr>
        <p:spPr>
          <a:xfrm rot="10800000">
            <a:off x="6760947" y="5714746"/>
            <a:ext cx="964200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9" name="Google Shape;1359;p62"/>
          <p:cNvSpPr/>
          <p:nvPr/>
        </p:nvSpPr>
        <p:spPr>
          <a:xfrm>
            <a:off x="8991601" y="5329879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60" name="Google Shape;1360;p62"/>
          <p:cNvCxnSpPr>
            <a:stCxn id="1357" idx="6"/>
            <a:endCxn id="1359" idx="2"/>
          </p:cNvCxnSpPr>
          <p:nvPr/>
        </p:nvCxnSpPr>
        <p:spPr>
          <a:xfrm rot="10800000" flipH="1">
            <a:off x="8542602" y="5710546"/>
            <a:ext cx="449100" cy="42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1" name="Google Shape;1361;p62"/>
          <p:cNvSpPr/>
          <p:nvPr/>
        </p:nvSpPr>
        <p:spPr>
          <a:xfrm>
            <a:off x="1964880" y="1868856"/>
            <a:ext cx="683731" cy="636920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6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Two consecutive right horizontal links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Rotate          left (split)</a:t>
            </a:r>
            <a:endParaRPr/>
          </a:p>
        </p:txBody>
      </p:sp>
      <p:sp>
        <p:nvSpPr>
          <p:cNvPr id="1367" name="Google Shape;1367;p6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AA Tree Insertion #1</a:t>
            </a:r>
            <a:endParaRPr/>
          </a:p>
        </p:txBody>
      </p:sp>
      <p:sp>
        <p:nvSpPr>
          <p:cNvPr id="1368" name="Google Shape;1368;p6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cxnSp>
        <p:nvCxnSpPr>
          <p:cNvPr id="1369" name="Google Shape;1369;p63"/>
          <p:cNvCxnSpPr/>
          <p:nvPr/>
        </p:nvCxnSpPr>
        <p:spPr>
          <a:xfrm>
            <a:off x="990600" y="5124856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70" name="Google Shape;1370;p63"/>
          <p:cNvCxnSpPr/>
          <p:nvPr/>
        </p:nvCxnSpPr>
        <p:spPr>
          <a:xfrm>
            <a:off x="990600" y="4038600"/>
            <a:ext cx="102870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71" name="Google Shape;1371;p63"/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</p:txBody>
      </p:sp>
      <p:sp>
        <p:nvSpPr>
          <p:cNvPr id="1372" name="Google Shape;1372;p63"/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</p:txBody>
      </p:sp>
      <p:sp>
        <p:nvSpPr>
          <p:cNvPr id="1373" name="Google Shape;1373;p63"/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/>
          </a:p>
        </p:txBody>
      </p:sp>
      <p:sp>
        <p:nvSpPr>
          <p:cNvPr id="1374" name="Google Shape;1374;p63"/>
          <p:cNvSpPr/>
          <p:nvPr/>
        </p:nvSpPr>
        <p:spPr>
          <a:xfrm>
            <a:off x="4079488" y="4191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375" name="Google Shape;1375;p63"/>
          <p:cNvSpPr/>
          <p:nvPr/>
        </p:nvSpPr>
        <p:spPr>
          <a:xfrm>
            <a:off x="2306746" y="532988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cxnSp>
        <p:nvCxnSpPr>
          <p:cNvPr id="1376" name="Google Shape;1376;p63"/>
          <p:cNvCxnSpPr>
            <a:stCxn id="1374" idx="3"/>
            <a:endCxn id="1375" idx="7"/>
          </p:cNvCxnSpPr>
          <p:nvPr/>
        </p:nvCxnSpPr>
        <p:spPr>
          <a:xfrm flipH="1">
            <a:off x="3004601" y="4840973"/>
            <a:ext cx="1194600" cy="6003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7" name="Google Shape;1377;p63"/>
          <p:cNvCxnSpPr/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noFill/>
          <a:ln w="53975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78" name="Google Shape;1378;p63"/>
          <p:cNvSpPr/>
          <p:nvPr/>
        </p:nvSpPr>
        <p:spPr>
          <a:xfrm>
            <a:off x="5943601" y="5334001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379" name="Google Shape;1379;p63"/>
          <p:cNvCxnSpPr>
            <a:stCxn id="1380" idx="2"/>
            <a:endCxn id="1374" idx="6"/>
          </p:cNvCxnSpPr>
          <p:nvPr/>
        </p:nvCxnSpPr>
        <p:spPr>
          <a:xfrm rot="10800000">
            <a:off x="4897047" y="4571657"/>
            <a:ext cx="2828100" cy="6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0" name="Google Shape;1380;p63"/>
          <p:cNvSpPr/>
          <p:nvPr/>
        </p:nvSpPr>
        <p:spPr>
          <a:xfrm>
            <a:off x="7725147" y="419151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81" name="Google Shape;1381;p63"/>
          <p:cNvCxnSpPr>
            <a:stCxn id="1380" idx="3"/>
            <a:endCxn id="1378" idx="7"/>
          </p:cNvCxnSpPr>
          <p:nvPr/>
        </p:nvCxnSpPr>
        <p:spPr>
          <a:xfrm flipH="1">
            <a:off x="6641260" y="4841484"/>
            <a:ext cx="1203600" cy="6039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63"/>
          <p:cNvSpPr/>
          <p:nvPr/>
        </p:nvSpPr>
        <p:spPr>
          <a:xfrm>
            <a:off x="8991601" y="5329879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83" name="Google Shape;1383;p63"/>
          <p:cNvCxnSpPr>
            <a:stCxn id="1380" idx="5"/>
            <a:endCxn id="1382" idx="1"/>
          </p:cNvCxnSpPr>
          <p:nvPr/>
        </p:nvCxnSpPr>
        <p:spPr>
          <a:xfrm>
            <a:off x="8422888" y="4841484"/>
            <a:ext cx="688500" cy="60000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4" name="Google Shape;1384;p63"/>
          <p:cNvSpPr/>
          <p:nvPr/>
        </p:nvSpPr>
        <p:spPr>
          <a:xfrm>
            <a:off x="2031742" y="1879489"/>
            <a:ext cx="683731" cy="636920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6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6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Consider </a:t>
            </a:r>
            <a:r>
              <a:rPr lang="en-US" b="1">
                <a:solidFill>
                  <a:schemeClr val="lt1"/>
                </a:solidFill>
              </a:rPr>
              <a:t>web application</a:t>
            </a:r>
            <a:r>
              <a:rPr lang="en-US"/>
              <a:t> in which 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searches</a:t>
            </a:r>
            <a:r>
              <a:rPr lang="en-US"/>
              <a:t> are </a:t>
            </a:r>
            <a:r>
              <a:rPr lang="en-US" b="1">
                <a:solidFill>
                  <a:schemeClr val="lt1"/>
                </a:solidFill>
              </a:rPr>
              <a:t>far more frequent</a:t>
            </a:r>
            <a:r>
              <a:rPr lang="en-US"/>
              <a:t> than </a:t>
            </a:r>
            <a:r>
              <a:rPr lang="en-US" b="1">
                <a:solidFill>
                  <a:schemeClr val="lt1"/>
                </a:solidFill>
              </a:rPr>
              <a:t>insertions/deletions</a:t>
            </a:r>
            <a:endParaRPr/>
          </a:p>
          <a:p>
            <a:pPr marL="456915" lvl="0" indent="-45691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Which of the following do you prefer: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AVL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Linked List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Red-Black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B+</a:t>
            </a:r>
            <a:endParaRPr/>
          </a:p>
        </p:txBody>
      </p:sp>
      <p:sp>
        <p:nvSpPr>
          <p:cNvPr id="1391" name="Google Shape;1391;p6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Trees - Quiz</a:t>
            </a:r>
            <a:endParaRPr/>
          </a:p>
        </p:txBody>
      </p:sp>
      <p:sp>
        <p:nvSpPr>
          <p:cNvPr id="1392" name="Google Shape;1392;p6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1393" name="Google Shape;1393;p64"/>
          <p:cNvSpPr/>
          <p:nvPr/>
        </p:nvSpPr>
        <p:spPr>
          <a:xfrm rot="-5400000">
            <a:off x="3095812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64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65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6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Consider web application in which 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searches are far more frequent than insertions/deletions</a:t>
            </a:r>
            <a:endParaRPr/>
          </a:p>
          <a:p>
            <a:pPr marL="456915" lvl="0" indent="-45691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Which of the following do you prefer: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AVL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Linked List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Red-Black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B+</a:t>
            </a:r>
            <a:endParaRPr/>
          </a:p>
        </p:txBody>
      </p:sp>
      <p:sp>
        <p:nvSpPr>
          <p:cNvPr id="1401" name="Google Shape;1401;p6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Trees - Quiz</a:t>
            </a:r>
            <a:endParaRPr/>
          </a:p>
        </p:txBody>
      </p:sp>
      <p:sp>
        <p:nvSpPr>
          <p:cNvPr id="1402" name="Google Shape;1402;p6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pic>
        <p:nvPicPr>
          <p:cNvPr id="1403" name="Google Shape;1403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8068" y="3623154"/>
            <a:ext cx="630764" cy="630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65"/>
          <p:cNvSpPr/>
          <p:nvPr/>
        </p:nvSpPr>
        <p:spPr>
          <a:xfrm>
            <a:off x="3945562" y="3750797"/>
            <a:ext cx="3922702" cy="1532334"/>
          </a:xfrm>
          <a:prstGeom prst="wedgeRoundRectCallout">
            <a:avLst>
              <a:gd name="adj1" fmla="val -71359"/>
              <a:gd name="adj2" fmla="val -2235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AVL trees are more rigidly balanced, so they have faster search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6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6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413" name="Google Shape;1413;p6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grpSp>
        <p:nvGrpSpPr>
          <p:cNvPr id="1414" name="Google Shape;1414;p66"/>
          <p:cNvGrpSpPr/>
          <p:nvPr/>
        </p:nvGrpSpPr>
        <p:grpSpPr>
          <a:xfrm>
            <a:off x="193481" y="1420275"/>
            <a:ext cx="8630748" cy="5298959"/>
            <a:chOff x="472011" y="1508786"/>
            <a:chExt cx="3799787" cy="4865561"/>
          </a:xfrm>
        </p:grpSpPr>
        <p:sp>
          <p:nvSpPr>
            <p:cNvPr id="1415" name="Google Shape;1415;p6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6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6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8" name="Google Shape;1418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66"/>
          <p:cNvSpPr txBox="1"/>
          <p:nvPr/>
        </p:nvSpPr>
        <p:spPr>
          <a:xfrm>
            <a:off x="544521" y="1724213"/>
            <a:ext cx="7963887" cy="4735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50" tIns="35975" rIns="107950" bIns="35975" anchor="t" anchorCtr="0">
            <a:normAutofit/>
          </a:bodyPr>
          <a:lstStyle/>
          <a:p>
            <a:pPr marL="456915" marR="0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Red-Black Trees are widely used </a:t>
            </a:r>
            <a:endParaRPr sz="3398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9981" marR="0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98"/>
              <a:buFont typeface="Noto Sans Symbols"/>
              <a:buChar char="▪"/>
            </a:pPr>
            <a:r>
              <a:rPr lang="en-US" sz="319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Insertion is easy</a:t>
            </a:r>
            <a:endParaRPr sz="3198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9981" marR="0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98"/>
              <a:buFont typeface="Noto Sans Symbols"/>
              <a:buChar char="▪"/>
            </a:pPr>
            <a:r>
              <a:rPr lang="en-US" sz="319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Balance by color</a:t>
            </a:r>
            <a:endParaRPr sz="3198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9981" marR="0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98"/>
              <a:buFont typeface="Noto Sans Symbols"/>
              <a:buChar char="▪"/>
            </a:pPr>
            <a:r>
              <a:rPr lang="en-US" sz="319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Color is a single byte</a:t>
            </a:r>
            <a:endParaRPr dirty="0"/>
          </a:p>
          <a:p>
            <a:pPr marL="456915" marR="0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AA Trees</a:t>
            </a:r>
            <a:endParaRPr sz="3398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9981" marR="0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98"/>
              <a:buFont typeface="Noto Sans Symbols"/>
              <a:buChar char="▪"/>
            </a:pPr>
            <a:r>
              <a:rPr lang="en-US" sz="319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Insertion algorithm</a:t>
            </a:r>
            <a:endParaRPr sz="3198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67"/>
          <p:cNvSpPr txBox="1">
            <a:spLocks noGrp="1"/>
          </p:cNvSpPr>
          <p:nvPr>
            <p:ph type="body" idx="4294967295"/>
          </p:nvPr>
        </p:nvSpPr>
        <p:spPr>
          <a:xfrm>
            <a:off x="1588" y="6400800"/>
            <a:ext cx="12114212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3"/>
              <a:buChar char="▪"/>
            </a:pPr>
            <a:endParaRPr sz="2123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9813623fd5_0_182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00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r>
              <a:rPr lang="en-US" sz="3000"/>
              <a:t>,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about.softuni.bg</a:t>
            </a:r>
            <a:r>
              <a:rPr lang="en-US" sz="3000"/>
              <a:t> </a:t>
            </a:r>
            <a:endParaRPr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softuni.foundation</a:t>
            </a:r>
            <a:endParaRPr sz="3000"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3000"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7"/>
              </a:rPr>
              <a:t>forum.softuni.bg</a:t>
            </a:r>
            <a:endParaRPr sz="3000"/>
          </a:p>
        </p:txBody>
      </p:sp>
      <p:sp>
        <p:nvSpPr>
          <p:cNvPr id="2156" name="Google Shape;2156;g9813623fd5_0_182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2157" name="Google Shape;2157;g9813623fd5_0_182"/>
          <p:cNvSpPr txBox="1">
            <a:spLocks noGrp="1"/>
          </p:cNvSpPr>
          <p:nvPr>
            <p:ph type="sldNum" idx="4294967295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9813623fd5_0_173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200" cy="54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2146" name="Google Shape;2146;g9813623fd5_0_173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2147" name="Google Shape;2147;g9813623fd5_0_17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2148" name="Google Shape;2148;g9813623fd5_0_17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4610100" y="1180214"/>
            <a:ext cx="2971800" cy="306316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7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Rebalancing Trees</a:t>
            </a:r>
            <a:endParaRPr/>
          </a:p>
        </p:txBody>
      </p:sp>
      <p:sp>
        <p:nvSpPr>
          <p:cNvPr id="284" name="Google Shape;284;p7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Rotations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Rotations are used to correct the balance of a tree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Balance can be measured in height, depth, size etc. of subtrees</a:t>
            </a:r>
            <a:endParaRPr/>
          </a:p>
        </p:txBody>
      </p:sp>
      <p:sp>
        <p:nvSpPr>
          <p:cNvPr id="290" name="Google Shape;290;p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Rotations</a:t>
            </a:r>
            <a:endParaRPr/>
          </a:p>
        </p:txBody>
      </p:sp>
      <p:grpSp>
        <p:nvGrpSpPr>
          <p:cNvPr id="291" name="Google Shape;291;p8"/>
          <p:cNvGrpSpPr/>
          <p:nvPr/>
        </p:nvGrpSpPr>
        <p:grpSpPr>
          <a:xfrm>
            <a:off x="4495800" y="3048000"/>
            <a:ext cx="3067676" cy="3048000"/>
            <a:chOff x="5010026" y="3200400"/>
            <a:chExt cx="3067676" cy="3048000"/>
          </a:xfrm>
        </p:grpSpPr>
        <p:grpSp>
          <p:nvGrpSpPr>
            <p:cNvPr id="292" name="Google Shape;292;p8"/>
            <p:cNvGrpSpPr/>
            <p:nvPr/>
          </p:nvGrpSpPr>
          <p:grpSpPr>
            <a:xfrm>
              <a:off x="5103812" y="3200400"/>
              <a:ext cx="2902456" cy="2895968"/>
              <a:chOff x="4399486" y="3634852"/>
              <a:chExt cx="2367363" cy="2475298"/>
            </a:xfrm>
          </p:grpSpPr>
          <p:cxnSp>
            <p:nvCxnSpPr>
              <p:cNvPr id="293" name="Google Shape;293;p8"/>
              <p:cNvCxnSpPr/>
              <p:nvPr/>
            </p:nvCxnSpPr>
            <p:spPr>
              <a:xfrm>
                <a:off x="5936457" y="5122567"/>
                <a:ext cx="327284" cy="40481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8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8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6100099" y="5459275"/>
                <a:ext cx="666750" cy="650875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90</a:t>
                </a:r>
                <a:endParaRPr/>
              </a:p>
            </p:txBody>
          </p:sp>
        </p:grpSp>
        <p:cxnSp>
          <p:nvCxnSpPr>
            <p:cNvPr id="298" name="Google Shape;298;p8"/>
            <p:cNvCxnSpPr/>
            <p:nvPr/>
          </p:nvCxnSpPr>
          <p:spPr>
            <a:xfrm flipH="1">
              <a:off x="7188813" y="6019800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8"/>
            <p:cNvCxnSpPr/>
            <p:nvPr/>
          </p:nvCxnSpPr>
          <p:spPr>
            <a:xfrm>
              <a:off x="7876620" y="5992325"/>
              <a:ext cx="201082" cy="256075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8"/>
            <p:cNvCxnSpPr/>
            <p:nvPr/>
          </p:nvCxnSpPr>
          <p:spPr>
            <a:xfrm flipH="1">
              <a:off x="5010026" y="3758983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8"/>
            <p:cNvCxnSpPr/>
            <p:nvPr/>
          </p:nvCxnSpPr>
          <p:spPr>
            <a:xfrm flipH="1">
              <a:off x="6286375" y="4945600"/>
              <a:ext cx="155919" cy="228600"/>
            </a:xfrm>
            <a:prstGeom prst="straightConnector1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8"/>
          <p:cNvSpPr/>
          <p:nvPr/>
        </p:nvSpPr>
        <p:spPr>
          <a:xfrm>
            <a:off x="6940587" y="3261183"/>
            <a:ext cx="2613749" cy="919401"/>
          </a:xfrm>
          <a:prstGeom prst="wedgeRoundRectCallout">
            <a:avLst>
              <a:gd name="adj1" fmla="val -60840"/>
              <a:gd name="adj2" fmla="val 4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Right subtree weights more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Orient a right-leaning red link to lean left</a:t>
            </a:r>
            <a:endParaRPr/>
          </a:p>
        </p:txBody>
      </p:sp>
      <p:sp>
        <p:nvSpPr>
          <p:cNvPr id="308" name="Google Shape;308;p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Left Rotation</a:t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>
            <a:off x="9925757" y="2956736"/>
            <a:ext cx="822506" cy="814815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>
            <a:off x="8741426" y="4292005"/>
            <a:ext cx="820899" cy="781611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1" name="Google Shape;311;p9"/>
          <p:cNvCxnSpPr/>
          <p:nvPr/>
        </p:nvCxnSpPr>
        <p:spPr>
          <a:xfrm flipH="1">
            <a:off x="9432400" y="3624370"/>
            <a:ext cx="584362" cy="755408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9"/>
          <p:cNvCxnSpPr/>
          <p:nvPr/>
        </p:nvCxnSpPr>
        <p:spPr>
          <a:xfrm flipH="1">
            <a:off x="8549488" y="5031167"/>
            <a:ext cx="445119" cy="679163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9"/>
          <p:cNvCxnSpPr/>
          <p:nvPr/>
        </p:nvCxnSpPr>
        <p:spPr>
          <a:xfrm>
            <a:off x="9303690" y="5047414"/>
            <a:ext cx="420892" cy="667587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" name="Google Shape;314;p9"/>
          <p:cNvCxnSpPr/>
          <p:nvPr/>
        </p:nvCxnSpPr>
        <p:spPr>
          <a:xfrm>
            <a:off x="10577812" y="3709099"/>
            <a:ext cx="547388" cy="750412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5" name="Google Shape;315;p9"/>
          <p:cNvSpPr/>
          <p:nvPr/>
        </p:nvSpPr>
        <p:spPr>
          <a:xfrm>
            <a:off x="2747870" y="4227922"/>
            <a:ext cx="822506" cy="814815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316" name="Google Shape;316;p9"/>
          <p:cNvSpPr/>
          <p:nvPr/>
        </p:nvSpPr>
        <p:spPr>
          <a:xfrm>
            <a:off x="1640589" y="2947202"/>
            <a:ext cx="820899" cy="781611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cxnSp>
        <p:nvCxnSpPr>
          <p:cNvPr id="317" name="Google Shape;317;p9"/>
          <p:cNvCxnSpPr/>
          <p:nvPr/>
        </p:nvCxnSpPr>
        <p:spPr>
          <a:xfrm>
            <a:off x="2320517" y="3634396"/>
            <a:ext cx="533400" cy="715446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9"/>
          <p:cNvCxnSpPr/>
          <p:nvPr/>
        </p:nvCxnSpPr>
        <p:spPr>
          <a:xfrm flipH="1">
            <a:off x="1371601" y="3652613"/>
            <a:ext cx="445119" cy="679163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9"/>
          <p:cNvCxnSpPr/>
          <p:nvPr/>
        </p:nvCxnSpPr>
        <p:spPr>
          <a:xfrm flipH="1">
            <a:off x="2546695" y="5007493"/>
            <a:ext cx="412859" cy="641385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9"/>
          <p:cNvCxnSpPr/>
          <p:nvPr/>
        </p:nvCxnSpPr>
        <p:spPr>
          <a:xfrm>
            <a:off x="3375888" y="4965042"/>
            <a:ext cx="430076" cy="66877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9"/>
          <p:cNvCxnSpPr/>
          <p:nvPr/>
        </p:nvCxnSpPr>
        <p:spPr>
          <a:xfrm>
            <a:off x="5146607" y="3937801"/>
            <a:ext cx="1862187" cy="0"/>
          </a:xfrm>
          <a:prstGeom prst="straightConnector1">
            <a:avLst/>
          </a:prstGeom>
          <a:noFill/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p9"/>
          <p:cNvSpPr txBox="1"/>
          <p:nvPr/>
        </p:nvSpPr>
        <p:spPr>
          <a:xfrm>
            <a:off x="3925801" y="4032527"/>
            <a:ext cx="4303800" cy="5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rotation (y)</a:t>
            </a:r>
            <a:endParaRPr/>
          </a:p>
        </p:txBody>
      </p:sp>
      <p:sp>
        <p:nvSpPr>
          <p:cNvPr id="323" name="Google Shape;323;p9"/>
          <p:cNvSpPr/>
          <p:nvPr/>
        </p:nvSpPr>
        <p:spPr>
          <a:xfrm>
            <a:off x="8054110" y="2151609"/>
            <a:ext cx="1713891" cy="919401"/>
          </a:xfrm>
          <a:prstGeom prst="wedgeRoundRectCallout">
            <a:avLst>
              <a:gd name="adj1" fmla="val 44143"/>
              <a:gd name="adj2" fmla="val 8438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Order Preserved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2501</Words>
  <Application>Microsoft Office PowerPoint</Application>
  <PresentationFormat>Widescreen</PresentationFormat>
  <Paragraphs>779</Paragraphs>
  <Slides>69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Red-Black Trees and AA Trees</vt:lpstr>
      <vt:lpstr>Table of Contents</vt:lpstr>
      <vt:lpstr>PowerPoint Presentation</vt:lpstr>
      <vt:lpstr>Why Yet Another Balanced BST?</vt:lpstr>
      <vt:lpstr>Representing 3-Nodes from 2-3 Tree</vt:lpstr>
      <vt:lpstr>Red-Black Tree Properties</vt:lpstr>
      <vt:lpstr>PowerPoint Presentation</vt:lpstr>
      <vt:lpstr>Rotations</vt:lpstr>
      <vt:lpstr>Left Rotation</vt:lpstr>
      <vt:lpstr>Right Rotation</vt:lpstr>
      <vt:lpstr>Rotations - Quiz</vt:lpstr>
      <vt:lpstr>Rotations - Answer</vt:lpstr>
      <vt:lpstr>PowerPoint Presentation</vt:lpstr>
      <vt:lpstr>Insertion Algorithm</vt:lpstr>
      <vt:lpstr>Insertion</vt:lpstr>
      <vt:lpstr>Insertion (2)</vt:lpstr>
      <vt:lpstr>Insertion (3)</vt:lpstr>
      <vt:lpstr>Insertion Into 3-Node</vt:lpstr>
      <vt:lpstr>Insertion Into 3-Node (1)</vt:lpstr>
      <vt:lpstr>Insertion Into 3-Node (2)</vt:lpstr>
      <vt:lpstr>Insertion Into 3-Node (3)</vt:lpstr>
      <vt:lpstr>Flipping Colors</vt:lpstr>
      <vt:lpstr>Keeping Black Root</vt:lpstr>
      <vt:lpstr>Insert Into 3-Node at the Bottom</vt:lpstr>
      <vt:lpstr>Insert Into 3-Node at the Bottom (2)</vt:lpstr>
      <vt:lpstr>Overall Insertion Process</vt:lpstr>
      <vt:lpstr>PowerPoint Presentation</vt:lpstr>
      <vt:lpstr>Changes to the BST Class</vt:lpstr>
      <vt:lpstr>Changes to the BST Class (2)</vt:lpstr>
      <vt:lpstr>Rotate Right</vt:lpstr>
      <vt:lpstr>Rotate Left</vt:lpstr>
      <vt:lpstr>Insert</vt:lpstr>
      <vt:lpstr>Insert(2)</vt:lpstr>
      <vt:lpstr>Red-Black Tree - Quiz</vt:lpstr>
      <vt:lpstr>Red-Black Tree - Answer</vt:lpstr>
      <vt:lpstr>Red-Black Tree - Summary</vt:lpstr>
      <vt:lpstr>PowerPoint Presentation</vt:lpstr>
      <vt:lpstr>Why AA Trees</vt:lpstr>
      <vt:lpstr>AA Tree</vt:lpstr>
      <vt:lpstr>AA Tree</vt:lpstr>
      <vt:lpstr>AA Tree</vt:lpstr>
      <vt:lpstr>Skew</vt:lpstr>
      <vt:lpstr>Skew (2)</vt:lpstr>
      <vt:lpstr>Split</vt:lpstr>
      <vt:lpstr>Split</vt:lpstr>
      <vt:lpstr>PowerPoint Presentation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Trees - Quiz</vt:lpstr>
      <vt:lpstr>Trees - Quiz</vt:lpstr>
      <vt:lpstr>Summary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Trees and AA Trees</dc:title>
  <dc:creator>Software University Foundation</dc:creator>
  <cp:lastModifiedBy>Stoev, Hristo</cp:lastModifiedBy>
  <cp:revision>9</cp:revision>
  <dcterms:created xsi:type="dcterms:W3CDTF">2018-05-23T13:08:44Z</dcterms:created>
  <dcterms:modified xsi:type="dcterms:W3CDTF">2020-10-15T15:24:00Z</dcterms:modified>
</cp:coreProperties>
</file>