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58" d="100"/>
          <a:sy n="58" d="100"/>
        </p:scale>
        <p:origin x="-84" y="-60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 rot="840542">
            <a:off x="-1190624" y="2876552"/>
            <a:ext cx="14039849" cy="861481"/>
          </a:xfrm>
          <a:prstGeom prst="rect">
            <a:avLst/>
          </a:prstGeom>
          <a:effectLst/>
          <a:scene3d>
            <a:camera prst="orthographicFront">
              <a:rot lat="21000000" lon="1200000" rev="0"/>
            </a:camera>
            <a:lightRig rig="threePt" dir="t"/>
          </a:scene3d>
          <a:sp3d>
            <a:bevelT prst="slope"/>
          </a:sp3d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ln w="3175" cmpd="sng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  <a:latin typeface="Arial Rounded MT Bold" panose="020F0704030504030204" pitchFamily="34" charset="0"/>
              </a:rPr>
              <a:t>W</a:t>
            </a:r>
            <a:r>
              <a:rPr lang="en-US" dirty="0" smtClean="0">
                <a:ln w="3175" cmpd="sng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el</a:t>
            </a:r>
            <a:r>
              <a:rPr lang="en-US" dirty="0">
                <a:ln w="3175" cmpd="sng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c</a:t>
            </a:r>
            <a:r>
              <a:rPr lang="en-US" dirty="0">
                <a:ln w="3175" cmpd="sng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  <a:latin typeface="Arial Rounded MT Bold" panose="020F0704030504030204" pitchFamily="34" charset="0"/>
              </a:rPr>
              <a:t>o</a:t>
            </a:r>
            <a:r>
              <a:rPr lang="en-US" dirty="0" smtClean="0">
                <a:ln w="3175" cmpd="sng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  <a:latin typeface="Arial Rounded MT Bold" panose="020F0704030504030204" pitchFamily="34" charset="0"/>
              </a:rPr>
              <a:t>me to LABYRINTH RUNNER</a:t>
            </a:r>
            <a:endParaRPr lang="en-US" dirty="0">
              <a:ln w="3175" cmpd="sng">
                <a:solidFill>
                  <a:schemeClr val="bg1"/>
                </a:solidFill>
              </a:ln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60000" endA="900" endPos="60000" dist="29997" dir="5400000" sy="-100000" algn="bl" rotWithShape="0"/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4388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8764" y="4162425"/>
            <a:ext cx="10018713" cy="1752599"/>
          </a:xfrm>
          <a:effectLst/>
          <a:scene3d>
            <a:camera prst="orthographicFront">
              <a:rot lat="21000000" lon="1200000" rev="21000000"/>
            </a:camera>
            <a:lightRig rig="threePt" dir="t"/>
          </a:scene3d>
          <a:sp3d>
            <a:bevelT prst="slope"/>
          </a:sp3d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000" dirty="0">
                <a:ln w="3175" cmpd="sng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Wh</a:t>
            </a:r>
            <a:r>
              <a:rPr lang="en-US" sz="6000" dirty="0">
                <a:ln w="3175" cmpd="sng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  <a:latin typeface="Arial Rounded MT Bold" panose="020F0704030504030204" pitchFamily="34" charset="0"/>
              </a:rPr>
              <a:t>at is Labyrinth runner?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5261" y="1038224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n w="12700">
                  <a:noFill/>
                </a:ln>
                <a:gradFill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effectLst/>
                <a:latin typeface="Agency FB" panose="020B0503020202020204" pitchFamily="34" charset="0"/>
              </a:rPr>
              <a:t>Labyrinth runner, a project of team Strawberry, is a console-based single player arcade game, based on the 1980 hit classic Pac-Man.</a:t>
            </a:r>
          </a:p>
          <a:p>
            <a:endParaRPr lang="en-US" dirty="0" smtClean="0">
              <a:ln w="12700">
                <a:noFill/>
              </a:ln>
              <a:gradFill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</a:gradFill>
              <a:effectLst/>
              <a:latin typeface="Agency FB" panose="020B0503020202020204" pitchFamily="34" charset="0"/>
            </a:endParaRPr>
          </a:p>
          <a:p>
            <a:r>
              <a:rPr lang="en-US" dirty="0" smtClean="0">
                <a:ln w="12700">
                  <a:noFill/>
                </a:ln>
                <a:gradFill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atin typeface="Agency FB" panose="020B0503020202020204" pitchFamily="34" charset="0"/>
              </a:rPr>
              <a:t>The player, in the form of a smiley is to collect all gold ($) from all levels to complete the game.</a:t>
            </a:r>
            <a:br>
              <a:rPr lang="en-US" dirty="0" smtClean="0">
                <a:ln w="12700">
                  <a:noFill/>
                </a:ln>
                <a:gradFill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atin typeface="Agency FB" panose="020B0503020202020204" pitchFamily="34" charset="0"/>
              </a:rPr>
            </a:br>
            <a:r>
              <a:rPr lang="en-US" dirty="0" smtClean="0">
                <a:ln w="12700">
                  <a:noFill/>
                </a:ln>
                <a:gradFill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atin typeface="Agency FB" panose="020B0503020202020204" pitchFamily="34" charset="0"/>
              </a:rPr>
              <a:t>The player doesn’t have to complete levels in a linear manner, as he/she is able to freely jump between levels using a pass between two levels</a:t>
            </a:r>
            <a:endParaRPr lang="en-US" dirty="0" smtClean="0">
              <a:ln w="12700">
                <a:noFill/>
              </a:ln>
              <a:gradFill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</a:gradFill>
              <a:effectLst/>
              <a:latin typeface="Agency FB" panose="020B0503020202020204" pitchFamily="34" charset="0"/>
            </a:endParaRPr>
          </a:p>
          <a:p>
            <a:endParaRPr lang="en-US" dirty="0" smtClean="0">
              <a:ln w="12700">
                <a:noFill/>
              </a:ln>
              <a:gradFill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</a:gradFill>
              <a:effectLst/>
              <a:latin typeface="Agency FB" panose="020B0503020202020204" pitchFamily="34" charset="0"/>
            </a:endParaRPr>
          </a:p>
          <a:p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91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78264" y="4238626"/>
            <a:ext cx="11688764" cy="1752599"/>
          </a:xfrm>
          <a:effectLst/>
          <a:scene3d>
            <a:camera prst="orthographicFront">
              <a:rot lat="21000000" lon="1200000" rev="21000000"/>
            </a:camera>
            <a:lightRig rig="threePt" dir="t"/>
          </a:scene3d>
          <a:sp3d>
            <a:bevelT prst="slope"/>
          </a:sp3d>
        </p:spPr>
        <p:txBody>
          <a:bodyPr>
            <a:noAutofit/>
          </a:bodyPr>
          <a:lstStyle/>
          <a:p>
            <a:r>
              <a:rPr lang="en-US" sz="6000" dirty="0" smtClean="0">
                <a:ln w="3175" cmpd="sng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Ga</a:t>
            </a:r>
            <a:r>
              <a:rPr lang="en-US" sz="6000" dirty="0" smtClean="0">
                <a:ln w="3175" cmpd="sng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  <a:latin typeface="Arial Rounded MT Bold" panose="020F0704030504030204" pitchFamily="34" charset="0"/>
              </a:rPr>
              <a:t>meplay</a:t>
            </a:r>
            <a:endParaRPr lang="en-US" sz="6000" dirty="0">
              <a:ln w="3175" cmpd="sng">
                <a:solidFill>
                  <a:schemeClr val="bg1"/>
                </a:solidFill>
              </a:ln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60000" endA="900" endPos="60000" dist="29997" dir="5400000" sy="-100000" algn="bl" rotWithShape="0"/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44925" y="1049999"/>
            <a:ext cx="10255249" cy="3743326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n w="12700">
                  <a:noFill/>
                </a:ln>
                <a:gradFill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atin typeface="Agency FB" panose="020B0503020202020204" pitchFamily="34" charset="0"/>
              </a:rPr>
              <a:t>The </a:t>
            </a:r>
            <a:r>
              <a:rPr lang="en-US" dirty="0">
                <a:ln w="12700">
                  <a:noFill/>
                </a:ln>
                <a:gradFill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atin typeface="Agency FB" panose="020B0503020202020204" pitchFamily="34" charset="0"/>
              </a:rPr>
              <a:t>core game consists of </a:t>
            </a:r>
            <a:r>
              <a:rPr lang="en-US" dirty="0" smtClean="0">
                <a:ln w="12700">
                  <a:noFill/>
                </a:ln>
                <a:gradFill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atin typeface="Agency FB" panose="020B0503020202020204" pitchFamily="34" charset="0"/>
              </a:rPr>
              <a:t>the player, you navigating through a maze,</a:t>
            </a:r>
          </a:p>
          <a:p>
            <a:r>
              <a:rPr lang="en-US" dirty="0" smtClean="0">
                <a:ln w="12700">
                  <a:noFill/>
                </a:ln>
                <a:gradFill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atin typeface="Agency FB" panose="020B0503020202020204" pitchFamily="34" charset="0"/>
              </a:rPr>
              <a:t>You initially have 3 lives, which may be extended using bonuses.</a:t>
            </a:r>
          </a:p>
          <a:p>
            <a:r>
              <a:rPr lang="en-US" dirty="0" smtClean="0">
                <a:ln w="12700">
                  <a:noFill/>
                </a:ln>
                <a:gradFill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atin typeface="Agency FB" panose="020B0503020202020204" pitchFamily="34" charset="0"/>
              </a:rPr>
              <a:t>You must evade the red ruder shaped enemies in order to survive</a:t>
            </a:r>
          </a:p>
          <a:p>
            <a:r>
              <a:rPr lang="en-US" dirty="0" smtClean="0">
                <a:ln w="12700">
                  <a:noFill/>
                </a:ln>
                <a:gradFill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atin typeface="Agency FB" panose="020B0503020202020204" pitchFamily="34" charset="0"/>
              </a:rPr>
              <a:t>Collision with an enemy removes a life, and resets the player back to</a:t>
            </a:r>
            <a:br>
              <a:rPr lang="en-US" dirty="0" smtClean="0">
                <a:ln w="12700">
                  <a:noFill/>
                </a:ln>
                <a:gradFill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atin typeface="Agency FB" panose="020B0503020202020204" pitchFamily="34" charset="0"/>
              </a:rPr>
            </a:br>
            <a:r>
              <a:rPr lang="en-US" dirty="0" smtClean="0">
                <a:ln w="12700">
                  <a:noFill/>
                </a:ln>
                <a:gradFill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atin typeface="Agency FB" panose="020B0503020202020204" pitchFamily="34" charset="0"/>
              </a:rPr>
              <a:t> the start position</a:t>
            </a:r>
          </a:p>
          <a:p>
            <a:r>
              <a:rPr lang="en-US" dirty="0" smtClean="0">
                <a:ln w="12700">
                  <a:noFill/>
                </a:ln>
                <a:gradFill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atin typeface="Agency FB" panose="020B0503020202020204" pitchFamily="34" charset="0"/>
              </a:rPr>
              <a:t>Your objective is to evade the enemies and take all of the gold from all levels</a:t>
            </a:r>
          </a:p>
          <a:p>
            <a:r>
              <a:rPr lang="en-US" dirty="0" smtClean="0">
                <a:ln w="12700">
                  <a:noFill/>
                </a:ln>
                <a:gradFill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atin typeface="Agency FB" panose="020B0503020202020204" pitchFamily="34" charset="0"/>
              </a:rPr>
              <a:t>Movement is done through the arrow keys, of which escape is used to</a:t>
            </a:r>
            <a:br>
              <a:rPr lang="en-US" dirty="0" smtClean="0">
                <a:ln w="12700">
                  <a:noFill/>
                </a:ln>
                <a:gradFill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atin typeface="Agency FB" panose="020B0503020202020204" pitchFamily="34" charset="0"/>
              </a:rPr>
            </a:br>
            <a:r>
              <a:rPr lang="en-US" dirty="0" smtClean="0">
                <a:ln w="12700">
                  <a:noFill/>
                </a:ln>
                <a:gradFill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atin typeface="Agency FB" panose="020B0503020202020204" pitchFamily="34" charset="0"/>
              </a:rPr>
              <a:t> cancel a game and go back to the menu screen</a:t>
            </a:r>
          </a:p>
          <a:p>
            <a:endParaRPr lang="en-US" dirty="0" smtClean="0">
              <a:ln w="12700">
                <a:noFill/>
              </a:ln>
              <a:gradFill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</a:gradFill>
              <a:effectLst/>
              <a:latin typeface="Agency FB" panose="020B0503020202020204" pitchFamily="34" charset="0"/>
            </a:endParaRPr>
          </a:p>
          <a:p>
            <a:endParaRPr lang="en-US" dirty="0">
              <a:latin typeface="Agency FB" panose="020B05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2" t="25681" r="1031" b="-1"/>
          <a:stretch/>
        </p:blipFill>
        <p:spPr>
          <a:xfrm>
            <a:off x="1343026" y="821399"/>
            <a:ext cx="2095500" cy="328162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75794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395290" y="4572001"/>
            <a:ext cx="11688764" cy="1752599"/>
          </a:xfrm>
          <a:prstGeom prst="rect">
            <a:avLst/>
          </a:prstGeom>
          <a:effectLst/>
          <a:scene3d>
            <a:camera prst="orthographicFront">
              <a:rot lat="21000000" lon="1200000" rev="21000000"/>
            </a:camera>
            <a:lightRig rig="threePt" dir="t"/>
          </a:scene3d>
          <a:sp3d>
            <a:bevelT prst="slope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6000" dirty="0" smtClean="0">
                <a:ln w="3175" cmpd="sng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We</a:t>
            </a:r>
            <a:r>
              <a:rPr lang="en-US" sz="6000" dirty="0" smtClean="0">
                <a:ln w="3175" cmpd="sng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  <a:latin typeface="Arial Rounded MT Bold" panose="020F0704030504030204" pitchFamily="34" charset="0"/>
              </a:rPr>
              <a:t> hope you enjoy the game </a:t>
            </a:r>
            <a:r>
              <a:rPr lang="en-US" sz="6000" dirty="0" smtClean="0">
                <a:ln w="3175" cmpd="sng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sym typeface="Wingdings" panose="05000000000000000000" pitchFamily="2" charset="2"/>
              </a:rPr>
              <a:t></a:t>
            </a:r>
            <a:endParaRPr lang="en-US" sz="6000" dirty="0">
              <a:ln w="3175" cmpd="sng">
                <a:solidFill>
                  <a:schemeClr val="bg1"/>
                </a:solidFill>
              </a:ln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725" y="876300"/>
            <a:ext cx="4429125" cy="1057276"/>
          </a:xfrm>
        </p:spPr>
        <p:txBody>
          <a:bodyPr>
            <a:normAutofit/>
          </a:bodyPr>
          <a:lstStyle/>
          <a:p>
            <a:r>
              <a:rPr lang="en-US" dirty="0" smtClean="0">
                <a:ln w="12700">
                  <a:noFill/>
                </a:ln>
                <a:gradFill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atin typeface="Agency FB" panose="020B0503020202020204" pitchFamily="34" charset="0"/>
              </a:rPr>
              <a:t>Dev team:</a:t>
            </a:r>
            <a:endParaRPr lang="en-US" dirty="0">
              <a:latin typeface="Agency FB" panose="020B0503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478320"/>
              </p:ext>
            </p:extLst>
          </p:nvPr>
        </p:nvGraphicFramePr>
        <p:xfrm>
          <a:off x="2004619" y="1686519"/>
          <a:ext cx="9630849" cy="3276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0283"/>
                <a:gridCol w="3210283"/>
                <a:gridCol w="3210283"/>
              </a:tblGrid>
              <a:tr h="633917">
                <a:tc>
                  <a:txBody>
                    <a:bodyPr/>
                    <a:lstStyle/>
                    <a:p>
                      <a:pPr marL="285750" indent="-285750" algn="l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Pct val="145000"/>
                        <a:buFont typeface="Arial"/>
                        <a:buChar char="•"/>
                      </a:pPr>
                      <a:r>
                        <a:rPr lang="en-US" sz="2400" kern="1200" cap="none" dirty="0" smtClean="0">
                          <a:ln w="12700">
                            <a:noFill/>
                          </a:ln>
                          <a:gradFill>
                            <a:gsLst>
                              <a:gs pos="0">
                                <a:schemeClr val="accent1">
                                  <a:lumMod val="67000"/>
                                </a:schemeClr>
                              </a:gs>
                              <a:gs pos="48000">
                                <a:schemeClr val="accent1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</a:gra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Name</a:t>
                      </a:r>
                      <a:endParaRPr lang="en-US" sz="2400" kern="1200" cap="none" dirty="0">
                        <a:ln w="12700">
                          <a:noFill/>
                        </a:ln>
                        <a:gradFill>
                          <a:gsLst>
                            <a:gs pos="0">
                              <a:schemeClr val="accent1">
                                <a:lumMod val="67000"/>
                              </a:schemeClr>
                            </a:gs>
                            <a:gs pos="48000">
                              <a:schemeClr val="accent1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</a:gra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Pct val="145000"/>
                        <a:buFont typeface="Arial"/>
                        <a:buChar char="•"/>
                      </a:pPr>
                      <a:r>
                        <a:rPr lang="en-US" sz="2400" kern="1200" cap="none" dirty="0" smtClean="0">
                          <a:ln w="12700">
                            <a:noFill/>
                          </a:ln>
                          <a:gradFill>
                            <a:gsLst>
                              <a:gs pos="0">
                                <a:schemeClr val="accent1">
                                  <a:lumMod val="67000"/>
                                </a:schemeClr>
                              </a:gs>
                              <a:gs pos="48000">
                                <a:schemeClr val="accent1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</a:gra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Telerik name</a:t>
                      </a:r>
                      <a:endParaRPr lang="en-US" sz="2400" kern="1200" cap="none" dirty="0">
                        <a:ln w="12700">
                          <a:noFill/>
                        </a:ln>
                        <a:gradFill>
                          <a:gsLst>
                            <a:gs pos="0">
                              <a:schemeClr val="accent1">
                                <a:lumMod val="67000"/>
                              </a:schemeClr>
                            </a:gs>
                            <a:gs pos="48000">
                              <a:schemeClr val="accent1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</a:gra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Pct val="145000"/>
                        <a:buFont typeface="Arial"/>
                        <a:buChar char="•"/>
                      </a:pPr>
                      <a:r>
                        <a:rPr lang="en-US" sz="2400" kern="1200" cap="none" dirty="0" smtClean="0">
                          <a:ln w="12700">
                            <a:noFill/>
                          </a:ln>
                          <a:gradFill>
                            <a:gsLst>
                              <a:gs pos="0">
                                <a:schemeClr val="accent1">
                                  <a:lumMod val="67000"/>
                                </a:schemeClr>
                              </a:gs>
                              <a:gs pos="48000">
                                <a:schemeClr val="accent1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</a:gra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GitHub name</a:t>
                      </a:r>
                      <a:endParaRPr lang="en-US" sz="2400" kern="1200" cap="none" dirty="0">
                        <a:ln w="12700">
                          <a:noFill/>
                        </a:ln>
                        <a:gradFill>
                          <a:gsLst>
                            <a:gs pos="0">
                              <a:schemeClr val="accent1">
                                <a:lumMod val="67000"/>
                              </a:schemeClr>
                            </a:gs>
                            <a:gs pos="48000">
                              <a:schemeClr val="accent1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</a:gra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8417">
                <a:tc>
                  <a:txBody>
                    <a:bodyPr/>
                    <a:lstStyle/>
                    <a:p>
                      <a:pPr marL="285750" indent="-285750" algn="l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Pct val="145000"/>
                        <a:buFont typeface="Arial"/>
                        <a:buChar char="•"/>
                      </a:pPr>
                      <a:r>
                        <a:rPr lang="en-US" sz="2400" kern="1200" cap="none" dirty="0" err="1" smtClean="0">
                          <a:ln w="12700">
                            <a:noFill/>
                          </a:ln>
                          <a:gradFill>
                            <a:gsLst>
                              <a:gs pos="0">
                                <a:schemeClr val="accent1">
                                  <a:lumMod val="67000"/>
                                </a:schemeClr>
                              </a:gs>
                              <a:gs pos="48000">
                                <a:schemeClr val="accent1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</a:gra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Todor</a:t>
                      </a:r>
                      <a:r>
                        <a:rPr lang="en-US" sz="2400" kern="1200" cap="none" dirty="0" smtClean="0">
                          <a:ln w="12700">
                            <a:noFill/>
                          </a:ln>
                          <a:gradFill>
                            <a:gsLst>
                              <a:gs pos="0">
                                <a:schemeClr val="accent1">
                                  <a:lumMod val="67000"/>
                                </a:schemeClr>
                              </a:gs>
                              <a:gs pos="48000">
                                <a:schemeClr val="accent1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</a:gra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cap="none" dirty="0" err="1" smtClean="0">
                          <a:ln w="12700">
                            <a:noFill/>
                          </a:ln>
                          <a:gradFill>
                            <a:gsLst>
                              <a:gs pos="0">
                                <a:schemeClr val="accent1">
                                  <a:lumMod val="67000"/>
                                </a:schemeClr>
                              </a:gs>
                              <a:gs pos="48000">
                                <a:schemeClr val="accent1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</a:gra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Mitskovski</a:t>
                      </a:r>
                      <a:endParaRPr lang="en-US" sz="2400" kern="1200" cap="none" dirty="0">
                        <a:ln w="12700">
                          <a:noFill/>
                        </a:ln>
                        <a:gradFill>
                          <a:gsLst>
                            <a:gs pos="0">
                              <a:schemeClr val="accent1">
                                <a:lumMod val="67000"/>
                              </a:schemeClr>
                            </a:gs>
                            <a:gs pos="48000">
                              <a:schemeClr val="accent1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</a:gra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Pct val="145000"/>
                        <a:buFont typeface="Arial"/>
                        <a:buChar char="•"/>
                      </a:pPr>
                      <a:r>
                        <a:rPr lang="en-US" sz="2400" kern="1200" cap="none" dirty="0" smtClean="0">
                          <a:ln w="12700">
                            <a:noFill/>
                          </a:ln>
                          <a:gradFill>
                            <a:gsLst>
                              <a:gs pos="0">
                                <a:schemeClr val="accent1">
                                  <a:lumMod val="67000"/>
                                </a:schemeClr>
                              </a:gs>
                              <a:gs pos="48000">
                                <a:schemeClr val="accent1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</a:gra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todorm85</a:t>
                      </a:r>
                      <a:endParaRPr lang="en-US" sz="2400" kern="1200" cap="none" dirty="0">
                        <a:ln w="12700">
                          <a:noFill/>
                        </a:ln>
                        <a:gradFill>
                          <a:gsLst>
                            <a:gs pos="0">
                              <a:schemeClr val="accent1">
                                <a:lumMod val="67000"/>
                              </a:schemeClr>
                            </a:gs>
                            <a:gs pos="48000">
                              <a:schemeClr val="accent1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</a:gra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Pct val="145000"/>
                        <a:buFont typeface="Arial"/>
                        <a:buChar char="•"/>
                      </a:pPr>
                      <a:r>
                        <a:rPr lang="en-US" sz="2400" kern="1200" cap="none" dirty="0" smtClean="0">
                          <a:ln w="12700">
                            <a:noFill/>
                          </a:ln>
                          <a:gradFill>
                            <a:gsLst>
                              <a:gs pos="0">
                                <a:schemeClr val="accent1">
                                  <a:lumMod val="67000"/>
                                </a:schemeClr>
                              </a:gs>
                              <a:gs pos="48000">
                                <a:schemeClr val="accent1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</a:gra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todorm85</a:t>
                      </a:r>
                      <a:endParaRPr lang="en-US" sz="2400" kern="1200" cap="none" dirty="0">
                        <a:ln w="12700">
                          <a:noFill/>
                        </a:ln>
                        <a:gradFill>
                          <a:gsLst>
                            <a:gs pos="0">
                              <a:schemeClr val="accent1">
                                <a:lumMod val="67000"/>
                              </a:schemeClr>
                            </a:gs>
                            <a:gs pos="48000">
                              <a:schemeClr val="accent1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</a:gra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8417">
                <a:tc>
                  <a:txBody>
                    <a:bodyPr/>
                    <a:lstStyle/>
                    <a:p>
                      <a:pPr marL="285750" indent="-285750" algn="l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Pct val="145000"/>
                        <a:buFont typeface="Arial"/>
                        <a:buChar char="•"/>
                      </a:pPr>
                      <a:r>
                        <a:rPr lang="en-US" sz="2400" kern="1200" cap="none" dirty="0" err="1" smtClean="0">
                          <a:ln w="12700">
                            <a:noFill/>
                          </a:ln>
                          <a:gradFill>
                            <a:gsLst>
                              <a:gs pos="0">
                                <a:schemeClr val="accent1">
                                  <a:lumMod val="67000"/>
                                </a:schemeClr>
                              </a:gs>
                              <a:gs pos="48000">
                                <a:schemeClr val="accent1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</a:gra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Boyan</a:t>
                      </a:r>
                      <a:r>
                        <a:rPr lang="en-US" sz="2400" kern="1200" cap="none" dirty="0" smtClean="0">
                          <a:ln w="12700">
                            <a:noFill/>
                          </a:ln>
                          <a:gradFill>
                            <a:gsLst>
                              <a:gs pos="0">
                                <a:schemeClr val="accent1">
                                  <a:lumMod val="67000"/>
                                </a:schemeClr>
                              </a:gs>
                              <a:gs pos="48000">
                                <a:schemeClr val="accent1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</a:gra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cap="none" dirty="0" err="1" smtClean="0">
                          <a:ln w="12700">
                            <a:noFill/>
                          </a:ln>
                          <a:gradFill>
                            <a:gsLst>
                              <a:gs pos="0">
                                <a:schemeClr val="accent1">
                                  <a:lumMod val="67000"/>
                                </a:schemeClr>
                              </a:gs>
                              <a:gs pos="48000">
                                <a:schemeClr val="accent1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</a:gra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Slavov</a:t>
                      </a:r>
                      <a:endParaRPr lang="en-US" sz="2400" kern="1200" cap="none" dirty="0">
                        <a:ln w="12700">
                          <a:noFill/>
                        </a:ln>
                        <a:gradFill>
                          <a:gsLst>
                            <a:gs pos="0">
                              <a:schemeClr val="accent1">
                                <a:lumMod val="67000"/>
                              </a:schemeClr>
                            </a:gs>
                            <a:gs pos="48000">
                              <a:schemeClr val="accent1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</a:gra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Pct val="145000"/>
                        <a:buFont typeface="Arial"/>
                        <a:buChar char="•"/>
                      </a:pPr>
                      <a:r>
                        <a:rPr lang="en-US" sz="2400" kern="1200" cap="none" dirty="0" err="1" smtClean="0">
                          <a:ln w="12700">
                            <a:noFill/>
                          </a:ln>
                          <a:gradFill>
                            <a:gsLst>
                              <a:gs pos="0">
                                <a:schemeClr val="accent1">
                                  <a:lumMod val="67000"/>
                                </a:schemeClr>
                              </a:gs>
                              <a:gs pos="48000">
                                <a:schemeClr val="accent1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</a:gra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boyan.slavov</a:t>
                      </a:r>
                      <a:endParaRPr lang="en-US" sz="2400" kern="1200" cap="none" dirty="0">
                        <a:ln w="12700">
                          <a:noFill/>
                        </a:ln>
                        <a:gradFill>
                          <a:gsLst>
                            <a:gs pos="0">
                              <a:schemeClr val="accent1">
                                <a:lumMod val="67000"/>
                              </a:schemeClr>
                            </a:gs>
                            <a:gs pos="48000">
                              <a:schemeClr val="accent1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</a:gra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Pct val="145000"/>
                        <a:buFont typeface="Arial"/>
                        <a:buChar char="•"/>
                      </a:pPr>
                      <a:r>
                        <a:rPr lang="en-US" sz="2400" kern="1200" cap="none" dirty="0" smtClean="0">
                          <a:ln w="12700">
                            <a:noFill/>
                          </a:ln>
                          <a:gradFill>
                            <a:gsLst>
                              <a:gs pos="0">
                                <a:schemeClr val="accent1">
                                  <a:lumMod val="67000"/>
                                </a:schemeClr>
                              </a:gs>
                              <a:gs pos="48000">
                                <a:schemeClr val="accent1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</a:gra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b-</a:t>
                      </a:r>
                      <a:r>
                        <a:rPr lang="en-US" sz="2400" kern="1200" cap="none" dirty="0" err="1" smtClean="0">
                          <a:ln w="12700">
                            <a:noFill/>
                          </a:ln>
                          <a:gradFill>
                            <a:gsLst>
                              <a:gs pos="0">
                                <a:schemeClr val="accent1">
                                  <a:lumMod val="67000"/>
                                </a:schemeClr>
                              </a:gs>
                              <a:gs pos="48000">
                                <a:schemeClr val="accent1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</a:gra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slavov</a:t>
                      </a:r>
                      <a:endParaRPr lang="en-US" sz="2400" kern="1200" cap="none" dirty="0">
                        <a:ln w="12700">
                          <a:noFill/>
                        </a:ln>
                        <a:gradFill>
                          <a:gsLst>
                            <a:gs pos="0">
                              <a:schemeClr val="accent1">
                                <a:lumMod val="67000"/>
                              </a:schemeClr>
                            </a:gs>
                            <a:gs pos="48000">
                              <a:schemeClr val="accent1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</a:gra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8417">
                <a:tc>
                  <a:txBody>
                    <a:bodyPr/>
                    <a:lstStyle/>
                    <a:p>
                      <a:pPr marL="285750" indent="-285750" algn="l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Pct val="145000"/>
                        <a:buFont typeface="Arial"/>
                        <a:buChar char="•"/>
                      </a:pPr>
                      <a:r>
                        <a:rPr lang="en-US" sz="2400" kern="1200" cap="none" dirty="0" smtClean="0">
                          <a:ln w="12700">
                            <a:noFill/>
                          </a:ln>
                          <a:gradFill>
                            <a:gsLst>
                              <a:gs pos="0">
                                <a:schemeClr val="accent1">
                                  <a:lumMod val="67000"/>
                                </a:schemeClr>
                              </a:gs>
                              <a:gs pos="48000">
                                <a:schemeClr val="accent1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</a:gra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Angel </a:t>
                      </a:r>
                      <a:r>
                        <a:rPr lang="en-US" sz="2400" kern="1200" cap="none" dirty="0" err="1" smtClean="0">
                          <a:ln w="12700">
                            <a:noFill/>
                          </a:ln>
                          <a:gradFill>
                            <a:gsLst>
                              <a:gs pos="0">
                                <a:schemeClr val="accent1">
                                  <a:lumMod val="67000"/>
                                </a:schemeClr>
                              </a:gs>
                              <a:gs pos="48000">
                                <a:schemeClr val="accent1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</a:gra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Vulkov</a:t>
                      </a:r>
                      <a:endParaRPr lang="en-US" sz="2400" kern="1200" cap="none" dirty="0">
                        <a:ln w="12700">
                          <a:noFill/>
                        </a:ln>
                        <a:gradFill>
                          <a:gsLst>
                            <a:gs pos="0">
                              <a:schemeClr val="accent1">
                                <a:lumMod val="67000"/>
                              </a:schemeClr>
                            </a:gs>
                            <a:gs pos="48000">
                              <a:schemeClr val="accent1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</a:gra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Pct val="145000"/>
                        <a:buFont typeface="Arial"/>
                        <a:buChar char="•"/>
                      </a:pPr>
                      <a:r>
                        <a:rPr lang="en-US" sz="2400" kern="1200" cap="none" dirty="0" err="1" smtClean="0">
                          <a:ln w="12700">
                            <a:noFill/>
                          </a:ln>
                          <a:gradFill>
                            <a:gsLst>
                              <a:gs pos="0">
                                <a:schemeClr val="accent1">
                                  <a:lumMod val="67000"/>
                                </a:schemeClr>
                              </a:gs>
                              <a:gs pos="48000">
                                <a:schemeClr val="accent1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</a:gra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avalkov</a:t>
                      </a:r>
                      <a:endParaRPr lang="en-US" sz="2400" kern="1200" cap="none" dirty="0">
                        <a:ln w="12700">
                          <a:noFill/>
                        </a:ln>
                        <a:gradFill>
                          <a:gsLst>
                            <a:gs pos="0">
                              <a:schemeClr val="accent1">
                                <a:lumMod val="67000"/>
                              </a:schemeClr>
                            </a:gs>
                            <a:gs pos="48000">
                              <a:schemeClr val="accent1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</a:gra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Pct val="145000"/>
                        <a:buFont typeface="Arial"/>
                        <a:buChar char="•"/>
                      </a:pPr>
                      <a:r>
                        <a:rPr lang="en-US" sz="2400" kern="1200" cap="none" dirty="0" err="1" smtClean="0">
                          <a:ln w="12700">
                            <a:noFill/>
                          </a:ln>
                          <a:gradFill>
                            <a:gsLst>
                              <a:gs pos="0">
                                <a:schemeClr val="accent1">
                                  <a:lumMod val="67000"/>
                                </a:schemeClr>
                              </a:gs>
                              <a:gs pos="48000">
                                <a:schemeClr val="accent1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</a:gra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avalkov</a:t>
                      </a:r>
                      <a:endParaRPr lang="en-US" sz="2400" kern="1200" cap="none" dirty="0">
                        <a:ln w="12700">
                          <a:noFill/>
                        </a:ln>
                        <a:gradFill>
                          <a:gsLst>
                            <a:gs pos="0">
                              <a:schemeClr val="accent1">
                                <a:lumMod val="67000"/>
                              </a:schemeClr>
                            </a:gs>
                            <a:gs pos="48000">
                              <a:schemeClr val="accent1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</a:gra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8417">
                <a:tc>
                  <a:txBody>
                    <a:bodyPr/>
                    <a:lstStyle/>
                    <a:p>
                      <a:pPr marL="285750" indent="-285750" algn="l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Pct val="145000"/>
                        <a:buFont typeface="Arial"/>
                        <a:buChar char="•"/>
                      </a:pPr>
                      <a:r>
                        <a:rPr lang="en-US" sz="2400" kern="1200" cap="none" dirty="0" smtClean="0">
                          <a:ln w="12700">
                            <a:noFill/>
                          </a:ln>
                          <a:gradFill>
                            <a:gsLst>
                              <a:gs pos="0">
                                <a:schemeClr val="accent1">
                                  <a:lumMod val="67000"/>
                                </a:schemeClr>
                              </a:gs>
                              <a:gs pos="48000">
                                <a:schemeClr val="accent1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</a:gra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Martin Ali</a:t>
                      </a:r>
                      <a:endParaRPr lang="en-US" sz="2400" kern="1200" cap="none" dirty="0">
                        <a:ln w="12700">
                          <a:noFill/>
                        </a:ln>
                        <a:gradFill>
                          <a:gsLst>
                            <a:gs pos="0">
                              <a:schemeClr val="accent1">
                                <a:lumMod val="67000"/>
                              </a:schemeClr>
                            </a:gs>
                            <a:gs pos="48000">
                              <a:schemeClr val="accent1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</a:gra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Pct val="145000"/>
                        <a:buFont typeface="Arial"/>
                        <a:buChar char="•"/>
                      </a:pPr>
                      <a:r>
                        <a:rPr lang="en-US" sz="2400" kern="1200" cap="none" dirty="0" err="1" smtClean="0">
                          <a:ln w="12700">
                            <a:noFill/>
                          </a:ln>
                          <a:gradFill>
                            <a:gsLst>
                              <a:gs pos="0">
                                <a:schemeClr val="accent1">
                                  <a:lumMod val="67000"/>
                                </a:schemeClr>
                              </a:gs>
                              <a:gs pos="48000">
                                <a:schemeClr val="accent1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</a:gra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Beardhammer</a:t>
                      </a:r>
                      <a:endParaRPr lang="en-US" sz="2400" kern="1200" cap="none" dirty="0">
                        <a:ln w="12700">
                          <a:noFill/>
                        </a:ln>
                        <a:gradFill>
                          <a:gsLst>
                            <a:gs pos="0">
                              <a:schemeClr val="accent1">
                                <a:lumMod val="67000"/>
                              </a:schemeClr>
                            </a:gs>
                            <a:gs pos="48000">
                              <a:schemeClr val="accent1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</a:gra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Pct val="145000"/>
                        <a:buFont typeface="Arial"/>
                        <a:buChar char="•"/>
                      </a:pPr>
                      <a:r>
                        <a:rPr lang="en-US" sz="2400" kern="1200" cap="none" dirty="0" err="1" smtClean="0">
                          <a:ln w="12700">
                            <a:noFill/>
                          </a:ln>
                          <a:gradFill>
                            <a:gsLst>
                              <a:gs pos="0">
                                <a:schemeClr val="accent1">
                                  <a:lumMod val="67000"/>
                                </a:schemeClr>
                              </a:gs>
                              <a:gs pos="48000">
                                <a:schemeClr val="accent1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</a:gra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Beardhammer</a:t>
                      </a:r>
                      <a:endParaRPr lang="en-US" sz="2400" kern="1200" cap="none" dirty="0">
                        <a:ln w="12700">
                          <a:noFill/>
                        </a:ln>
                        <a:gradFill>
                          <a:gsLst>
                            <a:gs pos="0">
                              <a:schemeClr val="accent1">
                                <a:lumMod val="67000"/>
                              </a:schemeClr>
                            </a:gs>
                            <a:gs pos="48000">
                              <a:schemeClr val="accent1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</a:gra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8417">
                <a:tc>
                  <a:txBody>
                    <a:bodyPr/>
                    <a:lstStyle/>
                    <a:p>
                      <a:pPr marL="285750" indent="-285750" algn="l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Pct val="145000"/>
                        <a:buFont typeface="Arial"/>
                        <a:buChar char="•"/>
                      </a:pPr>
                      <a:r>
                        <a:rPr lang="en-US" sz="2400" kern="1200" cap="none" dirty="0" err="1" smtClean="0">
                          <a:ln w="12700">
                            <a:noFill/>
                          </a:ln>
                          <a:gradFill>
                            <a:gsLst>
                              <a:gs pos="0">
                                <a:schemeClr val="accent1">
                                  <a:lumMod val="67000"/>
                                </a:schemeClr>
                              </a:gs>
                              <a:gs pos="48000">
                                <a:schemeClr val="accent1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</a:gra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Ivaylo</a:t>
                      </a:r>
                      <a:r>
                        <a:rPr lang="en-US" sz="2400" kern="1200" cap="none" dirty="0" smtClean="0">
                          <a:ln w="12700">
                            <a:noFill/>
                          </a:ln>
                          <a:gradFill>
                            <a:gsLst>
                              <a:gs pos="0">
                                <a:schemeClr val="accent1">
                                  <a:lumMod val="67000"/>
                                </a:schemeClr>
                              </a:gs>
                              <a:gs pos="48000">
                                <a:schemeClr val="accent1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</a:gra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cap="none" dirty="0" err="1" smtClean="0">
                          <a:ln w="12700">
                            <a:noFill/>
                          </a:ln>
                          <a:gradFill>
                            <a:gsLst>
                              <a:gs pos="0">
                                <a:schemeClr val="accent1">
                                  <a:lumMod val="67000"/>
                                </a:schemeClr>
                              </a:gs>
                              <a:gs pos="48000">
                                <a:schemeClr val="accent1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</a:gra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Arnaudov</a:t>
                      </a:r>
                      <a:endParaRPr lang="en-US" sz="2400" kern="1200" cap="none" dirty="0">
                        <a:ln w="12700">
                          <a:noFill/>
                        </a:ln>
                        <a:gradFill>
                          <a:gsLst>
                            <a:gs pos="0">
                              <a:schemeClr val="accent1">
                                <a:lumMod val="67000"/>
                              </a:schemeClr>
                            </a:gs>
                            <a:gs pos="48000">
                              <a:schemeClr val="accent1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</a:gra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Pct val="145000"/>
                        <a:buFont typeface="Arial"/>
                        <a:buChar char="•"/>
                      </a:pPr>
                      <a:r>
                        <a:rPr lang="en-US" sz="2400" kern="1200" cap="none" dirty="0" err="1" smtClean="0">
                          <a:ln w="12700">
                            <a:noFill/>
                          </a:ln>
                          <a:gradFill>
                            <a:gsLst>
                              <a:gs pos="0">
                                <a:schemeClr val="accent1">
                                  <a:lumMod val="67000"/>
                                </a:schemeClr>
                              </a:gs>
                              <a:gs pos="48000">
                                <a:schemeClr val="accent1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</a:gra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ivaylo.arnaudov</a:t>
                      </a:r>
                      <a:endParaRPr lang="en-US" sz="2400" kern="1200" cap="none" dirty="0">
                        <a:ln w="12700">
                          <a:noFill/>
                        </a:ln>
                        <a:gradFill>
                          <a:gsLst>
                            <a:gs pos="0">
                              <a:schemeClr val="accent1">
                                <a:lumMod val="67000"/>
                              </a:schemeClr>
                            </a:gs>
                            <a:gs pos="48000">
                              <a:schemeClr val="accent1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</a:gra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Pct val="145000"/>
                        <a:buFont typeface="Arial"/>
                        <a:buChar char="•"/>
                      </a:pPr>
                      <a:r>
                        <a:rPr lang="en-US" sz="2400" kern="1200" cap="none" dirty="0" smtClean="0">
                          <a:ln w="12700">
                            <a:noFill/>
                          </a:ln>
                          <a:gradFill>
                            <a:gsLst>
                              <a:gs pos="0">
                                <a:schemeClr val="accent1">
                                  <a:lumMod val="67000"/>
                                </a:schemeClr>
                              </a:gs>
                              <a:gs pos="48000">
                                <a:schemeClr val="accent1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</a:gra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r1f</a:t>
                      </a:r>
                      <a:endParaRPr lang="en-US" sz="2400" kern="1200" cap="none" dirty="0">
                        <a:ln w="12700">
                          <a:noFill/>
                        </a:ln>
                        <a:gradFill>
                          <a:gsLst>
                            <a:gs pos="0">
                              <a:schemeClr val="accent1">
                                <a:lumMod val="67000"/>
                              </a:schemeClr>
                            </a:gs>
                            <a:gs pos="48000">
                              <a:schemeClr val="accent1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</a:gra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45845" y="504344"/>
            <a:ext cx="901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0"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atin typeface="Agency FB" panose="020B0503020202020204" pitchFamily="34" charset="0"/>
              </a:rPr>
              <a:t>Repository at: https</a:t>
            </a:r>
            <a:r>
              <a:rPr lang="en-US" sz="2400" dirty="0">
                <a:ln w="0"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atin typeface="Agency FB" panose="020B0503020202020204" pitchFamily="34" charset="0"/>
              </a:rPr>
              <a:t>://github.com/todorm85/TeamStrawberry</a:t>
            </a:r>
          </a:p>
        </p:txBody>
      </p:sp>
    </p:spTree>
    <p:extLst>
      <p:ext uri="{BB962C8B-B14F-4D97-AF65-F5344CB8AC3E}">
        <p14:creationId xmlns:p14="http://schemas.microsoft.com/office/powerpoint/2010/main" val="68722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</TotalTime>
  <Words>152</Words>
  <Application>Microsoft Office PowerPoint</Application>
  <PresentationFormat>По избор</PresentationFormat>
  <Paragraphs>33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5" baseType="lpstr">
      <vt:lpstr>Parallax</vt:lpstr>
      <vt:lpstr>Презентация на PowerPoint</vt:lpstr>
      <vt:lpstr>What is Labyrinth runner?</vt:lpstr>
      <vt:lpstr>Gameplay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Ghost</dc:creator>
  <cp:lastModifiedBy>veny</cp:lastModifiedBy>
  <cp:revision>46</cp:revision>
  <dcterms:created xsi:type="dcterms:W3CDTF">2014-09-12T02:11:33Z</dcterms:created>
  <dcterms:modified xsi:type="dcterms:W3CDTF">2015-04-08T13:50:25Z</dcterms:modified>
</cp:coreProperties>
</file>