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43"/>
  </p:notesMasterIdLst>
  <p:handoutMasterIdLst>
    <p:handoutMasterId r:id="rId44"/>
  </p:handoutMasterIdLst>
  <p:sldIdLst>
    <p:sldId id="274" r:id="rId5"/>
    <p:sldId id="276" r:id="rId6"/>
    <p:sldId id="492" r:id="rId7"/>
    <p:sldId id="522" r:id="rId8"/>
    <p:sldId id="523" r:id="rId9"/>
    <p:sldId id="525" r:id="rId10"/>
    <p:sldId id="526" r:id="rId11"/>
    <p:sldId id="527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34" r:id="rId20"/>
    <p:sldId id="495" r:id="rId21"/>
    <p:sldId id="538" r:id="rId22"/>
    <p:sldId id="540" r:id="rId23"/>
    <p:sldId id="536" r:id="rId24"/>
    <p:sldId id="542" r:id="rId25"/>
    <p:sldId id="539" r:id="rId26"/>
    <p:sldId id="541" r:id="rId27"/>
    <p:sldId id="543" r:id="rId28"/>
    <p:sldId id="512" r:id="rId29"/>
    <p:sldId id="547" r:id="rId30"/>
    <p:sldId id="497" r:id="rId31"/>
    <p:sldId id="498" r:id="rId32"/>
    <p:sldId id="546" r:id="rId33"/>
    <p:sldId id="545" r:id="rId34"/>
    <p:sldId id="517" r:id="rId35"/>
    <p:sldId id="549" r:id="rId36"/>
    <p:sldId id="548" r:id="rId37"/>
    <p:sldId id="518" r:id="rId38"/>
    <p:sldId id="519" r:id="rId39"/>
    <p:sldId id="401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AB955C-ABFE-4273-AD47-6387994D6508}">
          <p14:sldIdLst>
            <p14:sldId id="274"/>
            <p14:sldId id="276"/>
            <p14:sldId id="492"/>
          </p14:sldIdLst>
        </p14:section>
        <p14:section name="Project Architecture" id="{596A24C6-B85C-4FB5-99D2-41B76F9C515D}">
          <p14:sldIdLst>
            <p14:sldId id="522"/>
            <p14:sldId id="523"/>
            <p14:sldId id="525"/>
            <p14:sldId id="526"/>
            <p14:sldId id="527"/>
          </p14:sldIdLst>
        </p14:section>
        <p14:section name="Scope and Namespace" id="{2BD1FAFE-9F4F-437E-AF56-5D864BBE668C}">
          <p14:sldIdLst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Basics of OOP" id="{FE5EAAA6-9835-43D0-A560-E4C0AE717A37}">
          <p14:sldIdLst>
            <p14:sldId id="534"/>
            <p14:sldId id="495"/>
            <p14:sldId id="538"/>
            <p14:sldId id="540"/>
            <p14:sldId id="536"/>
            <p14:sldId id="542"/>
            <p14:sldId id="539"/>
            <p14:sldId id="541"/>
            <p14:sldId id="543"/>
          </p14:sldIdLst>
        </p14:section>
        <p14:section name="Creating and Using Classes" id="{C4AFAD78-CD9C-48E9-8A4B-50A4EF9875BA}">
          <p14:sldIdLst>
            <p14:sldId id="512"/>
            <p14:sldId id="547"/>
            <p14:sldId id="497"/>
            <p14:sldId id="498"/>
            <p14:sldId id="546"/>
            <p14:sldId id="545"/>
            <p14:sldId id="517"/>
            <p14:sldId id="549"/>
            <p14:sldId id="548"/>
            <p14:sldId id="518"/>
          </p14:sldIdLst>
        </p14:section>
        <p14:section name="Conclusion" id="{E4CCF42D-370F-443A-9607-CEADDB0CBB0C}">
          <p14:sldIdLst>
            <p14:sldId id="51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ABC6-A37D-49BD-81BA-7618C2271EA9}" v="10" dt="2019-11-25T13:52:17.4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739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30.6.2021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539384-E4EE-4161-924B-B66E179E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8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D5D1B-F043-420E-AD4A-AF971D364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1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9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830FB3-FF45-4C8A-AFCF-BD118C9C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36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8C3E6D-9365-4DA8-925D-C1C84D59D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05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5D4EC1-6758-4B59-86AC-54B20B296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17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03299B-5532-4C8A-BFFC-129788C548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170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7668122-6437-4C96-B334-7F37E2A08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04C19D8-F3EA-4DEF-A9AD-2BE844FDDF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8E1FEE-BF95-4CEA-B8AB-A86246FAF0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4CA4D0-B886-4268-A8E6-318C3B7C92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7985FF9-AE16-47C0-96B1-830F8A78039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D266A0E-29BE-47E6-BEB1-BC983EFA389C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F198AA6-DA95-4BB7-9ADB-55B671763B0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A8CCBAC-04B2-4993-8CB4-BB43915B9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4B550D1-2007-478C-86BA-9CAE85A3FE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AFB8D9F-A086-46A6-B4BB-BFEB1DB1E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F91E242-01B3-4429-8D66-28208DB3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FCD7F53-C233-4EE1-8965-E3AC8FB3F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A47A9B7-2B1B-4DCC-B78A-D7C12C4B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B377B3B-DBC0-495A-80A8-F9FBFE2AB8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EFC0879-14B0-4563-A85E-D346FDC844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06736C0-1A72-418D-9617-8521AFDE0786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13E0E8C-61AB-4BAD-8B21-0CDD5124EC4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947B5AF0-D616-45FB-A1DB-2895A3846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A7BC11-0F94-43AD-9B75-A31849A8070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D672334-8F6F-4DC4-A0E3-5FE70CB75A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AE2730AC-26EC-4ED1-86E9-F7822C135B7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B57E6CD-C4CC-4C01-89E5-714416BB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B3D5AB7-BEC2-4F14-BD72-0DB2A5BE264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1584DB-0261-4CF1-89FE-E1675E66BE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347949BA-E486-4A80-AB1A-908E275AE4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2821733-1860-44DA-838D-B3E3B24333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B23C01DB-7CB0-4D32-9CEF-C61C7A8B170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5806E0F-2AA3-40AA-B487-EBC71389D7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772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27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0AB32D9-CBE0-43A3-A306-640CABB767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D2D2AFA-1069-4CFD-BA3A-7CD19D9C3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FFF74D2-B823-4EF4-A413-5ED479D08B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E7ED7DD-BDF9-43A2-B7D5-0E442FCD2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A75C3D3C-EB9C-4558-A8E9-7A0F37EBE33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050773D-69C5-4729-BDAE-A46BFA236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9D0AD9-E901-44D0-A817-46B4576936D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FE02A4B-1225-4E34-BA54-1321C123D3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C8BFC17-D6A7-43DA-A15F-0B69A9671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045B4-73E4-49A9-BEFA-A2A8F71D6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D8F9B6C-3688-4BDE-BF12-9904F88DFA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219B16A-2CAF-4CE3-9D4F-CEE64BAAC7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C86C3485-EEFA-4A16-9775-19ECD4F92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1/Python-OOP/01-First-Steps-in-OOP/scope_mess_broken.zi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Steps in Object-Oriented Programming</a:t>
            </a:r>
          </a:p>
        </p:txBody>
      </p:sp>
      <p:pic>
        <p:nvPicPr>
          <p:cNvPr id="1026" name="Picture 2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43699"/>
            <a:ext cx="2170601" cy="21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A mapping from names to objects</a:t>
            </a:r>
          </a:p>
          <a:p>
            <a:r>
              <a:rPr lang="en-US" sz="3600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</a:t>
            </a:r>
            <a:r>
              <a:rPr lang="en-US" sz="3400" dirty="0"/>
              <a:t> names, for example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sz="3400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</a:t>
            </a:r>
            <a:r>
              <a:rPr lang="en-US" sz="3400" dirty="0"/>
              <a:t> names in a module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Local</a:t>
            </a:r>
            <a:r>
              <a:rPr lang="en-US" sz="3400" dirty="0"/>
              <a:t> names on a function invocation</a:t>
            </a:r>
          </a:p>
          <a:p>
            <a:r>
              <a:rPr lang="en-US" sz="3600" dirty="0"/>
              <a:t>There is no relation between names in different </a:t>
            </a:r>
            <a:r>
              <a:rPr lang="en-US" sz="3600" b="1" dirty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Namespace?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032A0A-4E1B-4050-8E7C-88EC42404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3FBCE16-2B88-4EE2-A435-F27F01C7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Order</a:t>
            </a:r>
          </a:p>
        </p:txBody>
      </p:sp>
      <p:pic>
        <p:nvPicPr>
          <p:cNvPr id="3074" name="Picture 2" descr="Резултат с изображение за namespace modu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1172825"/>
            <a:ext cx="5384190" cy="5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region in a program where a </a:t>
            </a:r>
            <a:r>
              <a:rPr lang="en-US" sz="3600" b="1" dirty="0">
                <a:solidFill>
                  <a:schemeClr val="bg1"/>
                </a:solidFill>
              </a:rPr>
              <a:t>namespace</a:t>
            </a:r>
            <a:r>
              <a:rPr lang="en-US" sz="3600" dirty="0"/>
              <a:t> is directly accessible</a:t>
            </a:r>
          </a:p>
          <a:p>
            <a:r>
              <a:rPr lang="en-US" sz="3600" dirty="0"/>
              <a:t>In most of the cases there are at least three nested </a:t>
            </a:r>
            <a:r>
              <a:rPr lang="en-US" sz="3600" b="1" dirty="0">
                <a:solidFill>
                  <a:schemeClr val="bg1"/>
                </a:solidFill>
              </a:rPr>
              <a:t>scopes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innermost</a:t>
            </a:r>
            <a:r>
              <a:rPr lang="en-US" sz="3400" dirty="0"/>
              <a:t> is checked first</a:t>
            </a:r>
          </a:p>
          <a:p>
            <a:pPr lvl="1"/>
            <a:r>
              <a:rPr lang="en-US" sz="3400" dirty="0"/>
              <a:t>The scopes of any </a:t>
            </a:r>
            <a:r>
              <a:rPr lang="en-US" sz="3400" b="1" dirty="0">
                <a:solidFill>
                  <a:schemeClr val="bg1"/>
                </a:solidFill>
              </a:rPr>
              <a:t>enclosing functions</a:t>
            </a:r>
          </a:p>
          <a:p>
            <a:pPr lvl="1"/>
            <a:r>
              <a:rPr lang="en-US" sz="3400" dirty="0"/>
              <a:t>The next-to-last scope (module's </a:t>
            </a:r>
            <a:r>
              <a:rPr lang="en-US" sz="3400" b="1" dirty="0">
                <a:solidFill>
                  <a:schemeClr val="bg1"/>
                </a:solidFill>
              </a:rPr>
              <a:t>global </a:t>
            </a:r>
            <a:r>
              <a:rPr lang="en-US" sz="3400" dirty="0"/>
              <a:t>names)</a:t>
            </a:r>
          </a:p>
          <a:p>
            <a:pPr lvl="1"/>
            <a:r>
              <a:rPr lang="en-US" sz="3400" dirty="0"/>
              <a:t>The outermost (</a:t>
            </a:r>
            <a:r>
              <a:rPr lang="en-US" sz="3400" b="1" dirty="0">
                <a:solidFill>
                  <a:schemeClr val="bg1"/>
                </a:solidFill>
              </a:rPr>
              <a:t>built-in </a:t>
            </a:r>
            <a:r>
              <a:rPr lang="en-US" sz="3400" dirty="0"/>
              <a:t>names)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3F727-8001-4C3A-8382-4B745B795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0CADB0-0B0E-4D11-871E-CC417231C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6233" y="1356020"/>
            <a:ext cx="5354297" cy="1750324"/>
          </a:xfrm>
        </p:spPr>
        <p:txBody>
          <a:bodyPr/>
          <a:lstStyle/>
          <a:p>
            <a:r>
              <a:rPr lang="en-US" dirty="0"/>
              <a:t>def scopes():</a:t>
            </a:r>
          </a:p>
          <a:p>
            <a:r>
              <a:rPr lang="en-US" dirty="0"/>
              <a:t>    def </a:t>
            </a:r>
            <a:r>
              <a:rPr lang="en-US" dirty="0" err="1"/>
              <a:t>local_scope</a:t>
            </a:r>
            <a:r>
              <a:rPr lang="en-US" dirty="0"/>
              <a:t>():</a:t>
            </a:r>
          </a:p>
          <a:p>
            <a:r>
              <a:rPr lang="en-US" dirty="0"/>
              <a:t>        text = "local text"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Example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78007" y="1803724"/>
            <a:ext cx="2120629" cy="578882"/>
          </a:xfrm>
          <a:prstGeom prst="wedgeRoundRectCallout">
            <a:avLst>
              <a:gd name="adj1" fmla="val -58326"/>
              <a:gd name="adj2" fmla="val 3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Scope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786563" y="3781808"/>
            <a:ext cx="2639437" cy="578882"/>
          </a:xfrm>
          <a:prstGeom prst="wedgeRoundRectCallout">
            <a:avLst>
              <a:gd name="adj1" fmla="val -64265"/>
              <a:gd name="adj2" fmla="val 26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Nonlocal Scope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86562" y="5428136"/>
            <a:ext cx="2639437" cy="578882"/>
          </a:xfrm>
          <a:prstGeom prst="wedgeRoundRectCallout">
            <a:avLst>
              <a:gd name="adj1" fmla="val -63152"/>
              <a:gd name="adj2" fmla="val 24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Scope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9E0F7C-FD3B-4AA6-9FF8-9949D30C7D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3D11171-FF33-414A-89D0-4988958B702E}"/>
              </a:ext>
            </a:extLst>
          </p:cNvPr>
          <p:cNvSpPr txBox="1">
            <a:spLocks/>
          </p:cNvSpPr>
          <p:nvPr/>
        </p:nvSpPr>
        <p:spPr>
          <a:xfrm>
            <a:off x="845530" y="3369747"/>
            <a:ext cx="535500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nonlocal_scope</a:t>
            </a:r>
            <a:r>
              <a:rPr lang="en-US" dirty="0"/>
              <a:t>():</a:t>
            </a:r>
          </a:p>
          <a:p>
            <a:r>
              <a:rPr lang="en-US" dirty="0"/>
              <a:t>        nonlocal text</a:t>
            </a:r>
          </a:p>
          <a:p>
            <a:r>
              <a:rPr lang="en-US" dirty="0"/>
              <a:t>        text = "nonlocal text"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BCC6237-17C8-42EE-B771-0EDF76EF0072}"/>
              </a:ext>
            </a:extLst>
          </p:cNvPr>
          <p:cNvSpPr txBox="1">
            <a:spLocks/>
          </p:cNvSpPr>
          <p:nvPr/>
        </p:nvSpPr>
        <p:spPr>
          <a:xfrm>
            <a:off x="846234" y="5036154"/>
            <a:ext cx="535429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global_scope</a:t>
            </a:r>
            <a:r>
              <a:rPr lang="en-US" dirty="0"/>
              <a:t>():</a:t>
            </a:r>
          </a:p>
          <a:p>
            <a:r>
              <a:rPr lang="en-US" dirty="0"/>
              <a:t>        global text</a:t>
            </a:r>
          </a:p>
          <a:p>
            <a:r>
              <a:rPr lang="en-US" dirty="0"/>
              <a:t>        text = "global text"</a:t>
            </a:r>
          </a:p>
        </p:txBody>
      </p:sp>
    </p:spTree>
    <p:extLst>
      <p:ext uri="{BB962C8B-B14F-4D97-AF65-F5344CB8AC3E}">
        <p14:creationId xmlns:p14="http://schemas.microsoft.com/office/powerpoint/2010/main" val="2510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provided code, so it prints the result expected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Download code from </a:t>
            </a:r>
            <a:r>
              <a:rPr lang="en-US" sz="3600" b="1" dirty="0">
                <a:hlinkClick r:id="rId2"/>
              </a:rPr>
              <a:t>here</a:t>
            </a:r>
            <a:endParaRPr lang="en-US" sz="36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77694" y="3428998"/>
            <a:ext cx="3168102" cy="254297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current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global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Scope Mess 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7246206" y="3428999"/>
            <a:ext cx="3168102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# expected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nonlocal</a:t>
            </a:r>
          </a:p>
          <a:p>
            <a:r>
              <a:rPr lang="en-US" dirty="0"/>
              <a:t>global: changed!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A70275-EDC4-487C-AAA7-977550C04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2113239"/>
            <a:ext cx="5069634" cy="1879270"/>
          </a:xfrm>
        </p:spPr>
        <p:txBody>
          <a:bodyPr/>
          <a:lstStyle/>
          <a:p>
            <a:r>
              <a:rPr lang="en-US" sz="2600" dirty="0"/>
              <a:t>def inner():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nonlocal x</a:t>
            </a:r>
          </a:p>
          <a:p>
            <a:r>
              <a:rPr lang="en-US" sz="2600" dirty="0"/>
              <a:t>    x = "nonlocal"</a:t>
            </a:r>
          </a:p>
          <a:p>
            <a:r>
              <a:rPr lang="en-US" sz="2600" dirty="0"/>
              <a:t>    print("inner:",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are the changes that need to be made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Scope Mess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31000" y="4284000"/>
            <a:ext cx="5069634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change_global():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global x</a:t>
            </a:r>
          </a:p>
          <a:p>
            <a:r>
              <a:rPr lang="en-US" sz="2600" dirty="0"/>
              <a:t>    x = "global: changed!"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27D1A4-AD79-481D-B831-2998EDFCC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A2A2A-1169-4143-8223-3C932916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5" y="3429000"/>
            <a:ext cx="4048095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948DC-C4DC-4E90-BA28-314857CEAC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Data Functionality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1954-999E-4F69-A23E-1C928A8D19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Basics of OOP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most popular </a:t>
            </a:r>
            <a:r>
              <a:rPr lang="en-US" dirty="0"/>
              <a:t>programming paradigm </a:t>
            </a:r>
          </a:p>
          <a:p>
            <a:r>
              <a:rPr lang="en-US" dirty="0"/>
              <a:t>It relies on the concept of </a:t>
            </a:r>
            <a:r>
              <a:rPr lang="en-US" b="1" dirty="0">
                <a:solidFill>
                  <a:schemeClr val="bg1"/>
                </a:solidFill>
              </a:rPr>
              <a:t>classes and objects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used to create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Object-Oriented 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98720DA-06E6-49D1-A50C-E91498D85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00" y="3429000"/>
            <a:ext cx="6885000" cy="2912885"/>
          </a:xfrm>
          <a:prstGeom prst="rect">
            <a:avLst/>
          </a:prstGeom>
          <a:effectLst>
            <a:outerShdw blurRad="342900" dist="50800" dir="5400000" sx="104000" sy="104000" algn="ctr" rotWithShape="0">
              <a:srgbClr val="000000">
                <a:alpha val="1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1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 structure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clean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Reduces</a:t>
            </a:r>
            <a:r>
              <a:rPr lang="en-US" sz="3600" dirty="0"/>
              <a:t> complexity</a:t>
            </a:r>
          </a:p>
          <a:p>
            <a:r>
              <a:rPr lang="en-US" sz="3600" dirty="0"/>
              <a:t>Make it </a:t>
            </a:r>
            <a:r>
              <a:rPr lang="en-US" sz="3600" b="1" dirty="0">
                <a:solidFill>
                  <a:schemeClr val="bg1"/>
                </a:solidFill>
              </a:rPr>
              <a:t>easy to write </a:t>
            </a:r>
            <a:r>
              <a:rPr lang="en-US" sz="3600" dirty="0"/>
              <a:t>a reusable code</a:t>
            </a:r>
          </a:p>
          <a:p>
            <a:r>
              <a:rPr lang="en-US" sz="3600" dirty="0"/>
              <a:t>Could </a:t>
            </a:r>
            <a:r>
              <a:rPr lang="en-US" sz="3600" b="1" dirty="0">
                <a:solidFill>
                  <a:schemeClr val="bg1"/>
                </a:solidFill>
              </a:rPr>
              <a:t>test</a:t>
            </a:r>
            <a:r>
              <a:rPr lang="en-US" sz="3600" dirty="0"/>
              <a:t> each behavior of an object </a:t>
            </a:r>
            <a:r>
              <a:rPr lang="en-US" sz="3600" b="1" dirty="0">
                <a:solidFill>
                  <a:schemeClr val="bg1"/>
                </a:solidFill>
              </a:rPr>
              <a:t>separately</a:t>
            </a:r>
          </a:p>
          <a:p>
            <a:r>
              <a:rPr lang="en-US" dirty="0"/>
              <a:t>Facilitates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  <a:r>
              <a:rPr lang="en-US" dirty="0"/>
              <a:t> of existing code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OOP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Everything</a:t>
            </a:r>
            <a:r>
              <a:rPr lang="en-US" sz="3600" dirty="0"/>
              <a:t> in Python is </a:t>
            </a:r>
            <a:r>
              <a:rPr lang="en-US" sz="3600" b="1" dirty="0">
                <a:solidFill>
                  <a:schemeClr val="bg1"/>
                </a:solidFill>
              </a:rPr>
              <a:t>an object </a:t>
            </a:r>
            <a:r>
              <a:rPr lang="en-US" sz="3600" dirty="0"/>
              <a:t>and has </a:t>
            </a:r>
            <a:r>
              <a:rPr lang="en-US" sz="3600" b="1" dirty="0">
                <a:solidFill>
                  <a:schemeClr val="bg1"/>
                </a:solidFill>
              </a:rPr>
              <a:t>a type</a:t>
            </a:r>
          </a:p>
          <a:p>
            <a:pPr lvl="1"/>
            <a:r>
              <a:rPr lang="en-US" sz="3400" dirty="0"/>
              <a:t>10.5</a:t>
            </a:r>
          </a:p>
          <a:p>
            <a:pPr lvl="1"/>
            <a:r>
              <a:rPr lang="en-US" sz="3400" dirty="0"/>
              <a:t>"Python"</a:t>
            </a:r>
          </a:p>
          <a:p>
            <a:pPr lvl="1"/>
            <a:r>
              <a:rPr lang="en-US" sz="3400" dirty="0"/>
              <a:t>[1, 2, 3, 4]</a:t>
            </a:r>
          </a:p>
          <a:p>
            <a:pPr lvl="1"/>
            <a:r>
              <a:rPr lang="en-US" sz="3400" dirty="0"/>
              <a:t>{"name": "Peter", "age": 26}</a:t>
            </a:r>
          </a:p>
          <a:p>
            <a:r>
              <a:rPr lang="en-US" sz="3600" dirty="0"/>
              <a:t>We could </a:t>
            </a: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as many object as we like, </a:t>
            </a: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them or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Architecture</a:t>
            </a:r>
          </a:p>
          <a:p>
            <a:r>
              <a:rPr lang="en-US" dirty="0"/>
              <a:t>Scope and Namespace</a:t>
            </a:r>
          </a:p>
          <a:p>
            <a:r>
              <a:rPr lang="en-US" dirty="0"/>
              <a:t>Basics of OOP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Instance</a:t>
            </a:r>
          </a:p>
          <a:p>
            <a:r>
              <a:rPr lang="en-US" dirty="0"/>
              <a:t>Creating and Using Classes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5694B4-5854-44B6-9A9B-7FE68EAD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DC650B2-3B25-4451-8E39-D57394C96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206467"/>
            <a:ext cx="11372030" cy="530053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an object of type list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 object by adding an element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55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C742-CFD5-42FC-946F-17D0DB3BF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0487" y="1977763"/>
            <a:ext cx="7785000" cy="588147"/>
          </a:xfrm>
        </p:spPr>
        <p:txBody>
          <a:bodyPr/>
          <a:lstStyle/>
          <a:p>
            <a:r>
              <a:rPr lang="en-US" sz="2400" dirty="0"/>
              <a:t>numbers = [1, 2, 3, 4, 8, 10]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C2B0D4-061A-462C-8139-C59BB9B2F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7DEBFBC-BC26-40DF-A709-05171A58722E}"/>
              </a:ext>
            </a:extLst>
          </p:cNvPr>
          <p:cNvSpPr txBox="1">
            <a:spLocks/>
          </p:cNvSpPr>
          <p:nvPr/>
        </p:nvSpPr>
        <p:spPr>
          <a:xfrm>
            <a:off x="1190487" y="3481032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numbers.append</a:t>
            </a:r>
            <a:r>
              <a:rPr lang="en-US" sz="2400" dirty="0"/>
              <a:t>(5)</a:t>
            </a:r>
          </a:p>
          <a:p>
            <a:r>
              <a:rPr lang="en-US" sz="2400" dirty="0"/>
              <a:t>print(numbers)</a:t>
            </a:r>
            <a:r>
              <a:rPr lang="bg-BG" sz="2400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8, 10, 5]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2278758-5522-499D-94A9-444ADB8B773F}"/>
              </a:ext>
            </a:extLst>
          </p:cNvPr>
          <p:cNvSpPr txBox="1">
            <a:spLocks/>
          </p:cNvSpPr>
          <p:nvPr/>
        </p:nvSpPr>
        <p:spPr>
          <a:xfrm>
            <a:off x="1190487" y="5144798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del numbers</a:t>
            </a:r>
          </a:p>
          <a:p>
            <a:r>
              <a:rPr lang="en-US" sz="2400" dirty="0"/>
              <a:t>print(numbers)</a:t>
            </a:r>
            <a:r>
              <a:rPr lang="en-US" i="1" dirty="0">
                <a:solidFill>
                  <a:schemeClr val="accent2"/>
                </a:solidFill>
              </a:rPr>
              <a:t> # Error</a:t>
            </a:r>
            <a:endParaRPr lang="en-US" sz="2400" dirty="0"/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FB00A368-3989-447E-81B0-1CFAFF32EB08}"/>
              </a:ext>
            </a:extLst>
          </p:cNvPr>
          <p:cNvSpPr/>
          <p:nvPr/>
        </p:nvSpPr>
        <p:spPr bwMode="auto">
          <a:xfrm>
            <a:off x="8536912" y="1387242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representation of the list is private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5525FA1F-ED18-442A-A4EF-D995D15A024C}"/>
              </a:ext>
            </a:extLst>
          </p:cNvPr>
          <p:cNvSpPr/>
          <p:nvPr/>
        </p:nvSpPr>
        <p:spPr bwMode="auto">
          <a:xfrm>
            <a:off x="8536912" y="3215157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just need to know how to use its methods</a:t>
            </a:r>
          </a:p>
        </p:txBody>
      </p:sp>
    </p:spTree>
    <p:extLst>
      <p:ext uri="{BB962C8B-B14F-4D97-AF65-F5344CB8AC3E}">
        <p14:creationId xmlns:p14="http://schemas.microsoft.com/office/powerpoint/2010/main" val="23478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Object is a </a:t>
            </a:r>
            <a:r>
              <a:rPr lang="en-US" sz="3600" b="1" dirty="0">
                <a:solidFill>
                  <a:schemeClr val="bg1"/>
                </a:solidFill>
              </a:rPr>
              <a:t>data abstraction </a:t>
            </a:r>
            <a:r>
              <a:rPr lang="en-US" sz="3600" dirty="0"/>
              <a:t>that captures an </a:t>
            </a:r>
            <a:r>
              <a:rPr lang="en-US" sz="3600" b="1" dirty="0">
                <a:solidFill>
                  <a:schemeClr val="bg1"/>
                </a:solidFill>
              </a:rPr>
              <a:t>internal representation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an interface</a:t>
            </a:r>
          </a:p>
          <a:p>
            <a:r>
              <a:rPr lang="en-US" sz="3600" dirty="0"/>
              <a:t>The internal representation should be </a:t>
            </a:r>
            <a:r>
              <a:rPr lang="en-US" sz="3600" b="1" dirty="0">
                <a:solidFill>
                  <a:schemeClr val="bg1"/>
                </a:solidFill>
              </a:rPr>
              <a:t>private</a:t>
            </a:r>
          </a:p>
          <a:p>
            <a:r>
              <a:rPr lang="en-US" sz="3600" dirty="0"/>
              <a:t>The interface </a:t>
            </a:r>
            <a:r>
              <a:rPr lang="en-US" sz="3600" b="1" dirty="0">
                <a:solidFill>
                  <a:schemeClr val="bg1"/>
                </a:solidFill>
              </a:rPr>
              <a:t>defines behaviors </a:t>
            </a:r>
            <a:r>
              <a:rPr lang="en-US" sz="3600" dirty="0"/>
              <a:t>but </a:t>
            </a:r>
            <a:r>
              <a:rPr lang="en-US" sz="3600" b="1" dirty="0">
                <a:solidFill>
                  <a:schemeClr val="bg1"/>
                </a:solidFill>
              </a:rPr>
              <a:t>hides implementation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Help to distinguish an object from other objects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en-US" dirty="0"/>
              <a:t>A phone could have a color, a size, a weight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Behavior</a:t>
            </a:r>
          </a:p>
          <a:p>
            <a:pPr lvl="1"/>
            <a:r>
              <a:rPr lang="en-US" dirty="0"/>
              <a:t>The tasks that an object performs</a:t>
            </a:r>
            <a:endParaRPr lang="en-US" sz="3400" dirty="0"/>
          </a:p>
          <a:p>
            <a:pPr lvl="1"/>
            <a:r>
              <a:rPr lang="en-US" sz="3200" dirty="0"/>
              <a:t>A phone could turn on, turn off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52EED92-AC7E-473B-87DA-21D793801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1369" y="1694451"/>
            <a:ext cx="4219038" cy="453211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Object</a:t>
            </a:r>
          </a:p>
        </p:txBody>
      </p:sp>
    </p:spTree>
    <p:extLst>
      <p:ext uri="{BB962C8B-B14F-4D97-AF65-F5344CB8AC3E}">
        <p14:creationId xmlns:p14="http://schemas.microsoft.com/office/powerpoint/2010/main" val="34623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class is a </a:t>
            </a:r>
            <a:r>
              <a:rPr lang="en-US" sz="3600" b="1" dirty="0">
                <a:solidFill>
                  <a:schemeClr val="bg1"/>
                </a:solidFill>
              </a:rPr>
              <a:t>blueprint that defines the nature</a:t>
            </a:r>
            <a:r>
              <a:rPr lang="en-US" sz="3600" dirty="0"/>
              <a:t> of a future object</a:t>
            </a:r>
          </a:p>
          <a:p>
            <a:r>
              <a:rPr lang="en-US" sz="3600" dirty="0"/>
              <a:t>In Python a class is created by the keyword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226051" y="3577898"/>
            <a:ext cx="6975000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turn_on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'The phone is turned on'</a:t>
            </a:r>
          </a:p>
        </p:txBody>
      </p:sp>
      <p:sp>
        <p:nvSpPr>
          <p:cNvPr id="14" name="Rounded Rectangular Callout 8">
            <a:extLst>
              <a:ext uri="{FF2B5EF4-FFF2-40B4-BE49-F238E27FC236}">
                <a16:creationId xmlns:a16="http://schemas.microsoft.com/office/drawing/2014/main" id="{9567CE35-302E-4932-9DEC-764E29CE0336}"/>
              </a:ext>
            </a:extLst>
          </p:cNvPr>
          <p:cNvSpPr/>
          <p:nvPr/>
        </p:nvSpPr>
        <p:spPr bwMode="auto">
          <a:xfrm>
            <a:off x="4341000" y="3032303"/>
            <a:ext cx="2062264" cy="476726"/>
          </a:xfrm>
          <a:prstGeom prst="wedgeRoundRectCallout">
            <a:avLst>
              <a:gd name="adj1" fmla="val -24648"/>
              <a:gd name="adj2" fmla="val 71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7" name="Rounded Rectangular Callout 9">
            <a:extLst>
              <a:ext uri="{FF2B5EF4-FFF2-40B4-BE49-F238E27FC236}">
                <a16:creationId xmlns:a16="http://schemas.microsoft.com/office/drawing/2014/main" id="{31082BD3-627A-4A30-8364-495B47F4DF94}"/>
              </a:ext>
            </a:extLst>
          </p:cNvPr>
          <p:cNvSpPr/>
          <p:nvPr/>
        </p:nvSpPr>
        <p:spPr bwMode="auto">
          <a:xfrm>
            <a:off x="9313500" y="4558641"/>
            <a:ext cx="1575000" cy="476726"/>
          </a:xfrm>
          <a:prstGeom prst="wedgeRoundRectCallout">
            <a:avLst>
              <a:gd name="adj1" fmla="val -66206"/>
              <a:gd name="adj2" fmla="val 1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754977" y="5827340"/>
            <a:ext cx="1799431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326990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Specific realization </a:t>
            </a:r>
            <a:r>
              <a:rPr lang="en-US" sz="3600" dirty="0"/>
              <a:t>of an object of a certain class </a:t>
            </a:r>
          </a:p>
          <a:p>
            <a:r>
              <a:rPr lang="en-US" sz="3600" dirty="0"/>
              <a:t>The creation of an instance is called </a:t>
            </a:r>
            <a:r>
              <a:rPr lang="en-US" sz="3600" b="1" dirty="0">
                <a:solidFill>
                  <a:schemeClr val="bg1"/>
                </a:solidFill>
              </a:rPr>
              <a:t>instantiation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Instance?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351000" y="3199669"/>
            <a:ext cx="666000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phone = Phone("blue", 4.7)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950021" y="4644000"/>
            <a:ext cx="1799431" cy="476726"/>
          </a:xfrm>
          <a:prstGeom prst="wedgeRoundRectCallout">
            <a:avLst>
              <a:gd name="adj1" fmla="val 35077"/>
              <a:gd name="adj2" fmla="val 80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30716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and Using Classes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C85D1EF-88E0-4CBA-978A-A3FEA7797433}"/>
              </a:ext>
            </a:extLst>
          </p:cNvPr>
          <p:cNvSpPr txBox="1">
            <a:spLocks/>
          </p:cNvSpPr>
          <p:nvPr/>
        </p:nvSpPr>
        <p:spPr>
          <a:xfrm>
            <a:off x="190406" y="1269000"/>
            <a:ext cx="11804828" cy="5398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keyword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/>
              <a:t> defines a </a:t>
            </a:r>
            <a:r>
              <a:rPr lang="en-US" sz="3600" b="1" dirty="0">
                <a:solidFill>
                  <a:schemeClr val="bg1"/>
                </a:solidFill>
              </a:rPr>
              <a:t>new 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define </a:t>
            </a:r>
            <a:r>
              <a:rPr lang="en-US" sz="3600" b="1" dirty="0">
                <a:solidFill>
                  <a:schemeClr val="bg1"/>
                </a:solidFill>
              </a:rPr>
              <a:t>the state </a:t>
            </a:r>
            <a:r>
              <a:rPr lang="en-US" sz="3600" dirty="0"/>
              <a:t>of the object using </a:t>
            </a:r>
            <a:r>
              <a:rPr lang="en-US" sz="3600" b="1" dirty="0">
                <a:solidFill>
                  <a:schemeClr val="bg1"/>
                </a:solidFill>
              </a:rPr>
              <a:t>attributes</a:t>
            </a:r>
            <a:r>
              <a:rPr lang="en-US" sz="36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7F93FBF-E523-4ECC-9BD2-C20C9B46B376}"/>
              </a:ext>
            </a:extLst>
          </p:cNvPr>
          <p:cNvSpPr txBox="1">
            <a:spLocks/>
          </p:cNvSpPr>
          <p:nvPr/>
        </p:nvSpPr>
        <p:spPr>
          <a:xfrm>
            <a:off x="1371781" y="2108906"/>
            <a:ext cx="8799560" cy="1039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 Person():</a:t>
            </a:r>
          </a:p>
          <a:p>
            <a:r>
              <a:rPr lang="en-US" sz="2600" dirty="0"/>
              <a:t>    pass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06E0AA8-F351-480E-B9E0-86790129FF77}"/>
              </a:ext>
            </a:extLst>
          </p:cNvPr>
          <p:cNvSpPr txBox="1">
            <a:spLocks/>
          </p:cNvSpPr>
          <p:nvPr/>
        </p:nvSpPr>
        <p:spPr>
          <a:xfrm>
            <a:off x="1371000" y="4333846"/>
            <a:ext cx="879956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age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self.age</a:t>
            </a:r>
            <a:r>
              <a:rPr lang="en-US" sz="2600" dirty="0"/>
              <a:t> = age</a:t>
            </a:r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10D932FD-7D71-4CA8-971C-10B357BA3D9C}"/>
              </a:ext>
            </a:extLst>
          </p:cNvPr>
          <p:cNvSpPr/>
          <p:nvPr/>
        </p:nvSpPr>
        <p:spPr bwMode="auto">
          <a:xfrm>
            <a:off x="3997334" y="2744334"/>
            <a:ext cx="2346279" cy="476726"/>
          </a:xfrm>
          <a:prstGeom prst="wedgeRoundRectCallout">
            <a:avLst>
              <a:gd name="adj1" fmla="val -37132"/>
              <a:gd name="adj2" fmla="val -75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Person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489386B1-E2CC-44C8-A8A3-13EC8D694D79}"/>
              </a:ext>
            </a:extLst>
          </p:cNvPr>
          <p:cNvSpPr/>
          <p:nvPr/>
        </p:nvSpPr>
        <p:spPr bwMode="auto">
          <a:xfrm>
            <a:off x="3981000" y="4113666"/>
            <a:ext cx="2115000" cy="485334"/>
          </a:xfrm>
          <a:prstGeom prst="wedgeRoundRectCallout">
            <a:avLst>
              <a:gd name="adj1" fmla="val -38487"/>
              <a:gd name="adj2" fmla="val 86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Method</a:t>
            </a:r>
          </a:p>
        </p:txBody>
      </p:sp>
      <p:sp>
        <p:nvSpPr>
          <p:cNvPr id="17" name="Rounded Rectangular Callout 9">
            <a:extLst>
              <a:ext uri="{FF2B5EF4-FFF2-40B4-BE49-F238E27FC236}">
                <a16:creationId xmlns:a16="http://schemas.microsoft.com/office/drawing/2014/main" id="{3357B42B-2266-4BD5-BF3E-F9F453E2FEFA}"/>
              </a:ext>
            </a:extLst>
          </p:cNvPr>
          <p:cNvSpPr/>
          <p:nvPr/>
        </p:nvSpPr>
        <p:spPr bwMode="auto">
          <a:xfrm>
            <a:off x="347375" y="5454000"/>
            <a:ext cx="2047249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</a:t>
            </a:r>
          </a:p>
        </p:txBody>
      </p:sp>
    </p:spTree>
    <p:extLst>
      <p:ext uri="{BB962C8B-B14F-4D97-AF65-F5344CB8AC3E}">
        <p14:creationId xmlns:p14="http://schemas.microsoft.com/office/powerpoint/2010/main" val="10922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010" y="4660520"/>
            <a:ext cx="5845334" cy="1750324"/>
          </a:xfrm>
        </p:spPr>
        <p:txBody>
          <a:bodyPr/>
          <a:lstStyle/>
          <a:p>
            <a:r>
              <a:rPr lang="en-US" dirty="0"/>
              <a:t>book = Book("My Book", "Me", 200)</a:t>
            </a:r>
          </a:p>
          <a:p>
            <a:r>
              <a:rPr lang="en-US" dirty="0"/>
              <a:t>print(book.name)</a:t>
            </a:r>
          </a:p>
          <a:p>
            <a:r>
              <a:rPr lang="en-US" dirty="0"/>
              <a:t>print(book.author)</a:t>
            </a:r>
          </a:p>
          <a:p>
            <a:r>
              <a:rPr lang="en-US" dirty="0"/>
              <a:t>print(book.pages)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Upon initialization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pages</a:t>
            </a:r>
            <a:r>
              <a:rPr lang="en-US" sz="3600" dirty="0"/>
              <a:t> (number)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test code to test your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Book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871650" y="5317316"/>
            <a:ext cx="559559" cy="4367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90515" y="4845410"/>
            <a:ext cx="168049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Book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200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8EB9-A1E4-49FC-9421-F1A1E6B1C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899000"/>
            <a:ext cx="7859766" cy="2139341"/>
          </a:xfrm>
        </p:spPr>
        <p:txBody>
          <a:bodyPr/>
          <a:lstStyle/>
          <a:p>
            <a:r>
              <a:rPr lang="en-US" sz="2400" dirty="0"/>
              <a:t>class Book: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author, pages):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self.author</a:t>
            </a:r>
            <a:r>
              <a:rPr lang="en-US" sz="2400" dirty="0"/>
              <a:t> = author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self.pages</a:t>
            </a:r>
            <a:r>
              <a:rPr lang="en-US" sz="2400" dirty="0"/>
              <a:t> =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Book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19CB5-E05C-45EE-93AD-CC20E9F8AF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2B1B-0471-41EC-8D50-203796DA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313321"/>
            <a:ext cx="2323084" cy="2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dirty="0"/>
              <a:t>We define </a:t>
            </a:r>
            <a:r>
              <a:rPr lang="en-US" sz="3400" b="1" dirty="0">
                <a:solidFill>
                  <a:schemeClr val="bg1"/>
                </a:solidFill>
              </a:rPr>
              <a:t>the behavior </a:t>
            </a:r>
            <a:r>
              <a:rPr lang="en-US" sz="3400" dirty="0"/>
              <a:t>of the object using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marL="457200" indent="-457200">
              <a:buClr>
                <a:schemeClr val="tx1"/>
              </a:buClr>
            </a:pPr>
            <a:r>
              <a:rPr lang="en-US" sz="3400" dirty="0"/>
              <a:t>It is like a function, that </a:t>
            </a:r>
            <a:r>
              <a:rPr lang="en-US" sz="3400" b="1" dirty="0">
                <a:solidFill>
                  <a:schemeClr val="bg1"/>
                </a:solidFill>
              </a:rPr>
              <a:t>works only within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2754000"/>
            <a:ext cx="7734380" cy="3512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class Animal:</a:t>
            </a:r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__</a:t>
            </a:r>
            <a:r>
              <a:rPr lang="en-US" sz="2500" dirty="0" err="1">
                <a:solidFill>
                  <a:schemeClr val="bg1"/>
                </a:solidFill>
              </a:rPr>
              <a:t>init</a:t>
            </a:r>
            <a:r>
              <a:rPr lang="en-US" sz="2500" dirty="0">
                <a:solidFill>
                  <a:schemeClr val="bg1"/>
                </a:solidFill>
              </a:rPr>
              <a:t>__(</a:t>
            </a:r>
            <a:r>
              <a:rPr lang="en-US" sz="2500" dirty="0"/>
              <a:t>self, name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self.name = name</a:t>
            </a:r>
          </a:p>
          <a:p>
            <a:endParaRPr lang="en-US" sz="1500" dirty="0"/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sleep(</a:t>
            </a:r>
            <a:r>
              <a:rPr lang="en-US" sz="2500" dirty="0"/>
              <a:t>self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return "sleeping.."</a:t>
            </a:r>
          </a:p>
          <a:p>
            <a:endParaRPr lang="en-US" sz="1500" dirty="0"/>
          </a:p>
          <a:p>
            <a:r>
              <a:rPr lang="en-US" sz="2500" dirty="0"/>
              <a:t>animal = Animal("cat")</a:t>
            </a:r>
          </a:p>
          <a:p>
            <a:r>
              <a:rPr lang="en-US" sz="2500" dirty="0"/>
              <a:t>print(</a:t>
            </a:r>
            <a:r>
              <a:rPr lang="en-US" sz="2500" dirty="0" err="1"/>
              <a:t>animal</a:t>
            </a:r>
            <a:r>
              <a:rPr lang="en-US" sz="2500" dirty="0" err="1">
                <a:solidFill>
                  <a:schemeClr val="bg1"/>
                </a:solidFill>
              </a:rPr>
              <a:t>.sleep</a:t>
            </a:r>
            <a:r>
              <a:rPr lang="en-US" sz="2500" dirty="0">
                <a:solidFill>
                  <a:schemeClr val="bg1"/>
                </a:solidFill>
              </a:rPr>
              <a:t>()</a:t>
            </a:r>
            <a:r>
              <a:rPr lang="en-US" sz="2500" dirty="0"/>
              <a:t>) </a:t>
            </a:r>
            <a:r>
              <a:rPr lang="en-US" sz="2500" i="1" dirty="0">
                <a:solidFill>
                  <a:schemeClr val="accent2"/>
                </a:solidFill>
              </a:rPr>
              <a:t># sleeping..</a:t>
            </a:r>
            <a:endParaRPr lang="en-US" sz="2500" dirty="0"/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52F782E-E407-45EE-870A-C0986FE4A040}"/>
              </a:ext>
            </a:extLst>
          </p:cNvPr>
          <p:cNvSpPr/>
          <p:nvPr/>
        </p:nvSpPr>
        <p:spPr bwMode="auto">
          <a:xfrm>
            <a:off x="1776000" y="3744000"/>
            <a:ext cx="2463756" cy="476726"/>
          </a:xfrm>
          <a:prstGeom prst="wedgeRoundRectCallout">
            <a:avLst>
              <a:gd name="adj1" fmla="val 31220"/>
              <a:gd name="adj2" fmla="val 736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Method</a:t>
            </a:r>
          </a:p>
        </p:txBody>
      </p:sp>
    </p:spTree>
    <p:extLst>
      <p:ext uri="{BB962C8B-B14F-4D97-AF65-F5344CB8AC3E}">
        <p14:creationId xmlns:p14="http://schemas.microsoft.com/office/powerpoint/2010/main" val="17340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D6041F3-B271-493E-B322-30C23A2D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5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Using a class means </a:t>
            </a:r>
            <a:r>
              <a:rPr lang="en-US" sz="3600" b="1" dirty="0">
                <a:solidFill>
                  <a:schemeClr val="bg1"/>
                </a:solidFill>
              </a:rPr>
              <a:t>creating new instances </a:t>
            </a:r>
            <a:r>
              <a:rPr lang="en-US" sz="3600" dirty="0"/>
              <a:t>of object and </a:t>
            </a:r>
            <a:r>
              <a:rPr lang="en-US" sz="3600" b="1" dirty="0">
                <a:solidFill>
                  <a:schemeClr val="bg1"/>
                </a:solidFill>
              </a:rPr>
              <a:t>doing operation </a:t>
            </a:r>
            <a:r>
              <a:rPr lang="en-US" sz="3600" dirty="0"/>
              <a:t>on the instances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15736" y="2451559"/>
            <a:ext cx="6859050" cy="4078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Person():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self.age</a:t>
            </a:r>
            <a:r>
              <a:rPr lang="en-US" sz="2400" dirty="0"/>
              <a:t> = age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def eat(self):</a:t>
            </a:r>
          </a:p>
          <a:p>
            <a:r>
              <a:rPr lang="en-US" sz="2400" dirty="0"/>
              <a:t>        return 'eating..'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person =</a:t>
            </a:r>
            <a:r>
              <a:rPr lang="en-US" sz="2400" dirty="0"/>
              <a:t> Person()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person</a:t>
            </a:r>
            <a:r>
              <a:rPr lang="en-US" sz="2400" dirty="0" err="1">
                <a:solidFill>
                  <a:schemeClr val="bg1"/>
                </a:solidFill>
              </a:rPr>
              <a:t>.eat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eating..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Rounded Rectangular Callout 8">
            <a:extLst>
              <a:ext uri="{FF2B5EF4-FFF2-40B4-BE49-F238E27FC236}">
                <a16:creationId xmlns:a16="http://schemas.microsoft.com/office/drawing/2014/main" id="{CF8F8B0F-837E-41FC-A3DE-701E7CD30671}"/>
              </a:ext>
            </a:extLst>
          </p:cNvPr>
          <p:cNvSpPr/>
          <p:nvPr/>
        </p:nvSpPr>
        <p:spPr bwMode="auto">
          <a:xfrm>
            <a:off x="1568903" y="5094000"/>
            <a:ext cx="1692097" cy="476726"/>
          </a:xfrm>
          <a:prstGeom prst="wedgeRoundRectCallout">
            <a:avLst>
              <a:gd name="adj1" fmla="val 44913"/>
              <a:gd name="adj2" fmla="val 77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35603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a method </a:t>
            </a:r>
            <a:r>
              <a:rPr lang="en-US" sz="3600" dirty="0">
                <a:latin typeface="+mj-lt"/>
              </a:rPr>
              <a:t>called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which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400" b="1" dirty="0">
                <a:latin typeface="Consolas" panose="020B0609020204030204" pitchFamily="49" charset="0"/>
              </a:rPr>
              <a:t>}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3400" b="1" dirty="0">
                <a:latin typeface="Consolas" panose="020B0609020204030204" pitchFamily="49" charset="0"/>
              </a:rPr>
              <a:t>} with engine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F4C8CDC-9DD5-4666-9B0C-AABF3C491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5935" y="4482044"/>
            <a:ext cx="6740129" cy="901341"/>
          </a:xfrm>
        </p:spPr>
        <p:txBody>
          <a:bodyPr/>
          <a:lstStyle/>
          <a:p>
            <a:r>
              <a:rPr lang="en-US" dirty="0"/>
              <a:t>car = Car("Kia", "Rio", "1.3L B3 I4")</a:t>
            </a:r>
          </a:p>
          <a:p>
            <a:r>
              <a:rPr lang="en-US" dirty="0"/>
              <a:t>print(</a:t>
            </a:r>
            <a:r>
              <a:rPr lang="en-US" dirty="0" err="1"/>
              <a:t>car.get_info</a:t>
            </a:r>
            <a:r>
              <a:rPr lang="en-US" dirty="0"/>
              <a:t>())</a:t>
            </a: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C8C5025-3E81-454F-BEED-35CF9302ABD8}"/>
              </a:ext>
            </a:extLst>
          </p:cNvPr>
          <p:cNvSpPr/>
          <p:nvPr/>
        </p:nvSpPr>
        <p:spPr bwMode="auto">
          <a:xfrm rot="5400000">
            <a:off x="5864954" y="5472906"/>
            <a:ext cx="455821" cy="3779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61C6C0-15C3-411C-8651-717A1A565B04}"/>
              </a:ext>
            </a:extLst>
          </p:cNvPr>
          <p:cNvSpPr txBox="1">
            <a:spLocks/>
          </p:cNvSpPr>
          <p:nvPr/>
        </p:nvSpPr>
        <p:spPr>
          <a:xfrm>
            <a:off x="2725937" y="5919109"/>
            <a:ext cx="6740127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Kia Rio with engine 1.3L B3 I4</a:t>
            </a:r>
          </a:p>
        </p:txBody>
      </p:sp>
    </p:spTree>
    <p:extLst>
      <p:ext uri="{BB962C8B-B14F-4D97-AF65-F5344CB8AC3E}">
        <p14:creationId xmlns:p14="http://schemas.microsoft.com/office/powerpoint/2010/main" val="736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989000"/>
            <a:ext cx="10559766" cy="3687714"/>
          </a:xfrm>
        </p:spPr>
        <p:txBody>
          <a:bodyPr/>
          <a:lstStyle/>
          <a:p>
            <a:r>
              <a:rPr lang="en-US" dirty="0"/>
              <a:t>class Car: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model, engine):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dirty="0" err="1"/>
              <a:t>self.model</a:t>
            </a:r>
            <a:r>
              <a:rPr lang="en-US" dirty="0"/>
              <a:t> = model</a:t>
            </a:r>
          </a:p>
          <a:p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engine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{self.name} {</a:t>
            </a:r>
            <a:r>
              <a:rPr lang="en-US" dirty="0" err="1"/>
              <a:t>self.model</a:t>
            </a:r>
            <a:r>
              <a:rPr lang="en-US" dirty="0"/>
              <a:t>} ' \</a:t>
            </a:r>
          </a:p>
          <a:p>
            <a:r>
              <a:rPr lang="en-US" dirty="0"/>
              <a:t>               </a:t>
            </a:r>
            <a:r>
              <a:rPr lang="en-US" dirty="0" err="1"/>
              <a:t>f'with</a:t>
            </a:r>
            <a:r>
              <a:rPr lang="en-US" dirty="0"/>
              <a:t> engine {</a:t>
            </a:r>
            <a:r>
              <a:rPr lang="en-US" dirty="0" err="1"/>
              <a:t>self.engine</a:t>
            </a:r>
            <a:r>
              <a:rPr lang="en-US" dirty="0"/>
              <a:t>}'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lyrics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2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400" b="1" dirty="0">
                <a:latin typeface="Consolas" panose="020B0609020204030204" pitchFamily="49" charset="0"/>
              </a:rPr>
              <a:t>} from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400" dirty="0"/>
              <a:t> - returns the lyrics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code with your own examples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Music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584000"/>
            <a:ext cx="10949531" cy="4462669"/>
          </a:xfrm>
        </p:spPr>
        <p:txBody>
          <a:bodyPr/>
          <a:lstStyle/>
          <a:p>
            <a:r>
              <a:rPr lang="en-US" dirty="0"/>
              <a:t>class Music: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artist, lyrics):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self.artist</a:t>
            </a:r>
            <a:r>
              <a:rPr lang="en-US" dirty="0"/>
              <a:t> = artist</a:t>
            </a:r>
          </a:p>
          <a:p>
            <a:r>
              <a:rPr lang="en-US" dirty="0"/>
              <a:t>        </a:t>
            </a:r>
            <a:r>
              <a:rPr lang="en-US" dirty="0" err="1"/>
              <a:t>self.lyrics</a:t>
            </a:r>
            <a:r>
              <a:rPr lang="en-US" dirty="0"/>
              <a:t> = lyrics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print_info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"{</a:t>
            </a:r>
            <a:r>
              <a:rPr lang="en-US" dirty="0" err="1"/>
              <a:t>self.title</a:t>
            </a:r>
            <a:r>
              <a:rPr lang="en-US" dirty="0"/>
              <a:t>}" from "{</a:t>
            </a:r>
            <a:r>
              <a:rPr lang="en-US" dirty="0" err="1"/>
              <a:t>self.artist</a:t>
            </a:r>
            <a:r>
              <a:rPr lang="en-US" dirty="0"/>
              <a:t>}"'</a:t>
            </a:r>
          </a:p>
          <a:p>
            <a:endParaRPr lang="en-US" dirty="0"/>
          </a:p>
          <a:p>
            <a:r>
              <a:rPr lang="en-US" dirty="0"/>
              <a:t>    def play(self):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self.lyrics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Music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5DFE2A4-17D0-4A1B-9598-64D7935D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716113"/>
            <a:ext cx="8094453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OOP</a:t>
            </a:r>
            <a:r>
              <a:rPr lang="en-US" sz="3200" dirty="0"/>
              <a:t> relies on the concept of classes and objects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is a data abstraction that captures an internal representation and an interface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is a blueprint that defines a nature of a future object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is a specific realization of any object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21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87B0DE7-1F1A-4BC4-99E9-6A8309B4A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36912-C17E-47C4-9558-8C62FD230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Splitting Code into Logical Parts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We use </a:t>
            </a:r>
            <a:r>
              <a:rPr lang="en-GB" sz="3600" b="1" dirty="0">
                <a:solidFill>
                  <a:schemeClr val="bg1"/>
                </a:solidFill>
              </a:rPr>
              <a:t>methods</a:t>
            </a:r>
            <a:r>
              <a:rPr lang="en-GB" sz="3600" dirty="0"/>
              <a:t> to split code into functional blocks</a:t>
            </a:r>
          </a:p>
          <a:p>
            <a:pPr lvl="1"/>
            <a:r>
              <a:rPr lang="en-GB" sz="3400" dirty="0"/>
              <a:t>Improves code </a:t>
            </a:r>
            <a:r>
              <a:rPr lang="en-GB" sz="3400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sz="3400" dirty="0"/>
              <a:t>Allows for easier </a:t>
            </a:r>
            <a:r>
              <a:rPr lang="en-GB" sz="3400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06001" y="3485336"/>
            <a:ext cx="549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for row in range(len(room)):</a:t>
            </a:r>
          </a:p>
          <a:p>
            <a:r>
              <a:rPr lang="en-US" sz="2000" dirty="0"/>
              <a:t>    for col in range(len(room[row])):</a:t>
            </a:r>
          </a:p>
          <a:p>
            <a:r>
              <a:rPr lang="en-US" sz="2000" dirty="0"/>
              <a:t>      if room[row][col] == 'b':</a:t>
            </a:r>
          </a:p>
          <a:p>
            <a:r>
              <a:rPr lang="en-US" sz="2000" dirty="0"/>
              <a:t>        …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941000" y="3716165"/>
            <a:ext cx="34831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  move_enemies()</a:t>
            </a:r>
          </a:p>
          <a:p>
            <a:r>
              <a:rPr lang="en-US" sz="2000" dirty="0"/>
              <a:t>    killer_check()</a:t>
            </a:r>
          </a:p>
          <a:p>
            <a:r>
              <a:rPr lang="en-US" sz="2000" dirty="0"/>
              <a:t>    move_player(move)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AE8BD6-6B45-460B-9AC1-78F61D6CEA60}"/>
              </a:ext>
            </a:extLst>
          </p:cNvPr>
          <p:cNvSpPr/>
          <p:nvPr/>
        </p:nvSpPr>
        <p:spPr bwMode="auto">
          <a:xfrm>
            <a:off x="6732296" y="4511518"/>
            <a:ext cx="572408" cy="3201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3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GB" sz="3600" dirty="0"/>
              <a:t>A </a:t>
            </a:r>
            <a:r>
              <a:rPr lang="en-GB" sz="3600" b="1" dirty="0">
                <a:solidFill>
                  <a:schemeClr val="bg1"/>
                </a:solidFill>
              </a:rPr>
              <a:t>single</a:t>
            </a:r>
            <a:r>
              <a:rPr lang="en-GB" sz="3600" dirty="0"/>
              <a:t> method should complete a </a:t>
            </a:r>
            <a:r>
              <a:rPr lang="en-GB" sz="3600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2718306" y="4506043"/>
            <a:ext cx="317723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get_balance</a:t>
            </a:r>
            <a:r>
              <a:rPr lang="en-US" sz="2400" dirty="0"/>
              <a:t> ( … 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to_string</a:t>
            </a:r>
            <a:r>
              <a:rPr lang="en-US" sz="2400" dirty="0"/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915731" y="1874203"/>
            <a:ext cx="676363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do_magic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deposit_or_withdraw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deposit_and_get_balance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parse_data_and_return_result</a:t>
            </a:r>
            <a:r>
              <a:rPr lang="en-US" sz="2400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170357" y="4084406"/>
            <a:ext cx="254386" cy="3685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98" y="2523185"/>
            <a:ext cx="2988764" cy="29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 on the console a rhombus of stars</a:t>
            </a:r>
            <a:r>
              <a:rPr lang="bg-BG" sz="3600" dirty="0"/>
              <a:t> </a:t>
            </a:r>
            <a:r>
              <a:rPr lang="en-US" sz="3600" dirty="0"/>
              <a:t>with a size of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99730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10658" y="273789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9229" y="3330600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4200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87227" y="2731474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6727" y="3330600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63796" y="272806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4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11000" y="4230816"/>
            <a:ext cx="66150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size = int(input())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range(1, size):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range(size, 0, -1):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41000" y="5094000"/>
            <a:ext cx="1922249" cy="659520"/>
          </a:xfrm>
          <a:prstGeom prst="wedgeRoundRectCallout">
            <a:avLst>
              <a:gd name="adj1" fmla="val 62862"/>
              <a:gd name="adj2" fmla="val -14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BE025-E37F-40DB-A6D7-A8B88A8F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1212710"/>
            <a:ext cx="6615000" cy="2864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def print_row(size,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range(size –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print(" ", end="")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range(1, star_count):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	 print("*", end="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print("*")</a:t>
            </a:r>
          </a:p>
        </p:txBody>
      </p:sp>
    </p:spTree>
    <p:extLst>
      <p:ext uri="{BB962C8B-B14F-4D97-AF65-F5344CB8AC3E}">
        <p14:creationId xmlns:p14="http://schemas.microsoft.com/office/powerpoint/2010/main" val="306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B366B-123D-4FE9-A31F-4814D517F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Local, Global and Built-In Namespace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D1E0-EE00-4933-9413-E0394FC126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Scope and Namespace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1" y="1324023"/>
            <a:ext cx="2597537" cy="2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05958-0D85-4E39-BE08-DA3CA0F9D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98064C-68CD-46CF-ACF0-4E91CC2735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1da4528-fe13-414f-b133-a49aeaaa47fa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EAEB68-0E3D-422D-A2DD-DCA547EC7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4979</TotalTime>
  <Words>1984</Words>
  <Application>Microsoft Office PowerPoint</Application>
  <PresentationFormat>Widescreen</PresentationFormat>
  <Paragraphs>363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First Steps in Object-Oriented Programming</vt:lpstr>
      <vt:lpstr>Table of Contents</vt:lpstr>
      <vt:lpstr>Have a Question?</vt:lpstr>
      <vt:lpstr>PowerPoint Presentation</vt:lpstr>
      <vt:lpstr>Splitting Code into Methods</vt:lpstr>
      <vt:lpstr>Splitting Code into Methods</vt:lpstr>
      <vt:lpstr>Problem: Rhombus of Stars</vt:lpstr>
      <vt:lpstr>Solution: Rhombus of Stars</vt:lpstr>
      <vt:lpstr>Scope and Namespace</vt:lpstr>
      <vt:lpstr>What is Namespace?</vt:lpstr>
      <vt:lpstr>Namespaces Order</vt:lpstr>
      <vt:lpstr>What is a Scope?</vt:lpstr>
      <vt:lpstr>Scopes Example</vt:lpstr>
      <vt:lpstr>Problem: Scope Mess </vt:lpstr>
      <vt:lpstr>Solution: Scope Mess </vt:lpstr>
      <vt:lpstr>Basics of OOP</vt:lpstr>
      <vt:lpstr>What is an Object-Oriented Programming?</vt:lpstr>
      <vt:lpstr>Advantages of OOP</vt:lpstr>
      <vt:lpstr>Objects in Python</vt:lpstr>
      <vt:lpstr>Example</vt:lpstr>
      <vt:lpstr>What is an Object?</vt:lpstr>
      <vt:lpstr>Characteristics of an Object</vt:lpstr>
      <vt:lpstr>What is a Class?</vt:lpstr>
      <vt:lpstr>What is an Instance?</vt:lpstr>
      <vt:lpstr>Creating and Using Classes</vt:lpstr>
      <vt:lpstr>Creating a Class</vt:lpstr>
      <vt:lpstr>Problem: Class Book</vt:lpstr>
      <vt:lpstr>Solution: Class Book</vt:lpstr>
      <vt:lpstr>Method</vt:lpstr>
      <vt:lpstr>Using a Class</vt:lpstr>
      <vt:lpstr>Problem: Car </vt:lpstr>
      <vt:lpstr>Solution: Car </vt:lpstr>
      <vt:lpstr>Problem: Music </vt:lpstr>
      <vt:lpstr>Solution: Music 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Defining Classes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181</cp:revision>
  <dcterms:created xsi:type="dcterms:W3CDTF">2018-05-23T13:08:44Z</dcterms:created>
  <dcterms:modified xsi:type="dcterms:W3CDTF">2021-06-30T07:49:27Z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