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4"/>
  </p:notesMasterIdLst>
  <p:handoutMasterIdLst>
    <p:handoutMasterId r:id="rId45"/>
  </p:handoutMasterIdLst>
  <p:sldIdLst>
    <p:sldId id="274" r:id="rId5"/>
    <p:sldId id="276" r:id="rId6"/>
    <p:sldId id="492" r:id="rId7"/>
    <p:sldId id="514" r:id="rId8"/>
    <p:sldId id="515" r:id="rId9"/>
    <p:sldId id="495" r:id="rId10"/>
    <p:sldId id="520" r:id="rId11"/>
    <p:sldId id="522" r:id="rId12"/>
    <p:sldId id="523" r:id="rId13"/>
    <p:sldId id="533" r:id="rId14"/>
    <p:sldId id="534" r:id="rId15"/>
    <p:sldId id="494" r:id="rId16"/>
    <p:sldId id="516" r:id="rId17"/>
    <p:sldId id="500" r:id="rId18"/>
    <p:sldId id="518" r:id="rId19"/>
    <p:sldId id="528" r:id="rId20"/>
    <p:sldId id="497" r:id="rId21"/>
    <p:sldId id="530" r:id="rId22"/>
    <p:sldId id="539" r:id="rId23"/>
    <p:sldId id="536" r:id="rId24"/>
    <p:sldId id="504" r:id="rId25"/>
    <p:sldId id="526" r:id="rId26"/>
    <p:sldId id="496" r:id="rId27"/>
    <p:sldId id="521" r:id="rId28"/>
    <p:sldId id="527" r:id="rId29"/>
    <p:sldId id="508" r:id="rId30"/>
    <p:sldId id="510" r:id="rId31"/>
    <p:sldId id="511" r:id="rId32"/>
    <p:sldId id="537" r:id="rId33"/>
    <p:sldId id="538" r:id="rId34"/>
    <p:sldId id="507" r:id="rId35"/>
    <p:sldId id="532" r:id="rId36"/>
    <p:sldId id="531" r:id="rId37"/>
    <p:sldId id="529" r:id="rId38"/>
    <p:sldId id="513" r:id="rId39"/>
    <p:sldId id="349" r:id="rId40"/>
    <p:sldId id="401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Classes and Instances" id="{544C585E-0F26-49C1-ACDD-3B9AB7137462}">
          <p14:sldIdLst>
            <p14:sldId id="514"/>
            <p14:sldId id="515"/>
            <p14:sldId id="495"/>
            <p14:sldId id="520"/>
            <p14:sldId id="522"/>
            <p14:sldId id="523"/>
            <p14:sldId id="533"/>
            <p14:sldId id="534"/>
          </p14:sldIdLst>
        </p14:section>
        <p14:section name="Attributes" id="{5A5F5C5F-385D-4F28-9BEC-36861D263097}">
          <p14:sldIdLst>
            <p14:sldId id="494"/>
            <p14:sldId id="516"/>
          </p14:sldIdLst>
        </p14:section>
        <p14:section name="Methods" id="{5C01ED17-3EF1-4D47-83E7-AE8E9E6C108A}">
          <p14:sldIdLst>
            <p14:sldId id="500"/>
            <p14:sldId id="518"/>
            <p14:sldId id="528"/>
            <p14:sldId id="497"/>
            <p14:sldId id="530"/>
            <p14:sldId id="539"/>
            <p14:sldId id="536"/>
          </p14:sldIdLst>
        </p14:section>
        <p14:section name="Data Attributes" id="{D237D557-7AB9-49E6-BFC3-D3382C5376C4}">
          <p14:sldIdLst>
            <p14:sldId id="504"/>
            <p14:sldId id="526"/>
            <p14:sldId id="496"/>
            <p14:sldId id="521"/>
            <p14:sldId id="527"/>
            <p14:sldId id="508"/>
            <p14:sldId id="510"/>
            <p14:sldId id="511"/>
            <p14:sldId id="537"/>
            <p14:sldId id="538"/>
          </p14:sldIdLst>
        </p14:section>
        <p14:section name="Special Attributes" id="{5F89F917-97D5-410E-A71E-F5234AD99A70}">
          <p14:sldIdLst>
            <p14:sldId id="507"/>
            <p14:sldId id="532"/>
            <p14:sldId id="531"/>
            <p14:sldId id="529"/>
            <p14:sldId id="513"/>
          </p14:sldIdLst>
        </p14:section>
        <p14:section name="Conclusion" id="{7D32E3DF-1A08-4833-9DA6-C32B88FF8FC3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90DBDA-9C7E-4DC0-9450-C24F0CCB52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699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F1CA685-A8E7-4638-B609-00675182D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4C5C991-0DBA-4067-8BC6-247FFAA212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D602A5C-E82F-43F6-9335-9032A17B216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B6D1578-6645-4D83-844F-57372845D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37EE48D-A46A-4C0F-B100-C28F4B28432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AECEAD6-DCB1-4E52-8544-EABD1343CD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112B20-5B78-412C-BB29-0A213B80A53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8EBB06D-9A6B-462B-B691-8A9E51FA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C3409C3-46FB-40DE-9528-33D792E2B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ECDAF3C-2607-4CC9-9784-4B75CE82D4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64A10F8-AEB0-4FA5-AD9D-4AF451A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37C50D-A144-47B5-AA5E-E80A8432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700D4A8-0086-4D66-9DA7-49709FA7E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C20D4D9-619E-44B0-931A-889C2FC742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446CF7-E536-4FFD-A027-7B5A3AA9A0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4B2EF86-730B-4087-8387-D700093C43C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D16F33-7351-4F98-969E-E35B99FBC09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F02C769-762A-4C89-B1E0-4AA4314DBB5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114A296-1451-432E-BC5A-71C51D8DF29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D91FF93-FD0B-419A-A938-D32FD78FFA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DECF23-1E17-4283-AFC1-0EFC305BA4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C6A3AA9-1F30-454B-9BE0-0C0215EB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56DC517-F6A4-4A27-A454-5111C306576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8E5338CF-8C05-4647-9101-4C359E0CA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9704CDB-A892-466A-8C99-7260DD1195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E90EEF4-BFD1-4CD3-B30E-22342821A7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2FB5A68-714E-499D-AF52-D40EA4A2F9F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A527F4D-3559-4F84-B11C-699B76E27ED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13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B02DA62F-399E-4E83-8BEA-831A2414824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A912776-F4F8-4226-A57C-190D7CC37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EF64B1F5-8ECC-49DC-8938-0F148E4D64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952F1E5-066B-4E91-B09D-9C37DEE01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C503883-AAFF-485C-A90E-0A2888BBBFB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C55B96B-7E0B-4FC6-BB31-2DE707081E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7C13189-4045-4E0E-AA58-76EAB803AF9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82D34E-EE9F-4F90-A080-7A7AD4BE41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23AD87C-7F12-40F7-9430-FE63CB6CB8D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850DCB3-2D0B-45DC-B565-CC229E8D4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ED6DDD3-1DA4-4171-85E8-840C9802472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F4A50B3-1329-4E3C-AC9C-DA0D81BF98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DC6C13A-C65A-4AF6-B6F1-8F8B18574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1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1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1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1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pic>
        <p:nvPicPr>
          <p:cNvPr id="1030" name="Picture 6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2" y="2494300"/>
            <a:ext cx="1945599" cy="19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 a class called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Upon initialization it should receive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max_speed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mileage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max_speed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should be a default argument = 150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 an instance variable called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gadgets</a:t>
            </a:r>
            <a:r>
              <a:rPr lang="en-US" sz="3400" dirty="0"/>
              <a:t> – empty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Vehicle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7889" y="5083185"/>
            <a:ext cx="3628699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150</a:t>
            </a:r>
          </a:p>
          <a:p>
            <a:r>
              <a:rPr lang="en-US" sz="2000" dirty="0"/>
              <a:t>20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['</a:t>
            </a:r>
            <a:r>
              <a:rPr lang="en-US" sz="2000" dirty="0" err="1"/>
              <a:t>Hudly</a:t>
            </a:r>
            <a:r>
              <a:rPr lang="en-US" sz="2000" dirty="0"/>
              <a:t> Wireless']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9444" y="4465246"/>
            <a:ext cx="5670000" cy="2142290"/>
          </a:xfrm>
        </p:spPr>
        <p:txBody>
          <a:bodyPr/>
          <a:lstStyle/>
          <a:p>
            <a:r>
              <a:rPr lang="en-US" sz="2000" dirty="0"/>
              <a:t>car = Vehicle(20)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car.max_speed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car.mileage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car.gadgets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car.gadgets.append</a:t>
            </a:r>
            <a:r>
              <a:rPr lang="en-US" sz="2000" dirty="0"/>
              <a:t>('</a:t>
            </a:r>
            <a:r>
              <a:rPr lang="en-US" sz="2000" dirty="0" err="1"/>
              <a:t>Hudly</a:t>
            </a:r>
            <a:r>
              <a:rPr lang="en-US" sz="2000" dirty="0"/>
              <a:t> Wireless')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car.gadgets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53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00" y="1899000"/>
            <a:ext cx="7335000" cy="1819125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/>
              <a:t>class Vehicle: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mileage, </a:t>
            </a:r>
            <a:r>
              <a:rPr lang="en-US" sz="2000" dirty="0" err="1"/>
              <a:t>max_speed</a:t>
            </a:r>
            <a:r>
              <a:rPr lang="en-US" sz="2000" dirty="0"/>
              <a:t>=150):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self.max_speed</a:t>
            </a:r>
            <a:r>
              <a:rPr lang="en-US" sz="2000" dirty="0"/>
              <a:t> = </a:t>
            </a:r>
            <a:r>
              <a:rPr lang="en-US" sz="2000" dirty="0" err="1"/>
              <a:t>max_speed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self.mileage</a:t>
            </a:r>
            <a:r>
              <a:rPr lang="en-US" sz="2000" dirty="0"/>
              <a:t> = mileage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self.gadgets</a:t>
            </a:r>
            <a:r>
              <a:rPr lang="en-US" sz="2000" dirty="0"/>
              <a:t> = []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Vehicle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65135F1-911A-4D45-9A46-DFFA3053872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498040" y="3447037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0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26" y="1507787"/>
            <a:ext cx="2394320" cy="23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385857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procedures</a:t>
            </a:r>
            <a:r>
              <a:rPr lang="en-US" sz="3600" dirty="0"/>
              <a:t> that “belong” to the class</a:t>
            </a:r>
          </a:p>
          <a:p>
            <a:pPr lvl="1"/>
            <a:r>
              <a:rPr lang="en-US" sz="3600" dirty="0"/>
              <a:t>Valid attribute names are the ones </a:t>
            </a:r>
            <a:r>
              <a:rPr lang="en-US" sz="3600" b="1" dirty="0">
                <a:solidFill>
                  <a:schemeClr val="bg1"/>
                </a:solidFill>
              </a:rPr>
              <a:t>in the class's namespace</a:t>
            </a:r>
          </a:p>
          <a:p>
            <a:pPr lvl="1"/>
            <a:r>
              <a:rPr lang="en-US" sz="3600" dirty="0"/>
              <a:t>There </a:t>
            </a:r>
            <a:r>
              <a:rPr lang="en-US" sz="3600" dirty="0">
                <a:solidFill>
                  <a:schemeClr val="tx2"/>
                </a:solidFill>
              </a:rPr>
              <a:t>are two kinds </a:t>
            </a:r>
            <a:r>
              <a:rPr lang="en-US" sz="3600" dirty="0"/>
              <a:t>of attribute references: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3400" dirty="0"/>
              <a:t>Define the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  <a:r>
              <a:rPr lang="en-US" sz="3400" dirty="0"/>
              <a:t> of the object</a:t>
            </a:r>
            <a:endParaRPr lang="en-GB" sz="3400" dirty="0"/>
          </a:p>
          <a:p>
            <a:pPr marL="571500" indent="-571500"/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instance object </a:t>
            </a:r>
            <a:r>
              <a:rPr lang="en-GB" sz="3400" dirty="0"/>
              <a:t>is passed as a </a:t>
            </a:r>
            <a:r>
              <a:rPr lang="en-GB" sz="3400" b="1" dirty="0">
                <a:solidFill>
                  <a:schemeClr val="bg1"/>
                </a:solidFill>
              </a:rPr>
              <a:t>first argument </a:t>
            </a:r>
            <a:r>
              <a:rPr lang="en-GB" sz="3400" dirty="0"/>
              <a:t>of the method - using "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GB" sz="3400" dirty="0"/>
              <a:t>"  by convention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6514C9-B3B2-41F6-9B3E-6C13CE71288E}"/>
              </a:ext>
            </a:extLst>
          </p:cNvPr>
          <p:cNvSpPr txBox="1">
            <a:spLocks/>
          </p:cNvSpPr>
          <p:nvPr/>
        </p:nvSpPr>
        <p:spPr>
          <a:xfrm>
            <a:off x="3126978" y="3203750"/>
            <a:ext cx="7470000" cy="3302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class </a:t>
            </a:r>
            <a:r>
              <a:rPr lang="en-GB" sz="2400" dirty="0" err="1"/>
              <a:t>MyClass</a:t>
            </a:r>
            <a:r>
              <a:rPr lang="en-GB" sz="2400" dirty="0"/>
              <a:t>:</a:t>
            </a:r>
          </a:p>
          <a:p>
            <a:endParaRPr lang="en-GB" sz="2400" dirty="0"/>
          </a:p>
          <a:p>
            <a:r>
              <a:rPr lang="en-GB" sz="2400" dirty="0"/>
              <a:t>    </a:t>
            </a:r>
            <a:r>
              <a:rPr lang="en-GB" sz="2400" dirty="0">
                <a:solidFill>
                  <a:schemeClr val="bg1"/>
                </a:solidFill>
              </a:rPr>
              <a:t>def</a:t>
            </a:r>
            <a:r>
              <a:rPr lang="en-GB" sz="2400" dirty="0"/>
              <a:t> </a:t>
            </a:r>
            <a:r>
              <a:rPr lang="en-GB" sz="2400" dirty="0" err="1"/>
              <a:t>say_hello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self</a:t>
            </a:r>
            <a:r>
              <a:rPr lang="en-GB" sz="2400" dirty="0"/>
              <a:t>):</a:t>
            </a:r>
          </a:p>
          <a:p>
            <a:r>
              <a:rPr lang="en-GB" sz="2400" dirty="0"/>
              <a:t>        return 'Hello'</a:t>
            </a:r>
          </a:p>
          <a:p>
            <a:endParaRPr lang="en-GB" sz="2400" dirty="0"/>
          </a:p>
          <a:p>
            <a:r>
              <a:rPr lang="en-GB" sz="2400" dirty="0"/>
              <a:t>x = </a:t>
            </a:r>
            <a:r>
              <a:rPr lang="en-GB" sz="2400" dirty="0" err="1"/>
              <a:t>MyClass</a:t>
            </a:r>
            <a:r>
              <a:rPr lang="en-GB" sz="2400" dirty="0"/>
              <a:t>()</a:t>
            </a:r>
          </a:p>
          <a:p>
            <a:r>
              <a:rPr lang="en-GB" sz="2400" dirty="0" err="1"/>
              <a:t>x</a:t>
            </a:r>
            <a:r>
              <a:rPr lang="en-GB" sz="2400" dirty="0" err="1">
                <a:solidFill>
                  <a:schemeClr val="bg1"/>
                </a:solidFill>
              </a:rPr>
              <a:t>.</a:t>
            </a:r>
            <a:r>
              <a:rPr lang="en-GB" sz="2400" dirty="0" err="1"/>
              <a:t>say_hello</a:t>
            </a:r>
            <a:r>
              <a:rPr lang="en-GB" sz="2400" dirty="0">
                <a:solidFill>
                  <a:schemeClr val="bg1"/>
                </a:solidFill>
              </a:rPr>
              <a:t>()</a:t>
            </a:r>
            <a:r>
              <a:rPr lang="en-GB" sz="2400" dirty="0"/>
              <a:t>        </a:t>
            </a:r>
            <a:r>
              <a:rPr lang="en-GB" sz="2400" i="1" dirty="0">
                <a:solidFill>
                  <a:schemeClr val="accent2"/>
                </a:solidFill>
              </a:rPr>
              <a:t># conventional way</a:t>
            </a:r>
          </a:p>
          <a:p>
            <a:r>
              <a:rPr lang="en-US" sz="2400" dirty="0" err="1"/>
              <a:t>MyClass.say_hello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equivalent to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47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methods </a:t>
            </a:r>
            <a:r>
              <a:rPr lang="en-US" dirty="0"/>
              <a:t>that you can define to add "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/>
              <a:t>" to your classes</a:t>
            </a:r>
          </a:p>
          <a:p>
            <a:r>
              <a:rPr lang="en-US" dirty="0"/>
              <a:t>Surrounded by </a:t>
            </a:r>
            <a:r>
              <a:rPr lang="en-US" b="1" dirty="0">
                <a:solidFill>
                  <a:schemeClr val="bg1"/>
                </a:solidFill>
              </a:rPr>
              <a:t>double underscores </a:t>
            </a:r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</a:p>
          <a:p>
            <a:r>
              <a:rPr lang="en-US" b="1" dirty="0">
                <a:solidFill>
                  <a:schemeClr val="bg1"/>
                </a:solidFill>
              </a:rPr>
              <a:t>Enrich</a:t>
            </a:r>
            <a:r>
              <a:rPr lang="en-US" dirty="0"/>
              <a:t> the class design and </a:t>
            </a:r>
            <a:r>
              <a:rPr lang="en-US" b="1" dirty="0">
                <a:solidFill>
                  <a:schemeClr val="bg1"/>
                </a:solidFill>
              </a:rPr>
              <a:t>enhance</a:t>
            </a:r>
            <a:r>
              <a:rPr lang="en-US" dirty="0"/>
              <a:t> the readability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</a:t>
            </a:r>
            <a:r>
              <a:rPr lang="bg-BG" dirty="0"/>
              <a:t>/ </a:t>
            </a:r>
            <a:r>
              <a:rPr lang="en-US" dirty="0" err="1"/>
              <a:t>Dunder</a:t>
            </a:r>
            <a:r>
              <a:rPr lang="en-US" dirty="0"/>
              <a:t> 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DAACF2D-65F2-403C-9083-6A1667BDFE75}"/>
              </a:ext>
            </a:extLst>
          </p:cNvPr>
          <p:cNvSpPr txBox="1">
            <a:spLocks/>
          </p:cNvSpPr>
          <p:nvPr/>
        </p:nvSpPr>
        <p:spPr>
          <a:xfrm>
            <a:off x="3711000" y="3894437"/>
            <a:ext cx="6117394" cy="23346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init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GB" sz="2200" dirty="0"/>
              <a:t>    </a:t>
            </a:r>
            <a:endParaRPr lang="en-GB" sz="1000" dirty="0"/>
          </a:p>
          <a:p>
            <a:r>
              <a:rPr lang="en-GB" sz="2200" dirty="0"/>
              <a:t>x = Dog("Max")</a:t>
            </a:r>
          </a:p>
          <a:p>
            <a:r>
              <a:rPr lang="en-GB" sz="2200" dirty="0"/>
              <a:t>print(x.__</a:t>
            </a:r>
            <a:r>
              <a:rPr lang="en-GB" sz="2200" dirty="0" err="1"/>
              <a:t>dict</a:t>
            </a:r>
            <a:r>
              <a:rPr lang="en-GB" sz="2200" dirty="0"/>
              <a:t>__) </a:t>
            </a:r>
            <a:r>
              <a:rPr lang="en-GB" sz="2000" i="1" dirty="0">
                <a:solidFill>
                  <a:schemeClr val="accent2"/>
                </a:solidFill>
              </a:rPr>
              <a:t># {"name": "Max"}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4118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__str__()</a:t>
            </a:r>
            <a:r>
              <a:rPr lang="en-US" sz="3600" dirty="0"/>
              <a:t> - returns a printable </a:t>
            </a:r>
            <a:r>
              <a:rPr lang="en-US" sz="3600" b="1" dirty="0">
                <a:solidFill>
                  <a:schemeClr val="bg1"/>
                </a:solidFill>
              </a:rPr>
              <a:t>string representation </a:t>
            </a:r>
            <a:r>
              <a:rPr lang="en-US" sz="3600" dirty="0"/>
              <a:t>of any user defined class</a:t>
            </a:r>
          </a:p>
          <a:p>
            <a:endParaRPr lang="en-US" sz="36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__str__()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37517" y="2754000"/>
            <a:ext cx="7417561" cy="3111787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__str__(</a:t>
            </a:r>
            <a:r>
              <a:rPr lang="en-US" sz="2000" dirty="0"/>
              <a:t>self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'This is My Class'</a:t>
            </a:r>
          </a:p>
          <a:p>
            <a:endParaRPr lang="en-US" sz="2000" dirty="0"/>
          </a:p>
          <a:p>
            <a:r>
              <a:rPr lang="en-US" sz="2000" dirty="0" err="1"/>
              <a:t>my_instance</a:t>
            </a:r>
            <a:r>
              <a:rPr lang="en-US" sz="2000" dirty="0"/>
              <a:t> = </a:t>
            </a:r>
            <a:r>
              <a:rPr lang="en-US" sz="2000" dirty="0" err="1"/>
              <a:t>MyClass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>
                <a:solidFill>
                  <a:schemeClr val="bg1"/>
                </a:solidFill>
              </a:rPr>
              <a:t>str(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)      </a:t>
            </a:r>
            <a:r>
              <a:rPr lang="en-GB" sz="2000" i="1" dirty="0">
                <a:solidFill>
                  <a:schemeClr val="accent2"/>
                </a:solidFill>
              </a:rPr>
              <a:t># This is My Class </a:t>
            </a:r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my_instance</a:t>
            </a:r>
            <a:r>
              <a:rPr lang="en-US" sz="2000" dirty="0" err="1">
                <a:solidFill>
                  <a:schemeClr val="bg1"/>
                </a:solidFill>
              </a:rPr>
              <a:t>.__str</a:t>
            </a:r>
            <a:r>
              <a:rPr lang="en-US" sz="2000" dirty="0">
                <a:solidFill>
                  <a:schemeClr val="bg1"/>
                </a:solidFill>
              </a:rPr>
              <a:t>__())</a:t>
            </a:r>
            <a:r>
              <a:rPr lang="en-US" sz="2000" dirty="0"/>
              <a:t> </a:t>
            </a:r>
            <a:r>
              <a:rPr lang="en-GB" sz="2000" i="1" dirty="0">
                <a:solidFill>
                  <a:schemeClr val="accent2"/>
                </a:solidFill>
              </a:rPr>
              <a:t># This is My Class </a:t>
            </a:r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          </a:t>
            </a:r>
            <a:r>
              <a:rPr lang="en-GB" sz="2000" i="1" dirty="0">
                <a:solidFill>
                  <a:schemeClr val="accent2"/>
                </a:solidFill>
              </a:rPr>
              <a:t> # This is My Class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0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sz="3600" dirty="0"/>
              <a:t> - returns a </a:t>
            </a:r>
            <a:r>
              <a:rPr lang="en-US" sz="3600" b="1" dirty="0">
                <a:solidFill>
                  <a:schemeClr val="bg1"/>
                </a:solidFill>
              </a:rPr>
              <a:t>machine-readable representation </a:t>
            </a:r>
            <a:r>
              <a:rPr lang="en-US" sz="3600" dirty="0"/>
              <a:t>of any user defined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6000" y="2799000"/>
            <a:ext cx="7500000" cy="3434952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__(</a:t>
            </a:r>
            <a:r>
              <a:rPr lang="en-US" sz="2000" dirty="0"/>
              <a:t>self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'This is My Class'</a:t>
            </a:r>
          </a:p>
          <a:p>
            <a:endParaRPr lang="en-US" sz="2000" dirty="0"/>
          </a:p>
          <a:p>
            <a:r>
              <a:rPr lang="en-US" sz="2000" dirty="0" err="1"/>
              <a:t>my_instance</a:t>
            </a:r>
            <a:r>
              <a:rPr lang="en-US" sz="2000" dirty="0"/>
              <a:t> = </a:t>
            </a:r>
            <a:r>
              <a:rPr lang="en-US" sz="2000" dirty="0" err="1"/>
              <a:t>MyClass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)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endParaRPr lang="en-US" sz="2000" dirty="0"/>
          </a:p>
          <a:p>
            <a:r>
              <a:rPr lang="en-US" sz="2000" dirty="0"/>
              <a:t>print(my_instance.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__()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             </a:t>
            </a:r>
            <a:r>
              <a:rPr lang="en-GB" sz="2000" i="1" dirty="0">
                <a:solidFill>
                  <a:schemeClr val="accent2"/>
                </a:solidFill>
              </a:rPr>
              <a:t># This is My Class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use print() only when __</a:t>
            </a:r>
            <a:r>
              <a:rPr lang="en-US" sz="2000" i="1" dirty="0" err="1">
                <a:solidFill>
                  <a:schemeClr val="accent2"/>
                </a:solidFill>
              </a:rPr>
              <a:t>repr</a:t>
            </a:r>
            <a:r>
              <a:rPr lang="en-US" sz="2000" i="1" dirty="0">
                <a:solidFill>
                  <a:schemeClr val="accent2"/>
                </a:solidFill>
              </a:rPr>
              <a:t>__() returns string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3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E2FC19-AF43-40D2-8271-073A3133A1D5}"/>
              </a:ext>
            </a:extLst>
          </p:cNvPr>
          <p:cNvSpPr txBox="1">
            <a:spLocks/>
          </p:cNvSpPr>
          <p:nvPr/>
        </p:nvSpPr>
        <p:spPr>
          <a:xfrm>
            <a:off x="7566216" y="5484027"/>
            <a:ext cx="339755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7.615773105863909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5F5CB-14F1-4B2D-B0D6-E8908CDCC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5701" y="4329000"/>
            <a:ext cx="6205718" cy="1750324"/>
          </a:xfrm>
        </p:spPr>
        <p:txBody>
          <a:bodyPr/>
          <a:lstStyle/>
          <a:p>
            <a:r>
              <a:rPr lang="en-US" dirty="0"/>
              <a:t>p = Point(2, 4)</a:t>
            </a:r>
          </a:p>
          <a:p>
            <a:r>
              <a:rPr lang="en-US" dirty="0" err="1"/>
              <a:t>p.set_x</a:t>
            </a:r>
            <a:r>
              <a:rPr lang="en-US" dirty="0"/>
              <a:t>(3)</a:t>
            </a:r>
          </a:p>
          <a:p>
            <a:r>
              <a:rPr lang="en-US" dirty="0" err="1"/>
              <a:t>p.set_y</a:t>
            </a:r>
            <a:r>
              <a:rPr lang="en-US" dirty="0"/>
              <a:t>(5)</a:t>
            </a:r>
          </a:p>
          <a:p>
            <a:r>
              <a:rPr lang="en-US" dirty="0"/>
              <a:t>print(</a:t>
            </a:r>
            <a:r>
              <a:rPr lang="en-US" dirty="0" err="1"/>
              <a:t>p.distance</a:t>
            </a:r>
            <a:r>
              <a:rPr lang="en-US" dirty="0"/>
              <a:t>(10, 2))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Classes and Instances</a:t>
            </a:r>
            <a:endParaRPr lang="bg-BG" dirty="0"/>
          </a:p>
          <a:p>
            <a:r>
              <a:rPr lang="en-US" dirty="0"/>
              <a:t>Attributes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Data Attributes</a:t>
            </a:r>
          </a:p>
          <a:p>
            <a:r>
              <a:rPr lang="en-US" dirty="0"/>
              <a:t>Special Data Attributes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8203" y="1719000"/>
            <a:ext cx="9715594" cy="4404448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/>
              <a:t>class Point: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x, y):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self.x</a:t>
            </a:r>
            <a:r>
              <a:rPr lang="en-US" sz="2000" dirty="0"/>
              <a:t> = x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self.y</a:t>
            </a:r>
            <a:r>
              <a:rPr lang="en-US" sz="2000" dirty="0"/>
              <a:t> = y</a:t>
            </a:r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set_x</a:t>
            </a:r>
            <a:r>
              <a:rPr lang="en-US" sz="2000" dirty="0"/>
              <a:t>(self, </a:t>
            </a:r>
            <a:r>
              <a:rPr lang="en-US" sz="2000" dirty="0" err="1"/>
              <a:t>new_x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self.x</a:t>
            </a:r>
            <a:r>
              <a:rPr lang="en-US" sz="2000" dirty="0"/>
              <a:t> = </a:t>
            </a:r>
            <a:r>
              <a:rPr lang="en-US" sz="2000" dirty="0" err="1"/>
              <a:t>new_x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set_y</a:t>
            </a:r>
            <a:r>
              <a:rPr lang="en-US" sz="2000" dirty="0"/>
              <a:t>(self, </a:t>
            </a:r>
            <a:r>
              <a:rPr lang="en-US" sz="2000" dirty="0" err="1"/>
              <a:t>new_y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self.y</a:t>
            </a:r>
            <a:r>
              <a:rPr lang="en-US" sz="2000" dirty="0"/>
              <a:t> = </a:t>
            </a:r>
            <a:r>
              <a:rPr lang="en-US" sz="2000" dirty="0" err="1"/>
              <a:t>new_y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__str__(self):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f'The</a:t>
            </a:r>
            <a:r>
              <a:rPr lang="en-US" sz="2000" dirty="0"/>
              <a:t> point has coordinates ({</a:t>
            </a:r>
            <a:r>
              <a:rPr lang="en-US" sz="2000" dirty="0" err="1"/>
              <a:t>self.x</a:t>
            </a:r>
            <a:r>
              <a:rPr lang="en-US" sz="2000" dirty="0"/>
              <a:t>},{</a:t>
            </a:r>
            <a:r>
              <a:rPr lang="en-US" sz="2000" dirty="0" err="1"/>
              <a:t>self.y</a:t>
            </a:r>
            <a:r>
              <a:rPr lang="en-US" sz="2000" dirty="0"/>
              <a:t>})'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Point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3E59-5767-43A9-810E-5F3DD9A844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54" y="1446661"/>
            <a:ext cx="2380091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9797030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Values which are </a:t>
            </a:r>
            <a:r>
              <a:rPr lang="en-US" sz="3600" b="1" dirty="0">
                <a:solidFill>
                  <a:schemeClr val="bg1"/>
                </a:solidFill>
              </a:rPr>
              <a:t>stored internally </a:t>
            </a:r>
            <a:r>
              <a:rPr lang="en-US" sz="3600" dirty="0"/>
              <a:t>and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  <a:r>
              <a:rPr lang="en-US" sz="3600" dirty="0"/>
              <a:t> to that object</a:t>
            </a:r>
          </a:p>
          <a:p>
            <a:pPr marL="457200" indent="-457200"/>
            <a:r>
              <a:rPr lang="en-US" sz="3600" dirty="0"/>
              <a:t>They define the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of the object</a:t>
            </a:r>
          </a:p>
          <a:p>
            <a:pPr marL="457200" indent="-457200"/>
            <a:r>
              <a:rPr lang="en-US" sz="3600" dirty="0"/>
              <a:t>There are </a:t>
            </a:r>
            <a:r>
              <a:rPr lang="en-US" sz="3600" dirty="0">
                <a:solidFill>
                  <a:schemeClr val="tx2"/>
                </a:solidFill>
              </a:rPr>
              <a:t>two types </a:t>
            </a:r>
            <a:r>
              <a:rPr lang="en-US" sz="3600" dirty="0"/>
              <a:t>of data attributes: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Instance variables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3B14A2-3800-4484-8069-15C3633E54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240229" y="2934000"/>
            <a:ext cx="9033750" cy="3433413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US" sz="2200" dirty="0">
                <a:latin typeface="Consolas"/>
              </a:rPr>
              <a:t> = "Dell"         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class variable</a:t>
            </a:r>
            <a:endParaRPr lang="en-US" sz="2200" dirty="0">
              <a:latin typeface="Consolas"/>
            </a:endParaRPr>
          </a:p>
          <a:p>
            <a:endParaRPr lang="en-US" sz="10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    def __init__(self, name):</a:t>
            </a:r>
          </a:p>
          <a:p>
            <a:r>
              <a:rPr lang="en-US" sz="2200" dirty="0">
                <a:latin typeface="Consolas"/>
              </a:rPr>
              <a:t>        self.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 = name </a:t>
            </a:r>
            <a:r>
              <a:rPr lang="bg-BG" sz="2200" dirty="0">
                <a:latin typeface="Consolas"/>
              </a:rPr>
              <a:t>  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instance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variable</a:t>
            </a:r>
          </a:p>
          <a:p>
            <a:endParaRPr lang="en-US" sz="1000" i="1" dirty="0">
              <a:solidFill>
                <a:schemeClr val="accent2"/>
              </a:solidFill>
              <a:latin typeface="Consolas"/>
            </a:endParaRPr>
          </a:p>
          <a:p>
            <a:r>
              <a:rPr lang="en-GB" sz="2200" dirty="0" err="1"/>
              <a:t>first_laptop</a:t>
            </a:r>
            <a:r>
              <a:rPr lang="en-GB" sz="2200" dirty="0"/>
              <a:t> = Laptop(</a:t>
            </a:r>
            <a:r>
              <a:rPr lang="en-US" sz="2200" dirty="0"/>
              <a:t>"Latitude 5300"</a:t>
            </a:r>
            <a:r>
              <a:rPr lang="en-GB" sz="2200" dirty="0"/>
              <a:t>)</a:t>
            </a:r>
          </a:p>
          <a:p>
            <a:r>
              <a:rPr lang="en-GB" sz="2200" dirty="0" err="1"/>
              <a:t>second_laptop</a:t>
            </a:r>
            <a:r>
              <a:rPr lang="en-GB" sz="2200" dirty="0"/>
              <a:t> = Laptop(</a:t>
            </a:r>
            <a:r>
              <a:rPr lang="en-US" sz="2200" dirty="0"/>
              <a:t>"Inspiron 15"</a:t>
            </a:r>
            <a:r>
              <a:rPr lang="en-GB" sz="2200" dirty="0"/>
              <a:t>)</a:t>
            </a:r>
          </a:p>
          <a:p>
            <a:r>
              <a:rPr lang="en-GB" sz="2200" dirty="0"/>
              <a:t>print(</a:t>
            </a:r>
            <a:r>
              <a:rPr lang="en-GB" sz="2200" dirty="0" err="1"/>
              <a:t>first_laptop</a:t>
            </a:r>
            <a:r>
              <a:rPr lang="en-GB" sz="2200" dirty="0"/>
              <a:t>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GB" sz="2200" dirty="0"/>
              <a:t> == </a:t>
            </a:r>
            <a:r>
              <a:rPr lang="en-GB" sz="2200" dirty="0" err="1"/>
              <a:t>second_laptop</a:t>
            </a:r>
            <a:r>
              <a:rPr lang="en-GB" sz="2200" dirty="0"/>
              <a:t>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GB" sz="2200" dirty="0"/>
              <a:t>)</a:t>
            </a:r>
            <a:r>
              <a:rPr lang="en-GB" sz="200" dirty="0"/>
              <a:t> </a:t>
            </a:r>
            <a:r>
              <a:rPr lang="en-GB" sz="2200" dirty="0"/>
              <a:t>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True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endParaRPr lang="en-GB" sz="2200" dirty="0"/>
          </a:p>
          <a:p>
            <a:r>
              <a:rPr lang="en-GB" sz="2200" dirty="0"/>
              <a:t>print(first_laptop.</a:t>
            </a:r>
            <a:r>
              <a:rPr lang="en-GB" sz="2200" dirty="0">
                <a:solidFill>
                  <a:schemeClr val="bg1"/>
                </a:solidFill>
              </a:rPr>
              <a:t>name</a:t>
            </a:r>
            <a:r>
              <a:rPr lang="en-GB" sz="2200" dirty="0"/>
              <a:t> == second_laptop.</a:t>
            </a:r>
            <a:r>
              <a:rPr lang="en-GB" sz="2200" dirty="0">
                <a:solidFill>
                  <a:schemeClr val="bg1"/>
                </a:solidFill>
              </a:rPr>
              <a:t>name</a:t>
            </a:r>
            <a:r>
              <a:rPr lang="en-GB" sz="2200" dirty="0"/>
              <a:t>)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False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endParaRPr lang="en-GB" sz="2200" i="1" dirty="0">
              <a:solidFill>
                <a:schemeClr val="accent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Class Variables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05D474-0ADB-41E1-977C-B2EBFC3D782B}"/>
              </a:ext>
            </a:extLst>
          </p:cNvPr>
          <p:cNvSpPr txBox="1">
            <a:spLocks/>
          </p:cNvSpPr>
          <p:nvPr/>
        </p:nvSpPr>
        <p:spPr>
          <a:xfrm>
            <a:off x="6091212" y="1196045"/>
            <a:ext cx="4861024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variables</a:t>
            </a:r>
            <a:r>
              <a:rPr lang="en-US" sz="3400" dirty="0"/>
              <a:t> are shared by all instances of the class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8766853-1066-474A-A97D-FE3FFE47EA2E}"/>
              </a:ext>
            </a:extLst>
          </p:cNvPr>
          <p:cNvSpPr txBox="1">
            <a:spLocks/>
          </p:cNvSpPr>
          <p:nvPr/>
        </p:nvSpPr>
        <p:spPr>
          <a:xfrm>
            <a:off x="890007" y="1179000"/>
            <a:ext cx="4861024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Instance variables</a:t>
            </a:r>
            <a:r>
              <a:rPr lang="en-US" sz="3400" dirty="0"/>
              <a:t> are unique to each instance</a:t>
            </a:r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91001" y="1314000"/>
            <a:ext cx="11710598" cy="544325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It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a good practice to </a:t>
            </a:r>
            <a:r>
              <a:rPr lang="en-US" sz="3400" b="1" dirty="0">
                <a:solidFill>
                  <a:schemeClr val="bg1"/>
                </a:solidFill>
              </a:rPr>
              <a:t>declare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/>
              <a:t> data attributes </a:t>
            </a:r>
            <a:r>
              <a:rPr lang="en-US" sz="3400" b="1" dirty="0">
                <a:solidFill>
                  <a:schemeClr val="bg1"/>
                </a:solidFill>
              </a:rPr>
              <a:t>outside the 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80450" y="2844000"/>
            <a:ext cx="5431100" cy="3401097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    def __</a:t>
            </a:r>
            <a:r>
              <a:rPr lang="en-US" sz="2200" dirty="0" err="1">
                <a:latin typeface="Consolas"/>
              </a:rPr>
              <a:t>init</a:t>
            </a:r>
            <a:r>
              <a:rPr lang="en-US" sz="2200" dirty="0">
                <a:latin typeface="Consolas"/>
              </a:rPr>
              <a:t>__(self, model):</a:t>
            </a:r>
          </a:p>
          <a:p>
            <a:r>
              <a:rPr lang="en-US" sz="2200" dirty="0">
                <a:latin typeface="Consolas"/>
              </a:rPr>
              <a:t>        </a:t>
            </a:r>
            <a:r>
              <a:rPr lang="en-US" sz="2200" dirty="0" err="1">
                <a:latin typeface="Consolas"/>
              </a:rPr>
              <a:t>self.model</a:t>
            </a:r>
            <a:r>
              <a:rPr lang="en-US" sz="2200" dirty="0">
                <a:latin typeface="Consolas"/>
              </a:rPr>
              <a:t> = model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 err="1">
                <a:latin typeface="Consolas"/>
              </a:rPr>
              <a:t>my_laptop</a:t>
            </a:r>
            <a:r>
              <a:rPr lang="en-US" sz="2200" dirty="0">
                <a:latin typeface="Consolas"/>
              </a:rPr>
              <a:t> = Laptop("Swift")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 err="1">
                <a:latin typeface="Consolas"/>
              </a:rPr>
              <a:t>my_laptop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.ram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200" dirty="0">
                <a:latin typeface="Consolas"/>
              </a:rPr>
              <a:t>= 8</a:t>
            </a:r>
          </a:p>
          <a:p>
            <a:r>
              <a:rPr lang="en-US" sz="2200" dirty="0" err="1">
                <a:latin typeface="Consolas"/>
              </a:rPr>
              <a:t>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.brand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200" dirty="0">
                <a:latin typeface="Consolas"/>
              </a:rPr>
              <a:t>= "Dell"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/>
              </a:rPr>
              <a:t>del</a:t>
            </a:r>
            <a:r>
              <a:rPr lang="en-US" sz="2200" dirty="0">
                <a:latin typeface="Consolas"/>
              </a:rPr>
              <a:t> </a:t>
            </a:r>
            <a:r>
              <a:rPr lang="en-US" sz="2200" dirty="0" err="1">
                <a:latin typeface="Consolas"/>
              </a:rPr>
              <a:t>my_laptop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.model</a:t>
            </a:r>
            <a:endParaRPr lang="en-US" sz="22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Bad Practice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9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74336" y="3069000"/>
            <a:ext cx="9033750" cy="3368780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Dog:</a:t>
            </a:r>
          </a:p>
          <a:p>
            <a:r>
              <a:rPr lang="en-US" sz="2200" dirty="0">
                <a:latin typeface="Consolas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tricks</a:t>
            </a:r>
            <a:r>
              <a:rPr lang="en-US" sz="2200" dirty="0">
                <a:latin typeface="Consolas"/>
              </a:rPr>
              <a:t> = []     </a:t>
            </a:r>
            <a:r>
              <a:rPr lang="en-US" sz="2200" i="1" dirty="0">
                <a:solidFill>
                  <a:schemeClr val="accent2"/>
                </a:solidFill>
              </a:rPr>
              <a:t># mistaken use of a class variable</a:t>
            </a:r>
          </a:p>
          <a:p>
            <a:endParaRPr lang="en-US" sz="10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    def __init__(self, name):</a:t>
            </a:r>
          </a:p>
          <a:p>
            <a:r>
              <a:rPr lang="en-US" sz="2200" dirty="0">
                <a:latin typeface="Consolas"/>
              </a:rPr>
              <a:t>        self.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 = name</a:t>
            </a:r>
            <a:endParaRPr lang="en-US" sz="2200" i="1" dirty="0">
              <a:solidFill>
                <a:schemeClr val="accent2"/>
              </a:solidFill>
            </a:endParaRPr>
          </a:p>
          <a:p>
            <a:endParaRPr lang="en-US" sz="1000" i="1" dirty="0">
              <a:solidFill>
                <a:schemeClr val="accent2"/>
              </a:solidFill>
              <a:latin typeface="Consolas"/>
            </a:endParaRPr>
          </a:p>
          <a:p>
            <a:r>
              <a:rPr lang="en-GB" sz="2200" dirty="0"/>
              <a:t>poodle = Dog(</a:t>
            </a:r>
            <a:r>
              <a:rPr lang="en-US" sz="2200" dirty="0"/>
              <a:t>"Bella"</a:t>
            </a:r>
            <a:r>
              <a:rPr lang="en-GB" sz="2200" dirty="0"/>
              <a:t>)</a:t>
            </a:r>
          </a:p>
          <a:p>
            <a:r>
              <a:rPr lang="en-GB" sz="2200" dirty="0"/>
              <a:t>beagle = Dog(</a:t>
            </a:r>
            <a:r>
              <a:rPr lang="en-US" sz="2200" dirty="0"/>
              <a:t>"Max"</a:t>
            </a:r>
            <a:r>
              <a:rPr lang="en-GB" sz="2200" dirty="0"/>
              <a:t>)</a:t>
            </a:r>
          </a:p>
          <a:p>
            <a:r>
              <a:rPr lang="en-GB" sz="2200" dirty="0" err="1">
                <a:solidFill>
                  <a:schemeClr val="bg1"/>
                </a:solidFill>
              </a:rPr>
              <a:t>poodle.</a:t>
            </a:r>
            <a:r>
              <a:rPr lang="en-GB" sz="2200" dirty="0" err="1"/>
              <a:t>tricks.append</a:t>
            </a:r>
            <a:r>
              <a:rPr lang="en-GB" sz="2200" dirty="0"/>
              <a:t>('roll over')</a:t>
            </a:r>
          </a:p>
          <a:p>
            <a:r>
              <a:rPr lang="en-GB" sz="2200" dirty="0"/>
              <a:t>print(</a:t>
            </a:r>
            <a:r>
              <a:rPr lang="en-GB" sz="2200" dirty="0" err="1">
                <a:solidFill>
                  <a:schemeClr val="bg1"/>
                </a:solidFill>
              </a:rPr>
              <a:t>beagle.</a:t>
            </a:r>
            <a:r>
              <a:rPr lang="en-GB" sz="2200" dirty="0" err="1"/>
              <a:t>tricks</a:t>
            </a:r>
            <a:r>
              <a:rPr lang="en-GB" sz="2200" dirty="0"/>
              <a:t>) </a:t>
            </a:r>
            <a:r>
              <a:rPr lang="en-GB" sz="2200" i="1" dirty="0">
                <a:solidFill>
                  <a:schemeClr val="accent2"/>
                </a:solidFill>
              </a:rPr>
              <a:t># shared by all dogs ['</a:t>
            </a:r>
            <a:r>
              <a:rPr lang="en-US" sz="2200" i="1" dirty="0">
                <a:solidFill>
                  <a:schemeClr val="accent2"/>
                </a:solidFill>
              </a:rPr>
              <a:t>roll over']</a:t>
            </a:r>
            <a:endParaRPr lang="en-GB" sz="2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Class Variables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05D474-0ADB-41E1-977C-B2EBFC3D782B}"/>
              </a:ext>
            </a:extLst>
          </p:cNvPr>
          <p:cNvSpPr txBox="1">
            <a:spLocks/>
          </p:cNvSpPr>
          <p:nvPr/>
        </p:nvSpPr>
        <p:spPr>
          <a:xfrm>
            <a:off x="6091211" y="1196045"/>
            <a:ext cx="5210783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Modifying a </a:t>
            </a:r>
            <a:r>
              <a:rPr lang="en-US" b="1" dirty="0">
                <a:solidFill>
                  <a:schemeClr val="bg1"/>
                </a:solidFill>
              </a:rPr>
              <a:t>class variable </a:t>
            </a:r>
            <a:r>
              <a:rPr lang="en-US" dirty="0"/>
              <a:t>affects all object instances at the same time</a:t>
            </a:r>
            <a:endParaRPr lang="en-US" sz="36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8766853-1066-474A-A97D-FE3FFE47EA2E}"/>
              </a:ext>
            </a:extLst>
          </p:cNvPr>
          <p:cNvSpPr txBox="1">
            <a:spLocks/>
          </p:cNvSpPr>
          <p:nvPr/>
        </p:nvSpPr>
        <p:spPr>
          <a:xfrm>
            <a:off x="890006" y="1179000"/>
            <a:ext cx="5025993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 variable</a:t>
            </a:r>
            <a:r>
              <a:rPr lang="en-US" dirty="0"/>
              <a:t> are independent from one instance to the other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36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4AE90F-ABE9-43C5-BBA6-0A9E00AE9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8202" y="1314000"/>
            <a:ext cx="9715595" cy="5050779"/>
          </a:xfrm>
        </p:spPr>
        <p:txBody>
          <a:bodyPr/>
          <a:lstStyle/>
          <a:p>
            <a:r>
              <a:rPr lang="en-US" sz="2000" dirty="0"/>
              <a:t>class Dog: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kind</a:t>
            </a:r>
            <a:r>
              <a:rPr lang="en-US" sz="2000" dirty="0"/>
              <a:t> = 'canine'</a:t>
            </a:r>
            <a:r>
              <a:rPr lang="en-US" sz="2000" i="1" dirty="0">
                <a:solidFill>
                  <a:schemeClr val="accent2"/>
                </a:solidFill>
              </a:rPr>
              <a:t> # class variable shared by all instances</a:t>
            </a:r>
            <a:endParaRPr lang="en-US" sz="2000" dirty="0"/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def __init__(self, name):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tricks</a:t>
            </a:r>
            <a:r>
              <a:rPr lang="en-US" sz="2000" dirty="0"/>
              <a:t> = []   </a:t>
            </a:r>
            <a:r>
              <a:rPr lang="en-US" sz="2000" i="1" dirty="0">
                <a:solidFill>
                  <a:schemeClr val="accent2"/>
                </a:solidFill>
              </a:rPr>
              <a:t># creates empty list for each dog</a:t>
            </a:r>
          </a:p>
          <a:p>
            <a:endParaRPr lang="en-US" sz="2000" dirty="0"/>
          </a:p>
          <a:p>
            <a:r>
              <a:rPr lang="en-GB" sz="2000" dirty="0"/>
              <a:t>poodle = Dog(</a:t>
            </a:r>
            <a:r>
              <a:rPr lang="en-US" sz="2000" dirty="0"/>
              <a:t>"Bella"</a:t>
            </a:r>
            <a:r>
              <a:rPr lang="en-GB" sz="2000" dirty="0"/>
              <a:t>)</a:t>
            </a:r>
          </a:p>
          <a:p>
            <a:r>
              <a:rPr lang="en-GB" sz="2000" dirty="0"/>
              <a:t>beagle = Dog(</a:t>
            </a:r>
            <a:r>
              <a:rPr lang="en-US" sz="2000" dirty="0"/>
              <a:t>"Max"</a:t>
            </a:r>
            <a:r>
              <a:rPr lang="en-GB" sz="2000" dirty="0"/>
              <a:t>)</a:t>
            </a:r>
          </a:p>
          <a:p>
            <a:r>
              <a:rPr lang="en-GB" sz="2000" dirty="0"/>
              <a:t>print(poodle.name, </a:t>
            </a:r>
            <a:r>
              <a:rPr lang="en-GB" sz="2000" dirty="0" err="1"/>
              <a:t>poodle.kind</a:t>
            </a:r>
            <a:r>
              <a:rPr lang="en-GB" sz="2000" dirty="0"/>
              <a:t>) </a:t>
            </a:r>
            <a:r>
              <a:rPr lang="en-US" sz="2000" i="1" dirty="0">
                <a:solidFill>
                  <a:schemeClr val="accent2"/>
                </a:solidFill>
              </a:rPr>
              <a:t># Bella canine</a:t>
            </a:r>
            <a:endParaRPr lang="en-GB" sz="2000" dirty="0"/>
          </a:p>
          <a:p>
            <a:r>
              <a:rPr lang="en-GB" sz="2000" dirty="0"/>
              <a:t>print(beagle.name, </a:t>
            </a:r>
            <a:r>
              <a:rPr lang="en-GB" sz="2000" dirty="0" err="1"/>
              <a:t>beagle.kind</a:t>
            </a:r>
            <a:r>
              <a:rPr lang="en-GB" sz="2000" dirty="0"/>
              <a:t>) </a:t>
            </a:r>
            <a:r>
              <a:rPr lang="en-US" sz="2000" i="1" dirty="0">
                <a:solidFill>
                  <a:schemeClr val="accent2"/>
                </a:solidFill>
              </a:rPr>
              <a:t># Max canine</a:t>
            </a:r>
            <a:endParaRPr lang="en-GB" sz="2000" dirty="0"/>
          </a:p>
          <a:p>
            <a:r>
              <a:rPr lang="en-GB" sz="2000" dirty="0">
                <a:solidFill>
                  <a:schemeClr val="bg1"/>
                </a:solidFill>
              </a:rPr>
              <a:t>poodle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/>
              <a:t>tricks.append</a:t>
            </a:r>
            <a:r>
              <a:rPr lang="en-US" sz="2000" dirty="0"/>
              <a:t>('roll over')</a:t>
            </a:r>
          </a:p>
          <a:p>
            <a:r>
              <a:rPr lang="en-GB" sz="2000" dirty="0">
                <a:solidFill>
                  <a:schemeClr val="bg1"/>
                </a:solidFill>
              </a:rPr>
              <a:t>beagle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/>
              <a:t>tricks.append</a:t>
            </a:r>
            <a:r>
              <a:rPr lang="en-US" sz="2000" dirty="0"/>
              <a:t>('play dead')</a:t>
            </a:r>
          </a:p>
          <a:p>
            <a:r>
              <a:rPr lang="en-US" sz="2000" dirty="0"/>
              <a:t>print(</a:t>
            </a:r>
            <a:r>
              <a:rPr lang="en-GB" sz="2000" dirty="0">
                <a:solidFill>
                  <a:schemeClr val="bg1"/>
                </a:solidFill>
              </a:rPr>
              <a:t>poodle</a:t>
            </a:r>
            <a:r>
              <a:rPr lang="en-US" sz="2000" dirty="0"/>
              <a:t>.tricks)            </a:t>
            </a:r>
            <a:r>
              <a:rPr lang="en-US" sz="2000" i="1" dirty="0">
                <a:solidFill>
                  <a:schemeClr val="accent2"/>
                </a:solidFill>
              </a:rPr>
              <a:t># ['roll over']</a:t>
            </a:r>
          </a:p>
          <a:p>
            <a:r>
              <a:rPr lang="en-US" sz="2000" dirty="0"/>
              <a:t>print(</a:t>
            </a:r>
            <a:r>
              <a:rPr lang="en-GB" sz="2000" dirty="0">
                <a:solidFill>
                  <a:schemeClr val="bg1"/>
                </a:solidFill>
              </a:rPr>
              <a:t>beagle</a:t>
            </a:r>
            <a:r>
              <a:rPr lang="en-US" sz="2000" dirty="0"/>
              <a:t>.tricks)            </a:t>
            </a:r>
            <a:r>
              <a:rPr lang="en-US" sz="2000" i="1" dirty="0">
                <a:solidFill>
                  <a:schemeClr val="accent2"/>
                </a:solidFill>
              </a:rPr>
              <a:t># ['play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Practice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D982DF-0DC8-48A5-B5AD-0383B140F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E2FC19-AF43-40D2-8271-073A3133A1D5}"/>
              </a:ext>
            </a:extLst>
          </p:cNvPr>
          <p:cNvSpPr txBox="1">
            <a:spLocks/>
          </p:cNvSpPr>
          <p:nvPr/>
        </p:nvSpPr>
        <p:spPr>
          <a:xfrm>
            <a:off x="7963441" y="5103956"/>
            <a:ext cx="1935936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452.16</a:t>
            </a:r>
          </a:p>
          <a:p>
            <a:r>
              <a:rPr lang="en-US" dirty="0"/>
              <a:t>75.36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5F5CB-14F1-4B2D-B0D6-E8908CDCC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5701" y="4329000"/>
            <a:ext cx="6205718" cy="1750324"/>
          </a:xfrm>
        </p:spPr>
        <p:txBody>
          <a:bodyPr/>
          <a:lstStyle/>
          <a:p>
            <a:r>
              <a:rPr lang="en-US" dirty="0"/>
              <a:t>circle = Circle(10)</a:t>
            </a:r>
          </a:p>
          <a:p>
            <a:r>
              <a:rPr lang="en-US" dirty="0" err="1"/>
              <a:t>circle.set_radius</a:t>
            </a:r>
            <a:r>
              <a:rPr lang="en-US" dirty="0"/>
              <a:t>(12)</a:t>
            </a:r>
          </a:p>
          <a:p>
            <a:r>
              <a:rPr lang="en-US" dirty="0"/>
              <a:t>print(</a:t>
            </a:r>
            <a:r>
              <a:rPr lang="en-US" dirty="0" err="1"/>
              <a:t>circle.get_area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circle.get_circumference</a:t>
            </a:r>
            <a:r>
              <a:rPr lang="en-US" dirty="0"/>
              <a:t>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6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8500" y="1584000"/>
            <a:ext cx="7515000" cy="4726075"/>
          </a:xfrm>
        </p:spPr>
        <p:txBody>
          <a:bodyPr/>
          <a:lstStyle/>
          <a:p>
            <a:r>
              <a:rPr lang="en-US" sz="2200" dirty="0"/>
              <a:t>class Circle:</a:t>
            </a:r>
          </a:p>
          <a:p>
            <a:r>
              <a:rPr lang="en-US" sz="2200" dirty="0"/>
              <a:t>    pi = 3.14</a:t>
            </a:r>
          </a:p>
          <a:p>
            <a:endParaRPr lang="en-US" sz="15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radius):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self.radius</a:t>
            </a:r>
            <a:r>
              <a:rPr lang="en-US" sz="2200" dirty="0"/>
              <a:t> = radius</a:t>
            </a:r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set_radius</a:t>
            </a:r>
            <a:r>
              <a:rPr lang="en-US" sz="2200" dirty="0"/>
              <a:t>(self, </a:t>
            </a:r>
            <a:r>
              <a:rPr lang="en-US" sz="2200" dirty="0" err="1"/>
              <a:t>new_radius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self.radius</a:t>
            </a:r>
            <a:r>
              <a:rPr lang="en-US" sz="2200" dirty="0"/>
              <a:t> = </a:t>
            </a:r>
            <a:r>
              <a:rPr lang="en-US" sz="2200" dirty="0" err="1"/>
              <a:t>new_radius</a:t>
            </a:r>
            <a:endParaRPr lang="en-US" sz="2200" dirty="0"/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get_area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Circle.pi</a:t>
            </a:r>
            <a:r>
              <a:rPr lang="en-US" sz="2200" dirty="0"/>
              <a:t> * </a:t>
            </a:r>
            <a:r>
              <a:rPr lang="en-US" sz="2200" dirty="0" err="1"/>
              <a:t>self.radius</a:t>
            </a:r>
            <a:r>
              <a:rPr lang="en-US" sz="2200" dirty="0"/>
              <a:t> ** 2</a:t>
            </a:r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get_circumference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2 * </a:t>
            </a:r>
            <a:r>
              <a:rPr lang="en-US" sz="2200" dirty="0" err="1"/>
              <a:t>Circle.pi</a:t>
            </a:r>
            <a:r>
              <a:rPr lang="en-US" sz="2200" dirty="0"/>
              <a:t> * </a:t>
            </a:r>
            <a:r>
              <a:rPr lang="en-US" sz="2200" dirty="0" err="1"/>
              <a:t>self.radius</a:t>
            </a: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Circle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0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Glass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1E14DD-2FE4-470F-A204-CA82DC032F6C}"/>
              </a:ext>
            </a:extLst>
          </p:cNvPr>
          <p:cNvSpPr txBox="1">
            <a:spLocks/>
          </p:cNvSpPr>
          <p:nvPr/>
        </p:nvSpPr>
        <p:spPr>
          <a:xfrm>
            <a:off x="6428896" y="4369198"/>
            <a:ext cx="4950000" cy="21378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Glass filled with 100 ml</a:t>
            </a:r>
          </a:p>
          <a:p>
            <a:r>
              <a:rPr lang="en-US" dirty="0"/>
              <a:t>Cannot add 200 ml</a:t>
            </a:r>
          </a:p>
          <a:p>
            <a:r>
              <a:rPr lang="en-US" dirty="0"/>
              <a:t>Glass is now empty</a:t>
            </a:r>
          </a:p>
          <a:p>
            <a:r>
              <a:rPr lang="en-US" dirty="0"/>
              <a:t>Glass filled with 200 ml</a:t>
            </a:r>
          </a:p>
          <a:p>
            <a:r>
              <a:rPr lang="en-US" dirty="0"/>
              <a:t>50 ml left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C4490B-1DD5-4960-B2B8-9CDB653977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4764" y="3981721"/>
            <a:ext cx="4518101" cy="2525279"/>
          </a:xfrm>
        </p:spPr>
        <p:txBody>
          <a:bodyPr/>
          <a:lstStyle/>
          <a:p>
            <a:r>
              <a:rPr lang="en-US" dirty="0"/>
              <a:t>glass = Glass()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(100))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(200))</a:t>
            </a:r>
          </a:p>
          <a:p>
            <a:r>
              <a:rPr lang="en-US" dirty="0"/>
              <a:t>print(</a:t>
            </a:r>
            <a:r>
              <a:rPr lang="en-US" dirty="0" err="1"/>
              <a:t>glass.empty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(200))</a:t>
            </a:r>
          </a:p>
          <a:p>
            <a:r>
              <a:rPr lang="en-US" dirty="0"/>
              <a:t>print(glass.info())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835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399129"/>
            <a:ext cx="8190000" cy="5148498"/>
          </a:xfrm>
        </p:spPr>
        <p:txBody>
          <a:bodyPr/>
          <a:lstStyle/>
          <a:p>
            <a:r>
              <a:rPr lang="en-US" sz="1900" dirty="0"/>
              <a:t>class Glass:</a:t>
            </a:r>
          </a:p>
          <a:p>
            <a:r>
              <a:rPr lang="en-US" sz="1900" dirty="0"/>
              <a:t>    capacity = 250</a:t>
            </a:r>
          </a:p>
          <a:p>
            <a:endParaRPr lang="en-US" sz="1000" dirty="0"/>
          </a:p>
          <a:p>
            <a:r>
              <a:rPr lang="en-US" sz="1900" dirty="0"/>
              <a:t>    def __</a:t>
            </a:r>
            <a:r>
              <a:rPr lang="en-US" sz="1900" dirty="0" err="1"/>
              <a:t>init</a:t>
            </a:r>
            <a:r>
              <a:rPr lang="en-US" sz="1900" dirty="0"/>
              <a:t>__(self):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self.content</a:t>
            </a:r>
            <a:r>
              <a:rPr lang="en-US" sz="1900" dirty="0"/>
              <a:t> = 0</a:t>
            </a:r>
          </a:p>
          <a:p>
            <a:endParaRPr lang="en-US" sz="1000" dirty="0"/>
          </a:p>
          <a:p>
            <a:r>
              <a:rPr lang="en-US" sz="1900" dirty="0"/>
              <a:t>    def fill(self, ml):</a:t>
            </a:r>
          </a:p>
          <a:p>
            <a:r>
              <a:rPr lang="en-US" sz="1900" dirty="0"/>
              <a:t>        if </a:t>
            </a:r>
            <a:r>
              <a:rPr lang="en-US" sz="1900" dirty="0" err="1"/>
              <a:t>self.content</a:t>
            </a:r>
            <a:r>
              <a:rPr lang="en-US" sz="1900" dirty="0"/>
              <a:t> + ml &lt;= </a:t>
            </a:r>
            <a:r>
              <a:rPr lang="en-US" sz="1900" dirty="0" err="1"/>
              <a:t>Glass.capacity</a:t>
            </a:r>
            <a:r>
              <a:rPr lang="en-US" sz="1900" dirty="0"/>
              <a:t>:</a:t>
            </a:r>
          </a:p>
          <a:p>
            <a:r>
              <a:rPr lang="en-US" sz="1900" dirty="0"/>
              <a:t>            </a:t>
            </a:r>
            <a:r>
              <a:rPr lang="en-US" sz="1900" dirty="0" err="1"/>
              <a:t>self.content</a:t>
            </a:r>
            <a:r>
              <a:rPr lang="en-US" sz="1900" dirty="0"/>
              <a:t> += ml</a:t>
            </a:r>
          </a:p>
          <a:p>
            <a:r>
              <a:rPr lang="en-US" sz="1900" dirty="0"/>
              <a:t>            return </a:t>
            </a:r>
            <a:r>
              <a:rPr lang="en-US" sz="1900" dirty="0" err="1"/>
              <a:t>f"Glass</a:t>
            </a:r>
            <a:r>
              <a:rPr lang="en-US" sz="1900" dirty="0"/>
              <a:t> filled with {ml} ml"</a:t>
            </a:r>
          </a:p>
          <a:p>
            <a:r>
              <a:rPr lang="en-US" sz="1900" dirty="0"/>
              <a:t>        return </a:t>
            </a:r>
            <a:r>
              <a:rPr lang="en-US" sz="1900" dirty="0" err="1"/>
              <a:t>f"Cannot</a:t>
            </a:r>
            <a:r>
              <a:rPr lang="en-US" sz="1900" dirty="0"/>
              <a:t> add {ml} ml"</a:t>
            </a:r>
          </a:p>
          <a:p>
            <a:r>
              <a:rPr lang="en-US" sz="1000" dirty="0"/>
              <a:t>    </a:t>
            </a:r>
          </a:p>
          <a:p>
            <a:r>
              <a:rPr lang="en-US" sz="1900" dirty="0"/>
              <a:t>    def empty(self):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self.content</a:t>
            </a:r>
            <a:r>
              <a:rPr lang="en-US" sz="1900" dirty="0"/>
              <a:t> = 0</a:t>
            </a:r>
          </a:p>
          <a:p>
            <a:r>
              <a:rPr lang="en-US" sz="1900" dirty="0"/>
              <a:t>        return "Glass is now empty"</a:t>
            </a:r>
          </a:p>
          <a:p>
            <a:endParaRPr lang="en-US" sz="1000" dirty="0"/>
          </a:p>
          <a:p>
            <a:r>
              <a:rPr lang="en-US" sz="1900" dirty="0"/>
              <a:t>    def info(self):</a:t>
            </a:r>
          </a:p>
          <a:p>
            <a:r>
              <a:rPr lang="en-US" sz="1900" dirty="0"/>
              <a:t>        return f"{</a:t>
            </a:r>
            <a:r>
              <a:rPr lang="en-US" sz="1900" dirty="0" err="1"/>
              <a:t>Glass.capacity</a:t>
            </a:r>
            <a:r>
              <a:rPr lang="en-US" sz="1900" dirty="0"/>
              <a:t> - </a:t>
            </a:r>
            <a:r>
              <a:rPr lang="en-US" sz="1900" dirty="0" err="1"/>
              <a:t>self.content</a:t>
            </a:r>
            <a:r>
              <a:rPr lang="en-US" sz="1900" dirty="0"/>
              <a:t>} ml left"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Glass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4794F7-2FD1-48D4-B001-884992679F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Special Data Attributes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E1A66-8BE3-450F-B0EB-6C27530216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F13A3-17E8-4CFD-82F6-59C0D2E5A154}"/>
              </a:ext>
            </a:extLst>
          </p:cNvPr>
          <p:cNvSpPr/>
          <p:nvPr/>
        </p:nvSpPr>
        <p:spPr>
          <a:xfrm>
            <a:off x="4763098" y="1691510"/>
            <a:ext cx="2635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dict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8A35EF-1021-444E-A3C4-82930BDC3EBF}"/>
              </a:ext>
            </a:extLst>
          </p:cNvPr>
          <p:cNvSpPr/>
          <p:nvPr/>
        </p:nvSpPr>
        <p:spPr>
          <a:xfrm>
            <a:off x="4801570" y="2614840"/>
            <a:ext cx="2597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__doc__</a:t>
            </a:r>
          </a:p>
        </p:txBody>
      </p:sp>
    </p:spTree>
    <p:extLst>
      <p:ext uri="{BB962C8B-B14F-4D97-AF65-F5344CB8AC3E}">
        <p14:creationId xmlns:p14="http://schemas.microsoft.com/office/powerpoint/2010/main" val="26934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Provides a </a:t>
            </a:r>
            <a:r>
              <a:rPr lang="en-US" sz="3600" b="1" dirty="0">
                <a:solidFill>
                  <a:schemeClr val="bg1"/>
                </a:solidFill>
              </a:rPr>
              <a:t>documentation</a:t>
            </a:r>
            <a:r>
              <a:rPr lang="en-US" sz="3600" dirty="0"/>
              <a:t> of the object as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__doc__ Attribute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24D0E-99C9-4EF9-BC40-263386E1F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1625" y="2276139"/>
            <a:ext cx="8988750" cy="3401097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MyClass</a:t>
            </a:r>
            <a:r>
              <a:rPr lang="en-US" sz="2200" dirty="0"/>
              <a:t>:</a:t>
            </a:r>
          </a:p>
          <a:p>
            <a:r>
              <a:rPr lang="en-US" sz="2200" dirty="0"/>
              <a:t>    </a:t>
            </a:r>
            <a:r>
              <a:rPr lang="en-US" sz="2200" i="1" dirty="0">
                <a:solidFill>
                  <a:schemeClr val="accent2"/>
                </a:solidFill>
              </a:rPr>
              <a:t>"""This is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."""</a:t>
            </a:r>
          </a:p>
          <a:p>
            <a:endParaRPr lang="en-US" sz="2200" dirty="0"/>
          </a:p>
          <a:p>
            <a:r>
              <a:rPr lang="en-US" sz="2200" dirty="0"/>
              <a:t>    def example(self):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"""This is the example module of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."""</a:t>
            </a:r>
          </a:p>
          <a:p>
            <a:endParaRPr lang="en-US" sz="22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bg1"/>
                </a:solidFill>
              </a:rPr>
              <a:t>__doc__</a:t>
            </a:r>
            <a:r>
              <a:rPr lang="en-US" sz="2200" dirty="0"/>
              <a:t>) </a:t>
            </a:r>
            <a:r>
              <a:rPr lang="en-US" sz="2200" i="1" dirty="0">
                <a:solidFill>
                  <a:schemeClr val="accent2"/>
                </a:solidFill>
              </a:rPr>
              <a:t># This is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</a:t>
            </a:r>
            <a:endParaRPr lang="en-US" sz="22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MyClass.example.</a:t>
            </a:r>
            <a:r>
              <a:rPr lang="en-US" sz="2200" dirty="0" err="1">
                <a:solidFill>
                  <a:schemeClr val="bg1"/>
                </a:solidFill>
              </a:rPr>
              <a:t>__doc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# This is the example module of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532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This is a dictionary containing a </a:t>
            </a:r>
            <a:r>
              <a:rPr lang="en-US" sz="3600" b="1" dirty="0">
                <a:solidFill>
                  <a:schemeClr val="bg1"/>
                </a:solidFill>
              </a:rPr>
              <a:t>module's symbol table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dict</a:t>
            </a:r>
            <a:r>
              <a:rPr lang="en-US" dirty="0"/>
              <a:t>__ Attribute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4BE9132-14F0-4F00-9BEF-7203A200BD52}"/>
              </a:ext>
            </a:extLst>
          </p:cNvPr>
          <p:cNvSpPr txBox="1">
            <a:spLocks/>
          </p:cNvSpPr>
          <p:nvPr/>
        </p:nvSpPr>
        <p:spPr>
          <a:xfrm>
            <a:off x="1348500" y="2169000"/>
            <a:ext cx="9495000" cy="3885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 err="1"/>
              <a:t>MyClass</a:t>
            </a:r>
            <a:r>
              <a:rPr lang="en-US" sz="2200" dirty="0"/>
              <a:t>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class_variable</a:t>
            </a:r>
            <a:r>
              <a:rPr lang="en-US" sz="2200" dirty="0"/>
              <a:t> = 1</a:t>
            </a:r>
          </a:p>
          <a:p>
            <a:endParaRPr lang="en-US" sz="10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</a:t>
            </a:r>
            <a:r>
              <a:rPr lang="en-US" sz="2200" dirty="0" err="1"/>
              <a:t>instance_variable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self.instance_variable</a:t>
            </a:r>
            <a:r>
              <a:rPr lang="en-US" sz="2200" dirty="0"/>
              <a:t> = </a:t>
            </a:r>
            <a:r>
              <a:rPr lang="en-US" sz="2200" dirty="0" err="1"/>
              <a:t>instance_variable</a:t>
            </a:r>
            <a:endParaRPr lang="en-US" sz="2200" dirty="0"/>
          </a:p>
          <a:p>
            <a:endParaRPr lang="en-US" sz="1000" dirty="0"/>
          </a:p>
          <a:p>
            <a:r>
              <a:rPr lang="en-US" sz="2200" dirty="0"/>
              <a:t>first = </a:t>
            </a:r>
            <a:r>
              <a:rPr lang="en-US" sz="2200" dirty="0" err="1"/>
              <a:t>MyClass</a:t>
            </a:r>
            <a:r>
              <a:rPr lang="en-US" sz="2200" dirty="0"/>
              <a:t>(2)</a:t>
            </a:r>
          </a:p>
          <a:p>
            <a:r>
              <a:rPr lang="en-US" sz="2200" dirty="0"/>
              <a:t>second = </a:t>
            </a:r>
            <a:r>
              <a:rPr lang="en-US" sz="2200" dirty="0" err="1"/>
              <a:t>MyClass</a:t>
            </a:r>
            <a:r>
              <a:rPr lang="en-US" sz="2200" dirty="0"/>
              <a:t>(3)</a:t>
            </a:r>
          </a:p>
          <a:p>
            <a:endParaRPr lang="en-US" sz="10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</a:t>
            </a:r>
            <a:r>
              <a:rPr lang="en-US" sz="2200" i="1" dirty="0">
                <a:solidFill>
                  <a:schemeClr val="accent2"/>
                </a:solidFill>
              </a:rPr>
              <a:t># {'__module__': '__main__', ... }</a:t>
            </a:r>
          </a:p>
          <a:p>
            <a:r>
              <a:rPr lang="en-US" sz="2200" dirty="0"/>
              <a:t>print(first.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    </a:t>
            </a:r>
            <a:r>
              <a:rPr lang="en-US" sz="2200" i="1" dirty="0">
                <a:solidFill>
                  <a:schemeClr val="accent2"/>
                </a:solidFill>
              </a:rPr>
              <a:t># { '</a:t>
            </a:r>
            <a:r>
              <a:rPr lang="en-US" sz="2200" i="1" dirty="0" err="1">
                <a:solidFill>
                  <a:schemeClr val="accent2"/>
                </a:solidFill>
              </a:rPr>
              <a:t>instance_variable</a:t>
            </a:r>
            <a:r>
              <a:rPr lang="en-US" sz="2200" i="1" dirty="0">
                <a:solidFill>
                  <a:schemeClr val="accent2"/>
                </a:solidFill>
              </a:rPr>
              <a:t>': 2 }</a:t>
            </a:r>
          </a:p>
          <a:p>
            <a:r>
              <a:rPr lang="en-US" sz="2200" dirty="0"/>
              <a:t>print(second.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   </a:t>
            </a:r>
            <a:r>
              <a:rPr lang="en-US" sz="2200" i="1" dirty="0">
                <a:solidFill>
                  <a:schemeClr val="accent2"/>
                </a:solidFill>
              </a:rPr>
              <a:t># { '</a:t>
            </a:r>
            <a:r>
              <a:rPr lang="en-US" sz="2200" i="1" dirty="0" err="1">
                <a:solidFill>
                  <a:schemeClr val="accent2"/>
                </a:solidFill>
              </a:rPr>
              <a:t>instance_variable</a:t>
            </a:r>
            <a:r>
              <a:rPr lang="en-US" sz="2200" i="1" dirty="0">
                <a:solidFill>
                  <a:schemeClr val="accent2"/>
                </a:solidFill>
              </a:rPr>
              <a:t>': 3 }</a:t>
            </a:r>
          </a:p>
        </p:txBody>
      </p:sp>
    </p:spTree>
    <p:extLst>
      <p:ext uri="{BB962C8B-B14F-4D97-AF65-F5344CB8AC3E}">
        <p14:creationId xmlns:p14="http://schemas.microsoft.com/office/powerpoint/2010/main" val="39344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Smartphone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51001" y="3915387"/>
            <a:ext cx="4950000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Turn on your phone to install Facebook</a:t>
            </a:r>
          </a:p>
          <a:p>
            <a:r>
              <a:rPr lang="en-US" sz="2000" dirty="0"/>
              <a:t>Installing Facebook</a:t>
            </a:r>
          </a:p>
          <a:p>
            <a:r>
              <a:rPr lang="en-US" sz="2000" dirty="0"/>
              <a:t>Installing Messenger</a:t>
            </a:r>
          </a:p>
          <a:p>
            <a:r>
              <a:rPr lang="en-US" sz="2000" dirty="0"/>
              <a:t>Not enough memory to install Instagram</a:t>
            </a:r>
          </a:p>
          <a:p>
            <a:r>
              <a:rPr lang="en-US" sz="2000" dirty="0"/>
              <a:t>Total apps: 2. Memory left: 20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5283" y="3915387"/>
            <a:ext cx="6205718" cy="2465456"/>
          </a:xfrm>
        </p:spPr>
        <p:txBody>
          <a:bodyPr/>
          <a:lstStyle/>
          <a:p>
            <a:r>
              <a:rPr lang="en-US" sz="2000" dirty="0"/>
              <a:t>smartphone = Smartphone(100)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smartphone.power()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print(smartphone.install("Messenger", 20))</a:t>
            </a:r>
          </a:p>
          <a:p>
            <a:r>
              <a:rPr lang="en-US" sz="2000" dirty="0"/>
              <a:t>print(smartphone.install("Instagram", 40))</a:t>
            </a:r>
          </a:p>
          <a:p>
            <a:r>
              <a:rPr lang="en-US" sz="2000" dirty="0"/>
              <a:t>print(smartphone.status())</a:t>
            </a:r>
          </a:p>
        </p:txBody>
      </p:sp>
    </p:spTree>
    <p:extLst>
      <p:ext uri="{BB962C8B-B14F-4D97-AF65-F5344CB8AC3E}">
        <p14:creationId xmlns:p14="http://schemas.microsoft.com/office/powerpoint/2010/main" val="10696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281556"/>
            <a:ext cx="11094836" cy="5050779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GB" sz="2000" dirty="0"/>
              <a:t>class Smartphone:</a:t>
            </a:r>
          </a:p>
          <a:p>
            <a:r>
              <a:rPr lang="en-GB" sz="2000" dirty="0"/>
              <a:t>    def __init__(self, memory):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create memory, apps and is_on attributes</a:t>
            </a:r>
            <a:endParaRPr lang="bg-BG" sz="2000" i="1" dirty="0">
              <a:solidFill>
                <a:schemeClr val="accent2"/>
              </a:solidFill>
            </a:endParaRPr>
          </a:p>
          <a:p>
            <a:endParaRPr lang="en-GB" sz="2000" dirty="0"/>
          </a:p>
          <a:p>
            <a:r>
              <a:rPr lang="en-GB" sz="2000" dirty="0"/>
              <a:t>    def power(self):</a:t>
            </a:r>
          </a:p>
          <a:p>
            <a:r>
              <a:rPr lang="en-GB" sz="2000" dirty="0"/>
              <a:t>        self.is_on = not self.is_on</a:t>
            </a:r>
          </a:p>
          <a:p>
            <a:r>
              <a:rPr lang="en-GB" sz="2000" dirty="0"/>
              <a:t>    def install(self, app_name, memory):</a:t>
            </a:r>
          </a:p>
          <a:p>
            <a:r>
              <a:rPr lang="en-GB" sz="2000" dirty="0"/>
              <a:t>        if self.memory - memory &lt;= 0:</a:t>
            </a:r>
          </a:p>
          <a:p>
            <a:r>
              <a:rPr lang="en-GB" sz="2000" dirty="0"/>
              <a:t>            return f"Not enough memory to install {app_name}"</a:t>
            </a:r>
          </a:p>
          <a:p>
            <a:r>
              <a:rPr lang="en-GB" sz="2000" dirty="0"/>
              <a:t>        if not self.is_on:</a:t>
            </a:r>
          </a:p>
          <a:p>
            <a:r>
              <a:rPr lang="en-GB" sz="2000" dirty="0"/>
              <a:t>            return f"Turn on your phone to install {app_name}"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add the new app and decrease the memory</a:t>
            </a:r>
          </a:p>
          <a:p>
            <a:r>
              <a:rPr lang="en-GB" sz="2000" dirty="0"/>
              <a:t>        return f"Installing {app_name}"</a:t>
            </a:r>
          </a:p>
          <a:p>
            <a:r>
              <a:rPr lang="en-GB" sz="2000" dirty="0"/>
              <a:t>    def status(self):</a:t>
            </a:r>
          </a:p>
          <a:p>
            <a:r>
              <a:rPr lang="en-GB" sz="2000" dirty="0"/>
              <a:t>        return f"Total apps: {len(self.apps)}. Memory left: {self.memory}"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Smartphone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48303190-CE9D-4A50-91FC-55090EC76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04" y="1604223"/>
            <a:ext cx="7817559" cy="49747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objects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 individual objects of a class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are functions that belong to an object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variables</a:t>
            </a:r>
            <a:r>
              <a:rPr lang="en-US" sz="3200" b="1" dirty="0"/>
              <a:t> </a:t>
            </a:r>
            <a:r>
              <a:rPr lang="en-US" sz="3200" dirty="0"/>
              <a:t>are unique to each instance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Variables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are shared by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353A97-D5B8-4BE4-AEEF-825CD2DD0C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Classes and Instances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26F1B-1A63-4F36-8875-11A641D130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BC608-8725-4000-A537-A9989747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96848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4882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400" dirty="0"/>
              <a:t>Classes support two kinds of operations</a:t>
            </a:r>
            <a:r>
              <a:rPr lang="bg-BG" sz="3400" dirty="0"/>
              <a:t>:</a:t>
            </a:r>
            <a:endParaRPr lang="en-GB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–  </a:t>
            </a:r>
            <a:r>
              <a:rPr lang="en-US" sz="3200" b="1" dirty="0">
                <a:solidFill>
                  <a:schemeClr val="bg1"/>
                </a:solidFill>
              </a:rPr>
              <a:t>access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them using the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/>
              <a:t>" operator </a:t>
            </a:r>
            <a:endParaRPr lang="en-GB" sz="32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instantiation</a:t>
            </a:r>
            <a:r>
              <a:rPr lang="en-GB" sz="3200" dirty="0"/>
              <a:t> - uses </a:t>
            </a:r>
            <a:r>
              <a:rPr lang="en-GB" sz="3200" b="1" dirty="0">
                <a:solidFill>
                  <a:schemeClr val="bg1"/>
                </a:solidFill>
              </a:rPr>
              <a:t>function notations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6875" y="3339000"/>
            <a:ext cx="7452750" cy="3287283"/>
          </a:xfrm>
        </p:spPr>
        <p:txBody>
          <a:bodyPr/>
          <a:lstStyle/>
          <a:p>
            <a:r>
              <a:rPr lang="en-GB" sz="2300" dirty="0"/>
              <a:t>class Example:</a:t>
            </a:r>
          </a:p>
          <a:p>
            <a:r>
              <a:rPr lang="en-GB" sz="2300" dirty="0"/>
              <a:t>    text = 'Hello'</a:t>
            </a:r>
          </a:p>
          <a:p>
            <a:endParaRPr lang="en-GB" sz="1500" dirty="0"/>
          </a:p>
          <a:p>
            <a:r>
              <a:rPr lang="en-GB" sz="2300" dirty="0"/>
              <a:t>    def </a:t>
            </a:r>
            <a:r>
              <a:rPr lang="en-GB" sz="2300" dirty="0" err="1"/>
              <a:t>print_text</a:t>
            </a:r>
            <a:r>
              <a:rPr lang="en-GB" sz="2300" dirty="0"/>
              <a:t>(self):</a:t>
            </a:r>
          </a:p>
          <a:p>
            <a:r>
              <a:rPr lang="en-GB" sz="2300" dirty="0"/>
              <a:t>        return 'SoftUni'</a:t>
            </a:r>
          </a:p>
          <a:p>
            <a:endParaRPr lang="en-GB" sz="1500" dirty="0"/>
          </a:p>
          <a:p>
            <a:r>
              <a:rPr lang="en-GB" sz="2300" dirty="0" err="1"/>
              <a:t>Example</a:t>
            </a:r>
            <a:r>
              <a:rPr lang="en-GB" sz="2300" dirty="0" err="1">
                <a:solidFill>
                  <a:schemeClr val="bg1"/>
                </a:solidFill>
              </a:rPr>
              <a:t>.</a:t>
            </a:r>
            <a:r>
              <a:rPr lang="en-GB" sz="2300" dirty="0" err="1"/>
              <a:t>text</a:t>
            </a:r>
            <a:r>
              <a:rPr lang="en-GB" sz="2300" dirty="0">
                <a:solidFill>
                  <a:schemeClr val="accent2"/>
                </a:solidFill>
              </a:rPr>
              <a:t>	     </a:t>
            </a:r>
            <a:r>
              <a:rPr lang="en-GB" sz="2300" i="1" dirty="0">
                <a:solidFill>
                  <a:schemeClr val="accent2"/>
                </a:solidFill>
              </a:rPr>
              <a:t># attribute reference</a:t>
            </a:r>
          </a:p>
          <a:p>
            <a:r>
              <a:rPr lang="en-GB" sz="2300" dirty="0" err="1"/>
              <a:t>Example</a:t>
            </a:r>
            <a:r>
              <a:rPr lang="en-GB" sz="2300" dirty="0" err="1">
                <a:solidFill>
                  <a:schemeClr val="bg1"/>
                </a:solidFill>
              </a:rPr>
              <a:t>.</a:t>
            </a:r>
            <a:r>
              <a:rPr lang="en-GB" sz="2300" dirty="0" err="1"/>
              <a:t>print_text</a:t>
            </a:r>
            <a:r>
              <a:rPr lang="en-GB" sz="2300" dirty="0"/>
              <a:t>  </a:t>
            </a:r>
            <a:r>
              <a:rPr lang="en-GB" sz="2300" i="1" dirty="0">
                <a:solidFill>
                  <a:schemeClr val="accent2"/>
                </a:solidFill>
              </a:rPr>
              <a:t># attribute reference</a:t>
            </a:r>
            <a:endParaRPr lang="en-GB" sz="2300" i="1" dirty="0"/>
          </a:p>
          <a:p>
            <a:r>
              <a:rPr lang="en-GB" sz="2300" dirty="0"/>
              <a:t>x = Example</a:t>
            </a:r>
            <a:r>
              <a:rPr lang="en-GB" sz="2300" dirty="0">
                <a:solidFill>
                  <a:schemeClr val="bg1"/>
                </a:solidFill>
              </a:rPr>
              <a:t>()</a:t>
            </a:r>
            <a:r>
              <a:rPr lang="en-GB" sz="2300" dirty="0"/>
              <a:t>	   </a:t>
            </a:r>
            <a:r>
              <a:rPr lang="en-GB" sz="1500" dirty="0"/>
              <a:t> </a:t>
            </a:r>
            <a:r>
              <a:rPr lang="en-GB" sz="2300" dirty="0"/>
              <a:t> </a:t>
            </a:r>
            <a:r>
              <a:rPr lang="en-GB" sz="2300" i="1" dirty="0">
                <a:solidFill>
                  <a:schemeClr val="accent2"/>
                </a:solidFill>
              </a:rPr>
              <a:t># instantiation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Objects</a:t>
            </a:r>
          </a:p>
        </p:txBody>
      </p:sp>
    </p:spTree>
    <p:extLst>
      <p:ext uri="{BB962C8B-B14F-4D97-AF65-F5344CB8AC3E}">
        <p14:creationId xmlns:p14="http://schemas.microsoft.com/office/powerpoint/2010/main" val="29738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55000" cy="538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 is known as "</a:t>
            </a:r>
            <a:r>
              <a:rPr lang="en-GB" sz="3600" b="1" dirty="0">
                <a:solidFill>
                  <a:schemeClr val="bg1"/>
                </a:solidFill>
              </a:rPr>
              <a:t>calling</a:t>
            </a:r>
            <a:r>
              <a:rPr lang="en-GB" sz="3600" dirty="0"/>
              <a:t>"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Creates an </a:t>
            </a:r>
            <a:r>
              <a:rPr lang="en-GB" sz="3600" b="1" dirty="0">
                <a:solidFill>
                  <a:schemeClr val="bg1"/>
                </a:solidFill>
              </a:rPr>
              <a:t>empty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object</a:t>
            </a:r>
            <a:r>
              <a:rPr lang="en-GB" sz="3600" dirty="0"/>
              <a:t>  - new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Assigns the object to a </a:t>
            </a:r>
            <a:r>
              <a:rPr lang="en-US" sz="3600" b="1" dirty="0">
                <a:solidFill>
                  <a:schemeClr val="bg1"/>
                </a:solidFill>
              </a:rPr>
              <a:t>local variable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B1A5-675B-4BB2-A526-93D8B30201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1000" y="3430359"/>
            <a:ext cx="6255000" cy="3121981"/>
          </a:xfrm>
        </p:spPr>
        <p:txBody>
          <a:bodyPr/>
          <a:lstStyle/>
          <a:p>
            <a:r>
              <a:rPr lang="en-GB" sz="2500" dirty="0"/>
              <a:t>class Person:</a:t>
            </a:r>
          </a:p>
          <a:p>
            <a:r>
              <a:rPr lang="en-GB" sz="2500" dirty="0"/>
              <a:t>    name = "George"</a:t>
            </a:r>
          </a:p>
          <a:p>
            <a:r>
              <a:rPr lang="en-GB" sz="2500" dirty="0"/>
              <a:t>    age = 25</a:t>
            </a:r>
          </a:p>
          <a:p>
            <a:endParaRPr lang="en-GB" sz="2500" dirty="0"/>
          </a:p>
          <a:p>
            <a:r>
              <a:rPr lang="en-US" sz="2500" dirty="0">
                <a:solidFill>
                  <a:schemeClr val="bg1"/>
                </a:solidFill>
              </a:rPr>
              <a:t>person</a:t>
            </a:r>
            <a:r>
              <a:rPr lang="en-GB" sz="2500" dirty="0">
                <a:solidFill>
                  <a:schemeClr val="bg1"/>
                </a:solidFill>
              </a:rPr>
              <a:t> =</a:t>
            </a:r>
            <a:r>
              <a:rPr lang="en-GB" sz="2500" dirty="0"/>
              <a:t> Person</a:t>
            </a:r>
            <a:r>
              <a:rPr lang="en-GB" sz="2500" dirty="0">
                <a:solidFill>
                  <a:schemeClr val="bg1"/>
                </a:solidFill>
              </a:rPr>
              <a:t>()</a:t>
            </a:r>
          </a:p>
          <a:p>
            <a:r>
              <a:rPr lang="en-GB" sz="2500" dirty="0"/>
              <a:t>print(person.name) </a:t>
            </a:r>
            <a:r>
              <a:rPr lang="en-GB" sz="2800" i="1" dirty="0">
                <a:solidFill>
                  <a:schemeClr val="accent2"/>
                </a:solidFill>
              </a:rPr>
              <a:t># George </a:t>
            </a:r>
            <a:endParaRPr lang="en-GB" sz="2500" dirty="0"/>
          </a:p>
          <a:p>
            <a:r>
              <a:rPr lang="en-GB" sz="2500" dirty="0"/>
              <a:t>print(</a:t>
            </a:r>
            <a:r>
              <a:rPr lang="en-GB" sz="2500" dirty="0" err="1"/>
              <a:t>person.age</a:t>
            </a:r>
            <a:r>
              <a:rPr lang="en-GB" sz="2500" dirty="0"/>
              <a:t>)  </a:t>
            </a:r>
            <a:r>
              <a:rPr lang="en-GB" sz="2800" i="1" dirty="0">
                <a:solidFill>
                  <a:schemeClr val="accent2"/>
                </a:solidFill>
              </a:rPr>
              <a:t># 25 </a:t>
            </a:r>
            <a:endParaRPr lang="en-GB" sz="2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4" cy="554658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Creates </a:t>
            </a:r>
            <a:r>
              <a:rPr lang="en-GB" sz="3400" dirty="0"/>
              <a:t>objects with instances, customized to a </a:t>
            </a:r>
            <a:r>
              <a:rPr lang="en-GB" sz="3400" b="1" dirty="0">
                <a:solidFill>
                  <a:schemeClr val="bg1"/>
                </a:solidFill>
              </a:rPr>
              <a:t>specific initial state</a:t>
            </a: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Automatically invoked </a:t>
            </a:r>
            <a:r>
              <a:rPr lang="en-US" sz="3400" dirty="0"/>
              <a:t>for the newly-created class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946000" y="3609000"/>
            <a:ext cx="773438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model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self.model = model</a:t>
            </a:r>
          </a:p>
          <a:p>
            <a:endParaRPr lang="en-US" sz="2600" dirty="0"/>
          </a:p>
          <a:p>
            <a:r>
              <a:rPr lang="en-US" sz="2600" dirty="0" err="1"/>
              <a:t>my_laptop</a:t>
            </a:r>
            <a:r>
              <a:rPr lang="en-US" sz="2600" dirty="0"/>
              <a:t> = Laptop("Inspiron 15", "Dell")</a:t>
            </a:r>
          </a:p>
        </p:txBody>
      </p:sp>
    </p:spTree>
    <p:extLst>
      <p:ext uri="{BB962C8B-B14F-4D97-AF65-F5344CB8AC3E}">
        <p14:creationId xmlns:p14="http://schemas.microsoft.com/office/powerpoint/2010/main" val="397627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sz="3500" dirty="0"/>
              <a:t> is used to represent </a:t>
            </a:r>
            <a:r>
              <a:rPr lang="en-US" sz="3500" b="1" dirty="0">
                <a:solidFill>
                  <a:schemeClr val="bg1"/>
                </a:solidFill>
              </a:rPr>
              <a:t>the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500" dirty="0"/>
              <a:t>It </a:t>
            </a:r>
            <a:r>
              <a:rPr lang="en-US" sz="3500" b="1" dirty="0">
                <a:solidFill>
                  <a:schemeClr val="bg1"/>
                </a:solidFill>
              </a:rPr>
              <a:t>binds the attributes </a:t>
            </a:r>
            <a:r>
              <a:rPr lang="en-US" sz="3500" dirty="0"/>
              <a:t>with the given arguments</a:t>
            </a:r>
          </a:p>
          <a:p>
            <a:pPr marL="457200" indent="-45720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not a keyword</a:t>
            </a:r>
            <a:r>
              <a:rPr lang="en-US" dirty="0"/>
              <a:t>, but using it increases the readability of code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self</a:t>
            </a:r>
            <a:r>
              <a:rPr lang="en-US" dirty="0"/>
              <a:t> Parameter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901000" y="3699000"/>
            <a:ext cx="7875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__init__(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, name, model):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.name = name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.model = model</a:t>
            </a:r>
          </a:p>
          <a:p>
            <a:endParaRPr lang="en-US" sz="2600" dirty="0"/>
          </a:p>
          <a:p>
            <a:r>
              <a:rPr lang="en-US" sz="2600" dirty="0" err="1"/>
              <a:t>my_laptop</a:t>
            </a:r>
            <a:r>
              <a:rPr lang="en-US" sz="2600" dirty="0"/>
              <a:t> = Laptop("Inspiron 15", "Dell")</a:t>
            </a:r>
          </a:p>
        </p:txBody>
      </p:sp>
    </p:spTree>
    <p:extLst>
      <p:ext uri="{BB962C8B-B14F-4D97-AF65-F5344CB8AC3E}">
        <p14:creationId xmlns:p14="http://schemas.microsoft.com/office/powerpoint/2010/main" val="11672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175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400" dirty="0"/>
              <a:t>Instances support only one kind of operations</a:t>
            </a:r>
            <a:r>
              <a:rPr lang="bg-BG" sz="3400" dirty="0"/>
              <a:t>:</a:t>
            </a:r>
            <a:endParaRPr lang="en-GB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–  </a:t>
            </a:r>
            <a:r>
              <a:rPr lang="en-US" sz="3200" b="1" dirty="0">
                <a:solidFill>
                  <a:schemeClr val="bg1"/>
                </a:solidFill>
              </a:rPr>
              <a:t>access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them using the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/>
              <a:t>" operator 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9625" y="2934000"/>
            <a:ext cx="7452750" cy="3061067"/>
          </a:xfrm>
        </p:spPr>
        <p:txBody>
          <a:bodyPr/>
          <a:lstStyle/>
          <a:p>
            <a:r>
              <a:rPr lang="en-GB" sz="2300" dirty="0"/>
              <a:t>class Laptop:</a:t>
            </a:r>
          </a:p>
          <a:p>
            <a:r>
              <a:rPr lang="en-GB" sz="2300" dirty="0"/>
              <a:t>    </a:t>
            </a:r>
            <a:r>
              <a:rPr lang="en-US" sz="2300" dirty="0"/>
              <a:t>def __</a:t>
            </a:r>
            <a:r>
              <a:rPr lang="en-US" sz="2300" dirty="0" err="1"/>
              <a:t>init</a:t>
            </a:r>
            <a:r>
              <a:rPr lang="en-US" sz="2300" dirty="0"/>
              <a:t>__(self, name, model):</a:t>
            </a:r>
          </a:p>
          <a:p>
            <a:r>
              <a:rPr lang="en-US" sz="2300" dirty="0"/>
              <a:t>        self</a:t>
            </a:r>
            <a:r>
              <a:rPr lang="en-US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name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/>
              <a:t>= name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self</a:t>
            </a:r>
            <a:r>
              <a:rPr lang="en-US" sz="2300" dirty="0" err="1">
                <a:solidFill>
                  <a:schemeClr val="bg1"/>
                </a:solidFill>
              </a:rPr>
              <a:t>.</a:t>
            </a:r>
            <a:r>
              <a:rPr lang="en-US" sz="2300" dirty="0" err="1"/>
              <a:t>model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/>
              <a:t>= model</a:t>
            </a:r>
            <a:endParaRPr lang="en-GB" sz="2300" dirty="0"/>
          </a:p>
          <a:p>
            <a:endParaRPr lang="en-GB" sz="1500" dirty="0"/>
          </a:p>
          <a:p>
            <a:r>
              <a:rPr lang="en-GB" sz="2300" dirty="0" err="1">
                <a:solidFill>
                  <a:schemeClr val="bg1"/>
                </a:solidFill>
              </a:rPr>
              <a:t>my_laptop</a:t>
            </a:r>
            <a:r>
              <a:rPr lang="en-GB" sz="2300" dirty="0">
                <a:solidFill>
                  <a:schemeClr val="bg1"/>
                </a:solidFill>
              </a:rPr>
              <a:t> = </a:t>
            </a:r>
            <a:r>
              <a:rPr lang="en-GB" sz="2300" dirty="0"/>
              <a:t>Laptop(</a:t>
            </a:r>
            <a:r>
              <a:rPr lang="en-US" sz="2400" dirty="0"/>
              <a:t>"Inspiron 15", "Dell"</a:t>
            </a:r>
            <a:r>
              <a:rPr lang="en-GB" sz="2300" dirty="0"/>
              <a:t>)</a:t>
            </a:r>
          </a:p>
          <a:p>
            <a:r>
              <a:rPr lang="en-GB" sz="2300" dirty="0"/>
              <a:t>print(laptop</a:t>
            </a:r>
            <a:r>
              <a:rPr lang="en-GB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name</a:t>
            </a:r>
            <a:r>
              <a:rPr lang="en-GB" sz="2300" dirty="0"/>
              <a:t>)  </a:t>
            </a:r>
            <a:r>
              <a:rPr lang="en-GB" sz="2300" i="1" dirty="0">
                <a:solidFill>
                  <a:schemeClr val="accent2"/>
                </a:solidFill>
              </a:rPr>
              <a:t># </a:t>
            </a:r>
            <a:r>
              <a:rPr lang="en-US" sz="2300" i="1" dirty="0">
                <a:solidFill>
                  <a:schemeClr val="accent2"/>
                </a:solidFill>
              </a:rPr>
              <a:t>Inspiron 15</a:t>
            </a:r>
            <a:endParaRPr lang="en-GB" sz="2300" i="1" dirty="0">
              <a:solidFill>
                <a:schemeClr val="accent2"/>
              </a:solidFill>
            </a:endParaRPr>
          </a:p>
          <a:p>
            <a:r>
              <a:rPr lang="en-GB" sz="2300" dirty="0"/>
              <a:t>print(laptop</a:t>
            </a:r>
            <a:r>
              <a:rPr lang="en-GB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model</a:t>
            </a:r>
            <a:r>
              <a:rPr lang="en-GB" sz="2300" dirty="0"/>
              <a:t>)  </a:t>
            </a:r>
            <a:r>
              <a:rPr lang="en-GB" sz="2300" i="1" dirty="0">
                <a:solidFill>
                  <a:schemeClr val="accent2"/>
                </a:solidFill>
              </a:rPr>
              <a:t># Dell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10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C084ED-021B-4751-A8F8-2D62CFCBCE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4954</TotalTime>
  <Words>2524</Words>
  <Application>Microsoft Office PowerPoint</Application>
  <PresentationFormat>Widescreen</PresentationFormat>
  <Paragraphs>412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1_SoftUni</vt:lpstr>
      <vt:lpstr>Classes and Objects</vt:lpstr>
      <vt:lpstr>Table of Contents</vt:lpstr>
      <vt:lpstr>Have a Question?</vt:lpstr>
      <vt:lpstr>Classes and Instances</vt:lpstr>
      <vt:lpstr>Class Objects</vt:lpstr>
      <vt:lpstr>Instantiation</vt:lpstr>
      <vt:lpstr>__init__()</vt:lpstr>
      <vt:lpstr>self Parameter </vt:lpstr>
      <vt:lpstr>Instance Objects</vt:lpstr>
      <vt:lpstr>Problem: Vehicle</vt:lpstr>
      <vt:lpstr>Solution: Vehicle</vt:lpstr>
      <vt:lpstr>Attributes</vt:lpstr>
      <vt:lpstr>Attributes</vt:lpstr>
      <vt:lpstr>Methods</vt:lpstr>
      <vt:lpstr>Instance Methods</vt:lpstr>
      <vt:lpstr>Special/ Dunder Methods</vt:lpstr>
      <vt:lpstr>__str__() Method</vt:lpstr>
      <vt:lpstr>__repr__() Method</vt:lpstr>
      <vt:lpstr>Problem: Point </vt:lpstr>
      <vt:lpstr>Solution: Point</vt:lpstr>
      <vt:lpstr>Data Attributes</vt:lpstr>
      <vt:lpstr>Data Attributes</vt:lpstr>
      <vt:lpstr>Instance vs Class Variables (1)</vt:lpstr>
      <vt:lpstr>Example: Bad Practice</vt:lpstr>
      <vt:lpstr>Instance vs Class Variables (2)</vt:lpstr>
      <vt:lpstr>Example: Good Practice</vt:lpstr>
      <vt:lpstr>Problem: Circle </vt:lpstr>
      <vt:lpstr>Solution: Circle </vt:lpstr>
      <vt:lpstr>Problem: Glass </vt:lpstr>
      <vt:lpstr>Solution: Glass </vt:lpstr>
      <vt:lpstr>Special Data Attributes</vt:lpstr>
      <vt:lpstr>The __doc__ Attribute</vt:lpstr>
      <vt:lpstr>The __dict__ Attribute</vt:lpstr>
      <vt:lpstr>Problem: Smartphone</vt:lpstr>
      <vt:lpstr>Solution: Smartphone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Classes and Instances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240</cp:revision>
  <dcterms:created xsi:type="dcterms:W3CDTF">2018-05-23T13:08:44Z</dcterms:created>
  <dcterms:modified xsi:type="dcterms:W3CDTF">2021-07-02T06:57:51Z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