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9" r:id="rId18"/>
    <p:sldId id="320" r:id="rId19"/>
    <p:sldId id="321" r:id="rId20"/>
    <p:sldId id="329" r:id="rId21"/>
    <p:sldId id="330" r:id="rId22"/>
    <p:sldId id="331" r:id="rId23"/>
    <p:sldId id="332" r:id="rId24"/>
    <p:sldId id="324" r:id="rId25"/>
    <p:sldId id="325" r:id="rId26"/>
    <p:sldId id="326" r:id="rId27"/>
    <p:sldId id="333" r:id="rId28"/>
    <p:sldId id="334" r:id="rId29"/>
    <p:sldId id="335" r:id="rId30"/>
    <p:sldId id="279" r:id="rId31"/>
    <p:sldId id="280" r:id="rId32"/>
    <p:sldId id="401" r:id="rId33"/>
    <p:sldId id="405" r:id="rId34"/>
    <p:sldId id="4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940B626-4304-4EE8-8DE1-0BFA8CC81767}">
          <p14:sldIdLst>
            <p14:sldId id="256"/>
            <p14:sldId id="257"/>
            <p14:sldId id="258"/>
          </p14:sldIdLst>
        </p14:section>
        <p14:section name="Dictionary Definition" id="{66811CED-812C-4B67-AF73-C37FC56731F0}">
          <p14:sldIdLst>
            <p14:sldId id="302"/>
            <p14:sldId id="303"/>
            <p14:sldId id="304"/>
          </p14:sldIdLst>
        </p14:section>
        <p14:section name="Keys and Values" id="{14CC2643-A3C1-4809-849A-69B09173D2FD}">
          <p14:sldIdLst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Iterating Through Dictionaries" id="{6465223E-F095-4EB6-B090-904893484776}">
          <p14:sldIdLst>
            <p14:sldId id="311"/>
            <p14:sldId id="312"/>
            <p14:sldId id="313"/>
            <p14:sldId id="314"/>
          </p14:sldIdLst>
        </p14:section>
        <p14:section name="Existance in DIctionaries" id="{62F4445D-4787-4084-A003-CA974ED974FC}">
          <p14:sldIdLst>
            <p14:sldId id="319"/>
            <p14:sldId id="320"/>
            <p14:sldId id="321"/>
            <p14:sldId id="329"/>
            <p14:sldId id="330"/>
            <p14:sldId id="331"/>
            <p14:sldId id="332"/>
          </p14:sldIdLst>
        </p14:section>
        <p14:section name="Dictionary Methods" id="{04DCE856-8D7E-48BC-A116-92EFB6448D22}">
          <p14:sldIdLst>
            <p14:sldId id="324"/>
            <p14:sldId id="325"/>
            <p14:sldId id="326"/>
          </p14:sldIdLst>
        </p14:section>
        <p14:section name="Sorting" id="{F9F8DDD9-365E-449A-A2A7-0A16EDF462CF}">
          <p14:sldIdLst>
            <p14:sldId id="333"/>
            <p14:sldId id="334"/>
            <p14:sldId id="335"/>
          </p14:sldIdLst>
        </p14:section>
        <p14:section name="Live Exercises" id="{74F10BDD-806D-492B-BF48-3F805CE16CA5}">
          <p14:sldIdLst>
            <p14:sldId id="279"/>
          </p14:sldIdLst>
        </p14:section>
        <p14:section name="Conclusion" id="{E9233A90-0E8C-4684-A0A3-68B97F995305}">
          <p14:sldIdLst>
            <p14:sldId id="280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667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81ED0CD-DA73-4DCC-A8E8-F2C4B67F69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8632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5CD566-8D76-46EE-A810-FF3FD8ED11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059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DAFA6AE-FCC7-4F10-9DD8-DA88BEBD9C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6812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8120467-9BFA-4059-8534-27539514E7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59810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A463431-15C0-40DD-9665-CC4213D261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98459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1FBA562-D3EA-489C-A171-A94C12802C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82913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213848F3-A793-4D39-BFE4-18D5FDE23E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B4D9F6E4-FC81-434B-9C1C-37168329DB5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66296A9-5433-4E90-BC02-7C5BB1278C8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4C2C56A-4767-4B38-BC7E-AFC2736B97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4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BC5A47DD-C392-4106-9920-9F8004E93FD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9038A6C2-5332-49E2-AB64-CDDDCB75BA20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3C40B050-6E28-4221-9621-E59937BD5453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47AD843A-ADA8-4D7D-8944-5C4F60B42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69EA307E-7B89-4037-AC9C-1E086A42E3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FF0567C0-D067-495D-BD04-F1410F11B3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0DC56BED-E5FE-43E6-8D7A-F8944AC2E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664F9221-B251-41D6-8C7A-B53A610E3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9D92FD8F-F813-4AAC-BCE8-B8152756B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1AEB5062-9C0E-4EF2-8A03-0E56F1265E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CFB574A7-D19C-475E-B973-5CD4595C810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1E2A1C03-635D-4FDA-B88B-E11806FD622C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7B9311B3-9321-4CE8-B094-7D95BE4A3073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D920A769-7AB7-4A81-B997-4E7F0F8D7922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0B7258FD-CEDB-4E1A-B2FC-2CDF273855D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EBAEB3D3-A8D2-4436-A430-D7FD3B442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35A7A24F-B46E-4990-9A06-77DEDB11C9CD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DE0E73FA-D0AD-4F95-A706-153078B25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C9292DC9-41B2-44C8-9748-4F1FA9FACC8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7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F01A7C9B-C470-40AB-9D19-E869F14DA8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FCFD1FCF-F8D6-442B-92A9-01754E92174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88EC3C85-70F3-4451-AF3E-A263BCC4255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94DFD987-7665-405D-8316-AB1276C10430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9B0F904E-E820-4808-A5F9-DA2ABBB4F914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7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25752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57E8DAD0-798A-4F88-A197-FF7AE4D980B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D32D127E-2F5D-4A1C-BE4D-3D62AE7522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5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AB0AD1F3-09E4-438C-ABFF-A055B75AB9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4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B9B6E5C9-79A7-4677-93D1-1FABDC8824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2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7048DEF7-F718-422D-9FB5-0CFA2F19B771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D7653D83-F12E-4F9C-B92A-D2288AAD56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03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D88976CE-A31C-4975-B6F4-4C9CB8814C6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38A0C53-F467-4659-BFC6-3FBE6F6623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38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538592C3-358E-4546-8F00-118CB93213F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E1FB567D-999C-4214-A479-240D3C1BB1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9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75AFF579-C3EE-482F-B129-53412D1237E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BC0DFD79-1649-49E7-AE1D-05712EECFF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0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11920954-8B3F-4B23-9C98-3706B84546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4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6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pic>
        <p:nvPicPr>
          <p:cNvPr id="1026" name="Picture 2" descr="Ð ÐµÐ·ÑÐ»ÑÐ°Ñ Ñ Ð¸Ð·Ð¾Ð±ÑÐ°Ð¶ÐµÐ½Ð¸Ðµ Ð·Ð° dictionary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88" y="1911096"/>
            <a:ext cx="2619277" cy="261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684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70731" y="4583662"/>
            <a:ext cx="7193693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{'name':'Jack', 'age': 26}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my_dict['age'] = 27   </a:t>
            </a:r>
            <a:r>
              <a:rPr lang="en-US" i="1" dirty="0">
                <a:solidFill>
                  <a:schemeClr val="accent2"/>
                </a:solidFill>
              </a:rPr>
              <a:t># update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print(my_dict['age']) </a:t>
            </a:r>
            <a:r>
              <a:rPr lang="en-US" i="1" dirty="0">
                <a:solidFill>
                  <a:schemeClr val="accent2"/>
                </a:solidFill>
              </a:rPr>
              <a:t># 27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Dictionary are </a:t>
            </a:r>
            <a:r>
              <a:rPr lang="en-US" b="1" dirty="0">
                <a:solidFill>
                  <a:schemeClr val="bg1"/>
                </a:solidFill>
              </a:rPr>
              <a:t>mutable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add </a:t>
            </a:r>
            <a:r>
              <a:rPr lang="en-US" b="1" dirty="0">
                <a:solidFill>
                  <a:schemeClr val="bg1"/>
                </a:solidFill>
              </a:rPr>
              <a:t>new items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the value of existing items </a:t>
            </a:r>
            <a:br>
              <a:rPr lang="en-US" dirty="0"/>
            </a:br>
            <a:r>
              <a:rPr lang="en-US" dirty="0"/>
              <a:t>using assignment operator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the key is already present, value gets </a:t>
            </a:r>
            <a:r>
              <a:rPr lang="en-US" b="1" dirty="0">
                <a:solidFill>
                  <a:schemeClr val="bg1"/>
                </a:solidFill>
              </a:rPr>
              <a:t>updated</a:t>
            </a:r>
            <a:r>
              <a:rPr lang="en-US" dirty="0"/>
              <a:t>, else a new </a:t>
            </a:r>
            <a:br>
              <a:rPr lang="en-US" dirty="0"/>
            </a:br>
            <a:r>
              <a:rPr lang="en-US" dirty="0"/>
              <a:t>pair is </a:t>
            </a:r>
            <a:r>
              <a:rPr lang="en-US" b="1" dirty="0">
                <a:solidFill>
                  <a:schemeClr val="bg1"/>
                </a:solidFill>
              </a:rPr>
              <a:t>added</a:t>
            </a:r>
            <a:r>
              <a:rPr lang="en-US" dirty="0"/>
              <a:t> to the dictionary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Values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46F6B87-AB47-4DFC-B4F1-D01BD1BE85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61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67305" y="4610251"/>
            <a:ext cx="5940965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bread 10 butter 4 sugar 9 jam 12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a single line containing some </a:t>
            </a:r>
            <a:r>
              <a:rPr lang="en-US" b="1" dirty="0">
                <a:solidFill>
                  <a:schemeClr val="bg1"/>
                </a:solidFill>
              </a:rPr>
              <a:t>food(keys)</a:t>
            </a:r>
            <a:r>
              <a:rPr lang="en-US" dirty="0"/>
              <a:t> and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quantities(values)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They will be separated by a single space (the first element is </a:t>
            </a:r>
            <a:br>
              <a:rPr lang="en-US" dirty="0"/>
            </a:br>
            <a:r>
              <a:rPr lang="en-US" dirty="0"/>
              <a:t>the key, the second – the value and so on)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dictionary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it on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Bakery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404699" y="5847932"/>
            <a:ext cx="8741664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{'bread': 10, 'butter': 4, 'sugar': 9, 'jam': 12}</a:t>
            </a:r>
          </a:p>
        </p:txBody>
      </p:sp>
      <p:sp>
        <p:nvSpPr>
          <p:cNvPr id="6" name="Down Arrow 5"/>
          <p:cNvSpPr/>
          <p:nvPr/>
        </p:nvSpPr>
        <p:spPr bwMode="auto">
          <a:xfrm>
            <a:off x="5384077" y="5322265"/>
            <a:ext cx="307419" cy="38404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314017" y="641157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https://judge.softuni.bg/Contests/Practice/Index/173</a:t>
            </a:r>
            <a:r>
              <a:rPr lang="bg-BG" sz="2000" dirty="0">
                <a:hlinkClick r:id="rId2"/>
              </a:rPr>
              <a:t>6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9808D69-9A17-4206-B77D-017C213870E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1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DD3617-F448-450E-8976-AC337EDC4B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1000" y="1764000"/>
            <a:ext cx="6869766" cy="372451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elements = input().split("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bakery = {}  </a:t>
            </a:r>
            <a:r>
              <a:rPr lang="en-US" i="1" dirty="0">
                <a:solidFill>
                  <a:schemeClr val="accent2"/>
                </a:solidFill>
              </a:rPr>
              <a:t># bakery = </a:t>
            </a:r>
            <a:r>
              <a:rPr lang="en-US" i="1" dirty="0" err="1">
                <a:solidFill>
                  <a:schemeClr val="accent2"/>
                </a:solidFill>
              </a:rPr>
              <a:t>dict</a:t>
            </a:r>
            <a:r>
              <a:rPr lang="en-US" i="1" dirty="0">
                <a:solidFill>
                  <a:schemeClr val="accent2"/>
                </a:solidFill>
              </a:rPr>
              <a:t>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range(0, </a:t>
            </a:r>
            <a:r>
              <a:rPr lang="en-US" dirty="0" err="1"/>
              <a:t>len</a:t>
            </a:r>
            <a:r>
              <a:rPr lang="en-US" dirty="0"/>
              <a:t>(elements), </a:t>
            </a:r>
            <a:r>
              <a:rPr lang="en-US" dirty="0">
                <a:solidFill>
                  <a:schemeClr val="bg1"/>
                </a:solidFill>
              </a:rPr>
              <a:t>2</a:t>
            </a:r>
            <a:r>
              <a:rPr lang="en-US" dirty="0"/>
              <a:t>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key</a:t>
            </a:r>
            <a:r>
              <a:rPr lang="en-US" dirty="0"/>
              <a:t> = elements[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value</a:t>
            </a:r>
            <a:r>
              <a:rPr lang="en-US" dirty="0"/>
              <a:t> = elements[</a:t>
            </a:r>
            <a:r>
              <a:rPr lang="en-US" dirty="0" err="1"/>
              <a:t>i</a:t>
            </a:r>
            <a:r>
              <a:rPr lang="en-US" dirty="0"/>
              <a:t> + 1]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bakery</a:t>
            </a:r>
            <a:r>
              <a:rPr lang="en-US" dirty="0">
                <a:solidFill>
                  <a:schemeClr val="bg1"/>
                </a:solidFill>
              </a:rPr>
              <a:t>[key]</a:t>
            </a:r>
            <a:r>
              <a:rPr lang="en-US" dirty="0"/>
              <a:t> = int(</a:t>
            </a:r>
            <a:r>
              <a:rPr lang="en-US" dirty="0">
                <a:solidFill>
                  <a:schemeClr val="bg1"/>
                </a:solidFill>
              </a:rPr>
              <a:t>value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print(bakery)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Bakery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FFF9F6C-10A2-464F-9F20-C87792E8FB1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6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18C2-69E8-433D-896E-1952856D2A9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Iterating Through Dictionaries</a:t>
            </a:r>
          </a:p>
        </p:txBody>
      </p:sp>
      <p:pic>
        <p:nvPicPr>
          <p:cNvPr id="5122" name="Picture 2" descr="Ð ÐµÐ·ÑÐ»ÑÐ°Ñ Ñ Ð¸Ð·Ð¾Ð±ÑÐ°Ð¶ÐµÐ½Ð¸Ðµ Ð·Ð° repeat pn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704" y="1014983"/>
            <a:ext cx="3216085" cy="321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56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34151" y="1927744"/>
            <a:ext cx="7349141" cy="157598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squares = {1: 1, 2: 4, 3: 9}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for </a:t>
            </a:r>
            <a:r>
              <a:rPr lang="en-US" sz="2200" dirty="0">
                <a:solidFill>
                  <a:schemeClr val="bg1"/>
                </a:solidFill>
              </a:rPr>
              <a:t>key in </a:t>
            </a:r>
            <a:r>
              <a:rPr lang="en-US" sz="2200" dirty="0" err="1"/>
              <a:t>squares</a:t>
            </a:r>
            <a:r>
              <a:rPr lang="en-US" sz="2200" dirty="0" err="1">
                <a:solidFill>
                  <a:schemeClr val="bg1"/>
                </a:solidFill>
              </a:rPr>
              <a:t>.keys</a:t>
            </a:r>
            <a:r>
              <a:rPr lang="en-US" sz="2200" dirty="0">
                <a:solidFill>
                  <a:schemeClr val="bg1"/>
                </a:solidFill>
              </a:rPr>
              <a:t>()</a:t>
            </a:r>
            <a:r>
              <a:rPr lang="en-US" sz="2200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print(key, end=" ") </a:t>
            </a:r>
            <a:r>
              <a:rPr lang="en-US" sz="2200" i="1" dirty="0">
                <a:solidFill>
                  <a:schemeClr val="accent2"/>
                </a:solidFill>
              </a:rPr>
              <a:t># 1 2 3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the </a:t>
            </a:r>
            <a:r>
              <a:rPr lang="en-US" b="1" dirty="0">
                <a:latin typeface="Consolas" panose="020B0609020204030204" pitchFamily="49" charset="0"/>
              </a:rPr>
              <a:t>keys()</a:t>
            </a:r>
            <a:r>
              <a:rPr lang="en-US" b="1" dirty="0"/>
              <a:t> </a:t>
            </a:r>
            <a:r>
              <a:rPr lang="en-US" dirty="0"/>
              <a:t>method to get all the keys from a dictionary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Changing the values by iterating through the keys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Iterating Through Keys</a:t>
            </a:r>
            <a:endParaRPr lang="en-US" dirty="0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734151" y="4663549"/>
            <a:ext cx="7349141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squares = {1: 1, 2: 4, 3: 9}</a:t>
            </a:r>
          </a:p>
          <a:p>
            <a:r>
              <a:rPr lang="en-US" sz="2200" dirty="0"/>
              <a:t>for </a:t>
            </a:r>
            <a:r>
              <a:rPr lang="en-US" sz="2200" dirty="0">
                <a:solidFill>
                  <a:schemeClr val="bg1"/>
                </a:solidFill>
              </a:rPr>
              <a:t>key in </a:t>
            </a:r>
            <a:r>
              <a:rPr lang="en-US" sz="2200" dirty="0" err="1"/>
              <a:t>squares</a:t>
            </a:r>
            <a:r>
              <a:rPr lang="en-US" sz="2200" dirty="0" err="1">
                <a:solidFill>
                  <a:schemeClr val="bg1"/>
                </a:solidFill>
              </a:rPr>
              <a:t>.keys</a:t>
            </a:r>
            <a:r>
              <a:rPr lang="en-US" sz="2200" dirty="0">
                <a:solidFill>
                  <a:schemeClr val="bg1"/>
                </a:solidFill>
              </a:rPr>
              <a:t>()</a:t>
            </a:r>
            <a:r>
              <a:rPr lang="en-US" sz="2200" dirty="0"/>
              <a:t>:</a:t>
            </a:r>
          </a:p>
          <a:p>
            <a:r>
              <a:rPr lang="en-US" sz="2200" dirty="0"/>
              <a:t>   squares[key] </a:t>
            </a:r>
            <a:r>
              <a:rPr lang="en-US" sz="2200" dirty="0">
                <a:solidFill>
                  <a:schemeClr val="bg1"/>
                </a:solidFill>
              </a:rPr>
              <a:t>*=</a:t>
            </a:r>
            <a:r>
              <a:rPr lang="en-US" sz="2200" dirty="0"/>
              <a:t> 2</a:t>
            </a:r>
          </a:p>
          <a:p>
            <a:r>
              <a:rPr lang="en-US" sz="2200" i="1" dirty="0">
                <a:solidFill>
                  <a:schemeClr val="accent2"/>
                </a:solidFill>
              </a:rPr>
              <a:t># {1: 2, 2: 8, 3: 18}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F2207EB-D264-4666-B96D-ACE447F0F3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8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1635" y="2028002"/>
            <a:ext cx="7723997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squares = {1: 1, 2: 4, 3: 9}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</a:t>
            </a:r>
            <a:r>
              <a:rPr lang="en-US" dirty="0">
                <a:solidFill>
                  <a:schemeClr val="bg1"/>
                </a:solidFill>
              </a:rPr>
              <a:t>value</a:t>
            </a:r>
            <a:r>
              <a:rPr lang="en-US" dirty="0"/>
              <a:t> in </a:t>
            </a:r>
            <a:r>
              <a:rPr lang="en-US" dirty="0" err="1"/>
              <a:t>squares.</a:t>
            </a:r>
            <a:r>
              <a:rPr lang="en-US" dirty="0" err="1">
                <a:solidFill>
                  <a:schemeClr val="bg1"/>
                </a:solidFill>
              </a:rPr>
              <a:t>values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</a:t>
            </a:r>
            <a:r>
              <a:rPr lang="en-US" dirty="0">
                <a:solidFill>
                  <a:schemeClr val="bg1"/>
                </a:solidFill>
              </a:rPr>
              <a:t>value</a:t>
            </a:r>
            <a:r>
              <a:rPr lang="en-US" dirty="0">
                <a:solidFill>
                  <a:schemeClr val="tx1"/>
                </a:solidFill>
              </a:rPr>
              <a:t>, end=" "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1 4 9 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the </a:t>
            </a:r>
            <a:r>
              <a:rPr lang="en-US" b="1" dirty="0">
                <a:latin typeface="Consolas" panose="020B0609020204030204" pitchFamily="49" charset="0"/>
              </a:rPr>
              <a:t>values()</a:t>
            </a:r>
            <a:r>
              <a:rPr lang="en-US" dirty="0"/>
              <a:t> method to get all the values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also use the keys to get the values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Iterating Through Values</a:t>
            </a:r>
            <a:endParaRPr lang="en-US" dirty="0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734155" y="4748830"/>
            <a:ext cx="7349141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squares = {1: 1, 2: 4, 3: 9}</a:t>
            </a:r>
          </a:p>
          <a:p>
            <a:r>
              <a:rPr lang="en-US" dirty="0"/>
              <a:t>for key in </a:t>
            </a:r>
            <a:r>
              <a:rPr lang="en-US" dirty="0" err="1"/>
              <a:t>squares.keys</a:t>
            </a:r>
            <a:r>
              <a:rPr lang="en-US" dirty="0"/>
              <a:t>():</a:t>
            </a:r>
          </a:p>
          <a:p>
            <a:r>
              <a:rPr lang="en-US" dirty="0"/>
              <a:t>   print(squares</a:t>
            </a:r>
            <a:r>
              <a:rPr lang="en-US" dirty="0">
                <a:solidFill>
                  <a:schemeClr val="bg1"/>
                </a:solidFill>
              </a:rPr>
              <a:t>[key]</a:t>
            </a:r>
            <a:r>
              <a:rPr lang="en-US" dirty="0">
                <a:solidFill>
                  <a:schemeClr val="tx1"/>
                </a:solidFill>
              </a:rPr>
              <a:t>, end=" "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1 4 9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69D12D8-82DA-4AC0-9E2D-DA63AA55FD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58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38833" y="3506446"/>
            <a:ext cx="7998365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squares = {1: 1, 2: 4, 3: 9}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</a:t>
            </a:r>
            <a:r>
              <a:rPr lang="en-US" dirty="0">
                <a:solidFill>
                  <a:schemeClr val="bg1"/>
                </a:solidFill>
              </a:rPr>
              <a:t>(key, value)</a:t>
            </a:r>
            <a:r>
              <a:rPr lang="en-US" dirty="0"/>
              <a:t> in </a:t>
            </a:r>
            <a:r>
              <a:rPr lang="en-US" dirty="0" err="1"/>
              <a:t>squares.</a:t>
            </a:r>
            <a:r>
              <a:rPr lang="en-US" dirty="0" err="1">
                <a:solidFill>
                  <a:schemeClr val="bg1"/>
                </a:solidFill>
              </a:rPr>
              <a:t>items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</a:t>
            </a:r>
            <a:r>
              <a:rPr lang="en-US" dirty="0" err="1"/>
              <a:t>f"Key</a:t>
            </a:r>
            <a:r>
              <a:rPr lang="en-US" dirty="0"/>
              <a:t>: {key}, Value: {value}")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returns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tuple</a:t>
            </a:r>
            <a:r>
              <a:rPr lang="en-US" dirty="0"/>
              <a:t> (key, value) pairs (tuples will be covered in </a:t>
            </a:r>
            <a:br>
              <a:rPr lang="en-US" dirty="0"/>
            </a:br>
            <a:r>
              <a:rPr lang="en-US" dirty="0"/>
              <a:t>the advanced course)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the </a:t>
            </a:r>
            <a:r>
              <a:rPr lang="en-US" b="1" dirty="0">
                <a:latin typeface="Consolas" panose="020B0609020204030204" pitchFamily="49" charset="0"/>
              </a:rPr>
              <a:t>items()</a:t>
            </a:r>
            <a:r>
              <a:rPr lang="en-US" dirty="0"/>
              <a:t> method to iterate through key-value pairs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Iterating Using Items()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2911142-6253-408F-A40F-F45AE71EE8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6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EFE84-4E11-4CAF-B861-6DC6BDD29BE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Existence in Dictionary</a:t>
            </a:r>
          </a:p>
        </p:txBody>
      </p:sp>
      <p:sp>
        <p:nvSpPr>
          <p:cNvPr id="7" name="Rectangle 6"/>
          <p:cNvSpPr/>
          <p:nvPr/>
        </p:nvSpPr>
        <p:spPr>
          <a:xfrm>
            <a:off x="5251057" y="1377433"/>
            <a:ext cx="1689886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41534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63565" y="1986993"/>
            <a:ext cx="7441322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{'name': 'Peter', 'age': 22}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if 'name'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my_dict: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print(my_dict[name]) </a:t>
            </a:r>
            <a:r>
              <a:rPr lang="en-US" i="1" dirty="0">
                <a:solidFill>
                  <a:schemeClr val="accent2"/>
                </a:solidFill>
              </a:rPr>
              <a:t># Peter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the in keyword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Key Existence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3565" y="3959955"/>
            <a:ext cx="744132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my_dict = {'name': 'Peter', 'age': 22}</a:t>
            </a:r>
          </a:p>
          <a:p>
            <a:r>
              <a:rPr lang="en-US" dirty="0"/>
              <a:t>if 'name'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/>
              <a:t>my_dict.</a:t>
            </a:r>
            <a:r>
              <a:rPr lang="en-US" dirty="0" err="1">
                <a:solidFill>
                  <a:schemeClr val="bg1"/>
                </a:solidFill>
              </a:rPr>
              <a:t>keys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:</a:t>
            </a:r>
          </a:p>
          <a:p>
            <a:r>
              <a:rPr lang="en-US" dirty="0"/>
              <a:t>   print(my_dict[name]) </a:t>
            </a:r>
            <a:r>
              <a:rPr lang="en-US" i="1" dirty="0">
                <a:solidFill>
                  <a:schemeClr val="accent2"/>
                </a:solidFill>
              </a:rPr>
              <a:t># Peter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A522052-E94D-49C4-9263-6D427D6288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5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38851" y="2637782"/>
            <a:ext cx="8026208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{'name': 'Peter', 'age': 22}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if 22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/>
              <a:t>my_dict.</a:t>
            </a:r>
            <a:r>
              <a:rPr lang="en-US" dirty="0" err="1">
                <a:solidFill>
                  <a:schemeClr val="bg1"/>
                </a:solidFill>
              </a:rPr>
              <a:t>values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print("22 is a value in the dictionary")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22 is a value in the dictionary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also check if a value exists by using the </a:t>
            </a:r>
            <a:r>
              <a:rPr lang="en-US" b="1" dirty="0">
                <a:latin typeface="Consolas" panose="020B0609020204030204" pitchFamily="49" charset="0"/>
              </a:rPr>
              <a:t>values()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Value Existence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34A2923-8B7B-486D-B6D1-AD45165395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0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Dictionary Definition</a:t>
            </a:r>
          </a:p>
          <a:p>
            <a:r>
              <a:rPr lang="en-US" sz="3200" dirty="0"/>
              <a:t>Keys and Values</a:t>
            </a:r>
          </a:p>
          <a:p>
            <a:r>
              <a:rPr lang="en-US" sz="3200" dirty="0"/>
              <a:t>Iterating through Dictionaries</a:t>
            </a:r>
          </a:p>
          <a:p>
            <a:r>
              <a:rPr lang="en-US" sz="3200" dirty="0"/>
              <a:t>Existence in Dictionaries</a:t>
            </a:r>
          </a:p>
          <a:p>
            <a:r>
              <a:rPr lang="en-US" sz="3200" dirty="0"/>
              <a:t>Dictionary Methods</a:t>
            </a:r>
            <a:endParaRPr lang="bg-BG" sz="3200" dirty="0"/>
          </a:p>
          <a:p>
            <a:r>
              <a:rPr lang="en-US" sz="3200" dirty="0"/>
              <a:t>Sorting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0E35052-9FBB-4CC9-9697-5E8F7DA7ED3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4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be given </a:t>
            </a:r>
            <a:r>
              <a:rPr lang="en-US" b="1" dirty="0">
                <a:solidFill>
                  <a:schemeClr val="bg1"/>
                </a:solidFill>
              </a:rPr>
              <a:t>key-value pairs</a:t>
            </a:r>
            <a:r>
              <a:rPr lang="en-US" dirty="0"/>
              <a:t> of products and quantities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 the next line you will be given products to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  <a:r>
              <a:rPr lang="en-US" dirty="0"/>
              <a:t> for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Check for each product, you have </a:t>
            </a:r>
            <a:r>
              <a:rPr lang="en-US" b="1" dirty="0">
                <a:solidFill>
                  <a:schemeClr val="bg1"/>
                </a:solidFill>
              </a:rPr>
              <a:t>2 possibilities</a:t>
            </a:r>
            <a:r>
              <a:rPr lang="en-US" dirty="0"/>
              <a:t>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If you have it, print </a:t>
            </a:r>
            <a:r>
              <a:rPr lang="en-US" b="1" dirty="0">
                <a:latin typeface="Consolas" panose="020B0609020204030204" pitchFamily="49" charset="0"/>
              </a:rPr>
              <a:t>"We have {quantity} of {product} left"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Otherwise, print </a:t>
            </a:r>
            <a:r>
              <a:rPr lang="en-US" b="1" dirty="0">
                <a:latin typeface="Consolas" panose="020B0609020204030204" pitchFamily="49" charset="0"/>
              </a:rPr>
              <a:t>"Sorry, we don't have {product}"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Stock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F400D6F-62E8-49B2-A73D-8C02C5745EE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0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F759A62-B66F-47DC-B2F6-E6724FBFD6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719000"/>
            <a:ext cx="10949531" cy="3687714"/>
          </a:xfrm>
        </p:spPr>
        <p:txBody>
          <a:bodyPr/>
          <a:lstStyle/>
          <a:p>
            <a:r>
              <a:rPr lang="en-US" dirty="0"/>
              <a:t>elements = input().split(" ")</a:t>
            </a:r>
          </a:p>
          <a:p>
            <a:r>
              <a:rPr lang="en-US" dirty="0"/>
              <a:t>bakery = {}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Fill in the products in the dictionary</a:t>
            </a:r>
          </a:p>
          <a:p>
            <a:r>
              <a:rPr lang="en-US" dirty="0" err="1"/>
              <a:t>searched_products</a:t>
            </a:r>
            <a:r>
              <a:rPr lang="en-US" dirty="0"/>
              <a:t> = input().split(" ")</a:t>
            </a:r>
          </a:p>
          <a:p>
            <a:r>
              <a:rPr lang="en-US" dirty="0"/>
              <a:t>for product in </a:t>
            </a:r>
            <a:r>
              <a:rPr lang="en-US" dirty="0" err="1"/>
              <a:t>searched_products</a:t>
            </a:r>
            <a:r>
              <a:rPr lang="en-US" dirty="0"/>
              <a:t>:</a:t>
            </a:r>
          </a:p>
          <a:p>
            <a:r>
              <a:rPr lang="en-US" dirty="0"/>
              <a:t>    if product in bakery:</a:t>
            </a:r>
          </a:p>
          <a:p>
            <a:r>
              <a:rPr lang="en-US" dirty="0"/>
              <a:t>        print(</a:t>
            </a:r>
            <a:r>
              <a:rPr lang="en-US" dirty="0" err="1"/>
              <a:t>f"We</a:t>
            </a:r>
            <a:r>
              <a:rPr lang="en-US" dirty="0"/>
              <a:t> have {bakery[product]} of {product} left")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print(</a:t>
            </a:r>
            <a:r>
              <a:rPr lang="en-US" dirty="0" err="1"/>
              <a:t>f"Sorry</a:t>
            </a:r>
            <a:r>
              <a:rPr lang="en-US" dirty="0"/>
              <a:t>, we don't have {product}")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Stock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267FC60-6A2B-453A-AAD7-9C846FAFCC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4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34609" y="4163094"/>
            <a:ext cx="2108819" cy="227457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bread: 4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cheese: 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ham: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bread: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statistics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You will be receiving </a:t>
            </a:r>
            <a:r>
              <a:rPr lang="en-US" sz="3000" b="1" dirty="0">
                <a:solidFill>
                  <a:schemeClr val="bg1"/>
                </a:solidFill>
              </a:rPr>
              <a:t>key-value</a:t>
            </a:r>
            <a:r>
              <a:rPr lang="en-US" sz="3000" dirty="0"/>
              <a:t> pairs on separate lines separated </a:t>
            </a:r>
            <a:br>
              <a:rPr lang="en-US" sz="3000" dirty="0"/>
            </a:br>
            <a:r>
              <a:rPr lang="en-US" sz="3000" dirty="0"/>
              <a:t>by </a:t>
            </a:r>
            <a:r>
              <a:rPr lang="en-US" sz="3000" b="1" dirty="0">
                <a:latin typeface="Consolas" panose="020B0609020204030204" pitchFamily="49" charset="0"/>
              </a:rPr>
              <a:t>": "</a:t>
            </a:r>
            <a:r>
              <a:rPr lang="en-US" sz="3000" dirty="0"/>
              <a:t> until you receive the command </a:t>
            </a:r>
            <a:r>
              <a:rPr lang="en-US" sz="3000" b="1" dirty="0">
                <a:latin typeface="Consolas" panose="020B0609020204030204" pitchFamily="49" charset="0"/>
              </a:rPr>
              <a:t>"statistics"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Sometimes you may receive a product </a:t>
            </a:r>
            <a:r>
              <a:rPr lang="en-US" sz="3000" b="1" dirty="0">
                <a:solidFill>
                  <a:schemeClr val="bg1"/>
                </a:solidFill>
              </a:rPr>
              <a:t>more than once</a:t>
            </a:r>
            <a:r>
              <a:rPr lang="en-US" sz="3000" dirty="0"/>
              <a:t>. In that case add up the </a:t>
            </a:r>
            <a:r>
              <a:rPr lang="en-US" sz="3000" b="1" dirty="0">
                <a:solidFill>
                  <a:schemeClr val="bg1"/>
                </a:solidFill>
              </a:rPr>
              <a:t>quantities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When you receive the </a:t>
            </a:r>
            <a:r>
              <a:rPr lang="en-US" sz="3000" b="1" dirty="0">
                <a:latin typeface="Consolas" panose="020B0609020204030204" pitchFamily="49" charset="0"/>
              </a:rPr>
              <a:t>"statistics"</a:t>
            </a:r>
            <a:r>
              <a:rPr lang="en-US" sz="3000" dirty="0"/>
              <a:t> command, print the output as in the 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Statistics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257800" y="5067300"/>
            <a:ext cx="514350" cy="3429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86522" y="4085428"/>
            <a:ext cx="3228928" cy="22802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Products in stock:</a:t>
            </a:r>
          </a:p>
          <a:p>
            <a:r>
              <a:rPr lang="en-US" sz="1400" dirty="0"/>
              <a:t>- bread: 5</a:t>
            </a:r>
          </a:p>
          <a:p>
            <a:r>
              <a:rPr lang="en-US" sz="1400" dirty="0"/>
              <a:t>- cheese: 2</a:t>
            </a:r>
          </a:p>
          <a:p>
            <a:r>
              <a:rPr lang="en-US" sz="1400" dirty="0"/>
              <a:t>- ham: 1</a:t>
            </a:r>
          </a:p>
          <a:p>
            <a:r>
              <a:rPr lang="en-US" sz="1400" dirty="0"/>
              <a:t>Total Products: 3</a:t>
            </a:r>
          </a:p>
          <a:p>
            <a:r>
              <a:rPr lang="en-US" sz="1400" dirty="0"/>
              <a:t>Total Quantity: 8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50DF578-0359-409B-B725-A875D3812FF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79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99EF701-9F7F-42F5-945A-4252FE8659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854000"/>
            <a:ext cx="10949531" cy="3687714"/>
          </a:xfrm>
        </p:spPr>
        <p:txBody>
          <a:bodyPr/>
          <a:lstStyle/>
          <a:p>
            <a:r>
              <a:rPr lang="en-US" dirty="0"/>
              <a:t>products = {}</a:t>
            </a:r>
          </a:p>
          <a:p>
            <a:r>
              <a:rPr lang="en-US" dirty="0"/>
              <a:t>command = input()</a:t>
            </a:r>
          </a:p>
          <a:p>
            <a:r>
              <a:rPr lang="en-US" dirty="0"/>
              <a:t>while command != "statistics":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# split the command and get the product and the quantity</a:t>
            </a:r>
          </a:p>
          <a:p>
            <a:r>
              <a:rPr lang="en-US" dirty="0"/>
              <a:t>    if product not in products:</a:t>
            </a:r>
          </a:p>
          <a:p>
            <a:r>
              <a:rPr lang="en-US" dirty="0"/>
              <a:t>        products[product] = 0</a:t>
            </a:r>
          </a:p>
          <a:p>
            <a:r>
              <a:rPr lang="en-US" dirty="0"/>
              <a:t>    products[product] += quantity</a:t>
            </a:r>
          </a:p>
          <a:p>
            <a:r>
              <a:rPr lang="en-US" dirty="0"/>
              <a:t>    command = input()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TODO: print the result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Statistics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B007841-E337-4B61-AC45-982AFECF336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06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40628-B9B5-4279-B447-38358E2D45A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Dictionary Methods</a:t>
            </a:r>
          </a:p>
        </p:txBody>
      </p:sp>
      <p:pic>
        <p:nvPicPr>
          <p:cNvPr id="6146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444" y="1017374"/>
            <a:ext cx="3185984" cy="318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64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61587" y="2031643"/>
            <a:ext cx="9653429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{1: 'apple', 2: 'banana'}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my_dict.</a:t>
            </a:r>
            <a:r>
              <a:rPr lang="en-US" dirty="0" err="1">
                <a:solidFill>
                  <a:schemeClr val="bg1"/>
                </a:solidFill>
              </a:rPr>
              <a:t>clear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print(my_dict) </a:t>
            </a:r>
            <a:r>
              <a:rPr lang="en-US" i="1" dirty="0">
                <a:solidFill>
                  <a:schemeClr val="accent2"/>
                </a:solidFill>
              </a:rPr>
              <a:t># {}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>
                <a:latin typeface="Consolas" panose="020B0609020204030204" pitchFamily="49" charset="0"/>
              </a:rPr>
              <a:t>clear()</a:t>
            </a:r>
            <a:r>
              <a:rPr lang="en-US" dirty="0"/>
              <a:t> – removes all the elements from the dictionary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>
                <a:latin typeface="Consolas" panose="020B0609020204030204" pitchFamily="49" charset="0"/>
              </a:rPr>
              <a:t>copy()</a:t>
            </a:r>
            <a:r>
              <a:rPr lang="en-US" dirty="0"/>
              <a:t> – returns a copy of the dictionary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Methods (1)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1586" y="4785407"/>
            <a:ext cx="9653429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my_dict = {1: 'apple', 2: 'banana'}</a:t>
            </a:r>
          </a:p>
          <a:p>
            <a:r>
              <a:rPr lang="en-US" dirty="0"/>
              <a:t>print(</a:t>
            </a:r>
            <a:r>
              <a:rPr lang="en-US" dirty="0" err="1"/>
              <a:t>my_dict.copy</a:t>
            </a:r>
            <a:r>
              <a:rPr lang="en-US" dirty="0"/>
              <a:t>()) </a:t>
            </a:r>
            <a:r>
              <a:rPr lang="en-US" i="1" dirty="0">
                <a:solidFill>
                  <a:schemeClr val="accent2"/>
                </a:solidFill>
              </a:rPr>
              <a:t># {1: 'apple', 2: 'banana'}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10FB759-9AFF-4AD2-BC68-E76A9CBEC22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0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61587" y="2031643"/>
            <a:ext cx="9653429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{1: 'apple', 2: 'banana'}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apple = </a:t>
            </a:r>
            <a:r>
              <a:rPr lang="en-US" dirty="0" err="1"/>
              <a:t>my_dict.</a:t>
            </a:r>
            <a:r>
              <a:rPr lang="en-US" dirty="0" err="1">
                <a:solidFill>
                  <a:schemeClr val="bg1"/>
                </a:solidFill>
              </a:rPr>
              <a:t>pop</a:t>
            </a:r>
            <a:r>
              <a:rPr lang="en-US" dirty="0">
                <a:solidFill>
                  <a:schemeClr val="bg1"/>
                </a:solidFill>
              </a:rPr>
              <a:t>(1) </a:t>
            </a:r>
            <a:r>
              <a:rPr lang="en-US" i="1" dirty="0">
                <a:solidFill>
                  <a:schemeClr val="accent2"/>
                </a:solidFill>
              </a:rPr>
              <a:t># 'apple'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print(my_dict) </a:t>
            </a:r>
            <a:r>
              <a:rPr lang="en-US" i="1" dirty="0">
                <a:solidFill>
                  <a:schemeClr val="accent2"/>
                </a:solidFill>
              </a:rPr>
              <a:t># {2: 'banana'}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>
                <a:latin typeface="Consolas" panose="020B0609020204030204" pitchFamily="49" charset="0"/>
              </a:rPr>
              <a:t>pop()</a:t>
            </a:r>
            <a:r>
              <a:rPr lang="en-US" dirty="0"/>
              <a:t> – removes the specific item from the dictionary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 err="1">
                <a:latin typeface="Consolas" panose="020B0609020204030204" pitchFamily="49" charset="0"/>
              </a:rPr>
              <a:t>popitem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en-US" dirty="0"/>
              <a:t> – removes the item that was last inserted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Methods (2)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1586" y="4785407"/>
            <a:ext cx="965342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my_dict = {1: 'apple', 2: 'banana'}</a:t>
            </a:r>
          </a:p>
          <a:p>
            <a:r>
              <a:rPr lang="en-US" dirty="0"/>
              <a:t>print(</a:t>
            </a:r>
            <a:r>
              <a:rPr lang="en-US" dirty="0" err="1"/>
              <a:t>my_dict.popitem</a:t>
            </a:r>
            <a:r>
              <a:rPr lang="en-US" dirty="0"/>
              <a:t>()) </a:t>
            </a:r>
            <a:r>
              <a:rPr lang="en-US" i="1" dirty="0">
                <a:solidFill>
                  <a:schemeClr val="accent2"/>
                </a:solidFill>
              </a:rPr>
              <a:t># (2: 'banana')</a:t>
            </a:r>
          </a:p>
          <a:p>
            <a:r>
              <a:rPr lang="en-US" dirty="0">
                <a:solidFill>
                  <a:schemeClr val="tx1"/>
                </a:solidFill>
              </a:rPr>
              <a:t>print(my_dict) </a:t>
            </a:r>
            <a:r>
              <a:rPr lang="en-US" i="1" dirty="0">
                <a:solidFill>
                  <a:schemeClr val="accent2"/>
                </a:solidFill>
              </a:rPr>
              <a:t># {1: 'apple'}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3835D74-C99F-4F87-9D52-6077F86F402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0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957D-5551-4533-9748-E0F15B8B56C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Sorting</a:t>
            </a:r>
          </a:p>
        </p:txBody>
      </p:sp>
      <p:pic>
        <p:nvPicPr>
          <p:cNvPr id="1026" name="Picture 2" descr="Ð ÐµÐ·ÑÐ»ÑÐ°Ñ Ñ Ð¸Ð·Ð¾Ð±ÑÐ°Ð¶ÐµÐ½Ð¸Ðµ Ð·Ð° sorting 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931" y="1302737"/>
            <a:ext cx="2676138" cy="267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6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76000" y="3128337"/>
            <a:ext cx="5985000" cy="601325"/>
          </a:xfrm>
        </p:spPr>
        <p:txBody>
          <a:bodyPr>
            <a:normAutofit/>
          </a:bodyPr>
          <a:lstStyle/>
          <a:p>
            <a:r>
              <a:rPr lang="en-US" dirty="0"/>
              <a:t>sorted(</a:t>
            </a:r>
            <a:r>
              <a:rPr lang="en-US" dirty="0" err="1"/>
              <a:t>iterable</a:t>
            </a:r>
            <a:r>
              <a:rPr lang="en-US" dirty="0"/>
              <a:t>[, key][, reverse])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sorted()</a:t>
            </a:r>
            <a:r>
              <a:rPr lang="en-US" dirty="0"/>
              <a:t> method sorts the elements of a given </a:t>
            </a:r>
            <a:br>
              <a:rPr lang="en-US" dirty="0"/>
            </a:br>
            <a:r>
              <a:rPr lang="en-US" dirty="0" err="1"/>
              <a:t>iterable</a:t>
            </a:r>
            <a:r>
              <a:rPr lang="en-US" dirty="0"/>
              <a:t> - Ascending or Descending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syntax</a:t>
            </a:r>
            <a:r>
              <a:rPr lang="en-US" dirty="0"/>
              <a:t> of </a:t>
            </a:r>
            <a:r>
              <a:rPr lang="en-US" b="1" dirty="0">
                <a:latin typeface="Consolas" panose="020B0609020204030204" pitchFamily="49" charset="0"/>
              </a:rPr>
              <a:t>sorted()</a:t>
            </a:r>
            <a:r>
              <a:rPr lang="en-US" dirty="0"/>
              <a:t> method is: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</a:rPr>
              <a:t>iterable</a:t>
            </a:r>
            <a:r>
              <a:rPr lang="en-US" dirty="0"/>
              <a:t> - sequence or collection or any iterator 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reverse</a:t>
            </a:r>
            <a:r>
              <a:rPr lang="en-US" dirty="0"/>
              <a:t> (Optional) - If true, the sorted list is reversed (or sorted in Descending order)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 (Optional) - function that serves as a key for the </a:t>
            </a:r>
            <a:br>
              <a:rPr lang="en-US" dirty="0"/>
            </a:br>
            <a:r>
              <a:rPr lang="en-US" dirty="0"/>
              <a:t>sort comparison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Sorted() Method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91664B5-0727-44BE-9091-82EF87ECF48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84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91595" y="3789000"/>
            <a:ext cx="10961435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{'Peter': 21, 'George': 18, 'John': 45}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sorted_dict = dict(</a:t>
            </a:r>
            <a:r>
              <a:rPr lang="en-US" dirty="0">
                <a:solidFill>
                  <a:schemeClr val="bg1"/>
                </a:solidFill>
              </a:rPr>
              <a:t>sorted</a:t>
            </a:r>
            <a:r>
              <a:rPr lang="en-US" dirty="0"/>
              <a:t>(my_dict</a:t>
            </a:r>
            <a:r>
              <a:rPr lang="en-US" dirty="0">
                <a:solidFill>
                  <a:schemeClr val="bg1"/>
                </a:solidFill>
              </a:rPr>
              <a:t>.items()</a:t>
            </a:r>
            <a:r>
              <a:rPr lang="en-US" dirty="0"/>
              <a:t>, key=lambda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dirty="0"/>
              <a:t>: </a:t>
            </a:r>
            <a:r>
              <a:rPr lang="en-US" dirty="0">
                <a:solidFill>
                  <a:schemeClr val="bg1"/>
                </a:solidFill>
              </a:rPr>
              <a:t>x[1]</a:t>
            </a:r>
            <a:r>
              <a:rPr lang="en-US" dirty="0"/>
              <a:t>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{'George': 18, 'Peter': 21, 'John': 45}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with reverse=True -&gt; {'John': 45, 'Peter': 21, 'George': 18}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use </a:t>
            </a:r>
            <a:r>
              <a:rPr lang="en-US" b="1" dirty="0">
                <a:solidFill>
                  <a:schemeClr val="bg1"/>
                </a:solidFill>
              </a:rPr>
              <a:t>lambda</a:t>
            </a:r>
            <a:r>
              <a:rPr lang="en-US" dirty="0"/>
              <a:t> functions in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sorted()</a:t>
            </a:r>
            <a:r>
              <a:rPr lang="en-US" dirty="0"/>
              <a:t> function as in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filter()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functions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With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sorted()</a:t>
            </a:r>
            <a:r>
              <a:rPr lang="en-US" dirty="0"/>
              <a:t> function you pass the lambda function as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Lambdas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D2F105A-B421-4A53-BA33-970EA89076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39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35415591-14C6-4790-A95B-238DC145AC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 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412522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F5733-D0B8-405A-AFF9-751B8C09B1F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48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75F261-51DD-4F8C-88A6-BCEE35AA2A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b="1" dirty="0">
                <a:solidFill>
                  <a:schemeClr val="bg2"/>
                </a:solidFill>
                <a:latin typeface="+mj-lt"/>
              </a:rPr>
              <a:t>We learned:</a:t>
            </a:r>
          </a:p>
          <a:p>
            <a:pPr lvl="1">
              <a:lnSpc>
                <a:spcPct val="130000"/>
              </a:lnSpc>
            </a:pPr>
            <a:r>
              <a:rPr lang="en-US" sz="3000" b="1" dirty="0">
                <a:solidFill>
                  <a:schemeClr val="bg2"/>
                </a:solidFill>
                <a:latin typeface="+mj-lt"/>
              </a:rPr>
              <a:t>what dictionaries are</a:t>
            </a:r>
          </a:p>
          <a:p>
            <a:pPr lvl="1">
              <a:lnSpc>
                <a:spcPct val="130000"/>
              </a:lnSpc>
            </a:pPr>
            <a:r>
              <a:rPr lang="en-US" sz="3000" b="1" dirty="0">
                <a:solidFill>
                  <a:schemeClr val="bg2"/>
                </a:solidFill>
              </a:rPr>
              <a:t>how to create dictionaries</a:t>
            </a:r>
            <a:endParaRPr lang="en-US" sz="3000" b="1" dirty="0">
              <a:solidFill>
                <a:schemeClr val="bg2"/>
              </a:solidFill>
              <a:latin typeface="+mj-lt"/>
            </a:endParaRPr>
          </a:p>
          <a:p>
            <a:pPr lvl="1">
              <a:lnSpc>
                <a:spcPct val="130000"/>
              </a:lnSpc>
            </a:pPr>
            <a:r>
              <a:rPr lang="en-US" sz="3000" b="1" dirty="0">
                <a:solidFill>
                  <a:schemeClr val="bg2"/>
                </a:solidFill>
                <a:latin typeface="+mj-lt"/>
              </a:rPr>
              <a:t>what keys and values are</a:t>
            </a:r>
          </a:p>
          <a:p>
            <a:pPr lvl="1">
              <a:lnSpc>
                <a:spcPct val="130000"/>
              </a:lnSpc>
            </a:pPr>
            <a:r>
              <a:rPr lang="en-US" sz="3000" b="1" dirty="0">
                <a:solidFill>
                  <a:schemeClr val="bg2"/>
                </a:solidFill>
                <a:latin typeface="+mj-lt"/>
              </a:rPr>
              <a:t>how to iterate through dictionaries</a:t>
            </a:r>
          </a:p>
          <a:p>
            <a:pPr lvl="1">
              <a:lnSpc>
                <a:spcPct val="130000"/>
              </a:lnSpc>
            </a:pPr>
            <a:r>
              <a:rPr lang="en-US" sz="3000" b="1" dirty="0">
                <a:solidFill>
                  <a:schemeClr val="bg2"/>
                </a:solidFill>
                <a:latin typeface="+mj-lt"/>
              </a:rPr>
              <a:t>additional dictionary methods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16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58843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70D2CBE-E206-4548-8B69-4D9E331A95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45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200C9470-E1FC-4BFD-8319-75AF28E29C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5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750630A9-E8C2-48CD-BCE1-60CE3DA6E90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Storing Key-Value Pairs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A61728-AB68-4C58-ACDD-89B77F8A014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Dictionary</a:t>
            </a:r>
          </a:p>
        </p:txBody>
      </p:sp>
      <p:pic>
        <p:nvPicPr>
          <p:cNvPr id="2052" name="Picture 4" descr="Ð ÐµÐ·ÑÐ»ÑÐ°Ñ Ñ Ð¸Ð·Ð¾Ð±ÑÐ°Ð¶ÐµÐ½Ð¸Ðµ Ð·Ð° dictionary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681" y="1484321"/>
            <a:ext cx="2388637" cy="238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74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96766" y="1212411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In Python a dictionary is an </a:t>
            </a:r>
            <a:r>
              <a:rPr lang="en-US" b="1" dirty="0">
                <a:solidFill>
                  <a:schemeClr val="bg1"/>
                </a:solidFill>
              </a:rPr>
              <a:t>unordered collection</a:t>
            </a:r>
            <a:r>
              <a:rPr lang="en-US" dirty="0"/>
              <a:t> of </a:t>
            </a:r>
            <a:br>
              <a:rPr lang="en-US" dirty="0"/>
            </a:br>
            <a:r>
              <a:rPr lang="en-US" dirty="0"/>
              <a:t>items</a:t>
            </a:r>
          </a:p>
          <a:p>
            <a:pPr>
              <a:buClr>
                <a:schemeClr val="tx1"/>
              </a:buClr>
            </a:pPr>
            <a:r>
              <a:rPr lang="en-US" dirty="0"/>
              <a:t>While other data types have only value as an </a:t>
            </a:r>
            <a:br>
              <a:rPr lang="en-US" dirty="0"/>
            </a:br>
            <a:r>
              <a:rPr lang="en-US" dirty="0"/>
              <a:t>element, a dictionary has </a:t>
            </a:r>
            <a:r>
              <a:rPr lang="en-US" b="1" dirty="0">
                <a:solidFill>
                  <a:schemeClr val="bg1"/>
                </a:solidFill>
              </a:rPr>
              <a:t>key-value pairs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can be of any data type and </a:t>
            </a:r>
            <a:r>
              <a:rPr lang="en-US" b="1" dirty="0">
                <a:solidFill>
                  <a:schemeClr val="bg1"/>
                </a:solidFill>
              </a:rPr>
              <a:t>can repeat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Keys</a:t>
            </a:r>
            <a:r>
              <a:rPr lang="en-US" dirty="0"/>
              <a:t> must be of </a:t>
            </a: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/>
              <a:t> type and must be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unique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A77E8F2-17C7-4159-95BF-0CE45A22430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6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21000" y="2747577"/>
            <a:ext cx="9180000" cy="1750324"/>
          </a:xfrm>
        </p:spPr>
        <p:txBody>
          <a:bodyPr/>
          <a:lstStyle/>
          <a:p>
            <a:r>
              <a:rPr lang="en-US" i="1" dirty="0">
                <a:solidFill>
                  <a:schemeClr val="accent2"/>
                </a:solidFill>
              </a:rPr>
              <a:t># empty dictionary</a:t>
            </a:r>
          </a:p>
          <a:p>
            <a:r>
              <a:rPr lang="en-US" dirty="0"/>
              <a:t>my_dict = </a:t>
            </a:r>
            <a:r>
              <a:rPr lang="en-US" dirty="0">
                <a:solidFill>
                  <a:schemeClr val="bg1"/>
                </a:solidFill>
              </a:rPr>
              <a:t>{}</a:t>
            </a:r>
            <a:endParaRPr lang="en-US" dirty="0"/>
          </a:p>
          <a:p>
            <a:r>
              <a:rPr lang="en-US" i="1" dirty="0">
                <a:solidFill>
                  <a:schemeClr val="accent2"/>
                </a:solidFill>
              </a:rPr>
              <a:t># dictionary with integer keys</a:t>
            </a:r>
          </a:p>
          <a:p>
            <a:r>
              <a:rPr lang="en-US" dirty="0"/>
              <a:t>my_dict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/>
              <a:t>'fruit'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/>
              <a:t> 'apple'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'vegetable'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/>
              <a:t> 'cucumber'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Creating a dictionary is as simple as placing items </a:t>
            </a:r>
            <a:br>
              <a:rPr lang="en-US" dirty="0"/>
            </a:br>
            <a:r>
              <a:rPr lang="en-US" dirty="0"/>
              <a:t>inside curly braces </a:t>
            </a:r>
            <a:r>
              <a:rPr lang="en-US" b="1" dirty="0">
                <a:solidFill>
                  <a:schemeClr val="bg1"/>
                </a:solidFill>
              </a:rPr>
              <a:t>{}</a:t>
            </a:r>
            <a:r>
              <a:rPr lang="en-US" dirty="0"/>
              <a:t> separated by comma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2001000" y="4662517"/>
            <a:ext cx="1828800" cy="546499"/>
          </a:xfrm>
          <a:prstGeom prst="wedgeRoundRectCallout">
            <a:avLst>
              <a:gd name="adj1" fmla="val 34596"/>
              <a:gd name="adj2" fmla="val -931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461600" y="4662517"/>
            <a:ext cx="1828800" cy="546499"/>
          </a:xfrm>
          <a:prstGeom prst="wedgeRoundRectCallout">
            <a:avLst>
              <a:gd name="adj1" fmla="val -28833"/>
              <a:gd name="adj2" fmla="val -914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6155D2D-A5C6-4B67-9B67-3988DD5FD1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3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E44A9-24D0-4F49-BACC-A5663D2F368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Keys and Values</a:t>
            </a:r>
          </a:p>
        </p:txBody>
      </p:sp>
      <p:pic>
        <p:nvPicPr>
          <p:cNvPr id="3074" name="Picture 2" descr="Ð ÐµÐ·ÑÐ»ÑÐ°Ñ Ñ Ð¸Ð·Ð¾Ð±ÑÐ°Ð¶ÐµÐ½Ð¸Ðµ Ð·Ð° key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078" y="1237805"/>
            <a:ext cx="2785555" cy="278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04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1766" y="1167411"/>
            <a:ext cx="10129234" cy="5546589"/>
          </a:xfrm>
        </p:spPr>
        <p:txBody>
          <a:bodyPr/>
          <a:lstStyle/>
          <a:p>
            <a:r>
              <a:rPr lang="en-US" dirty="0"/>
              <a:t>While indexing is used with other container types to access values, dictionary uses </a:t>
            </a:r>
            <a:r>
              <a:rPr lang="en-US" b="1" dirty="0">
                <a:solidFill>
                  <a:schemeClr val="bg1"/>
                </a:solidFill>
              </a:rPr>
              <a:t>keys</a:t>
            </a:r>
          </a:p>
          <a:p>
            <a:r>
              <a:rPr lang="en-US" dirty="0"/>
              <a:t>Key can be used either inside </a:t>
            </a:r>
            <a:r>
              <a:rPr lang="en-US" b="1" dirty="0">
                <a:solidFill>
                  <a:schemeClr val="bg1"/>
                </a:solidFill>
              </a:rPr>
              <a:t>square brackets</a:t>
            </a:r>
            <a:r>
              <a:rPr lang="en-US" dirty="0"/>
              <a:t> or </a:t>
            </a:r>
            <a:br>
              <a:rPr lang="en-US" dirty="0"/>
            </a:br>
            <a:r>
              <a:rPr lang="en-US" dirty="0"/>
              <a:t>with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get()</a:t>
            </a:r>
            <a:r>
              <a:rPr lang="en-US" dirty="0"/>
              <a:t> method</a:t>
            </a:r>
          </a:p>
          <a:p>
            <a:r>
              <a:rPr lang="en-US" dirty="0"/>
              <a:t>The difference while using get() is that it returns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  <a:r>
              <a:rPr lang="en-US" dirty="0"/>
              <a:t> instead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KeyError</a:t>
            </a:r>
            <a:r>
              <a:rPr lang="en-US" dirty="0"/>
              <a:t>, if the key is not found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Key?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D6320A3-8278-4840-9403-1A108F47A1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95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BF00A5-3520-45A1-88B0-0C4A57A8AE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21117" y="2279307"/>
            <a:ext cx="7949765" cy="2299385"/>
          </a:xfrm>
        </p:spPr>
        <p:txBody>
          <a:bodyPr/>
          <a:lstStyle/>
          <a:p>
            <a:r>
              <a:rPr lang="en-US" sz="2600" dirty="0" err="1"/>
              <a:t>my_dict</a:t>
            </a:r>
            <a:r>
              <a:rPr lang="en-US" sz="2600" dirty="0"/>
              <a:t> = {'</a:t>
            </a:r>
            <a:r>
              <a:rPr lang="en-US" sz="2600" dirty="0" err="1"/>
              <a:t>name':'Jack</a:t>
            </a:r>
            <a:r>
              <a:rPr lang="en-US" sz="2600" dirty="0"/>
              <a:t>', 'age': 26}</a:t>
            </a:r>
          </a:p>
          <a:p>
            <a:r>
              <a:rPr lang="en-US" sz="2600" dirty="0"/>
              <a:t>print(</a:t>
            </a:r>
            <a:r>
              <a:rPr lang="en-US" sz="2600" dirty="0" err="1"/>
              <a:t>my_dict</a:t>
            </a:r>
            <a:r>
              <a:rPr lang="en-US" sz="2600" dirty="0"/>
              <a:t>['name'])    </a:t>
            </a:r>
            <a:r>
              <a:rPr lang="en-US" sz="2600" i="1" dirty="0">
                <a:solidFill>
                  <a:schemeClr val="accent2"/>
                </a:solidFill>
              </a:rPr>
              <a:t># Output: Jack</a:t>
            </a:r>
          </a:p>
          <a:p>
            <a:r>
              <a:rPr lang="en-US" sz="2600" dirty="0"/>
              <a:t>print(</a:t>
            </a:r>
            <a:r>
              <a:rPr lang="en-US" sz="2600" dirty="0" err="1"/>
              <a:t>my_dict.get</a:t>
            </a:r>
            <a:r>
              <a:rPr lang="en-US" sz="2600" dirty="0"/>
              <a:t>('age')) </a:t>
            </a:r>
            <a:r>
              <a:rPr lang="en-US" sz="2600" i="1" dirty="0">
                <a:solidFill>
                  <a:schemeClr val="accent2"/>
                </a:solidFill>
              </a:rPr>
              <a:t># Output: 26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# </a:t>
            </a:r>
            <a:r>
              <a:rPr lang="en-US" sz="2600" i="1" dirty="0" err="1">
                <a:solidFill>
                  <a:schemeClr val="accent2"/>
                </a:solidFill>
              </a:rPr>
              <a:t>my_dict.get</a:t>
            </a:r>
            <a:r>
              <a:rPr lang="en-US" sz="2600" i="1" dirty="0">
                <a:solidFill>
                  <a:schemeClr val="accent2"/>
                </a:solidFill>
              </a:rPr>
              <a:t>('address') -&gt; None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# </a:t>
            </a:r>
            <a:r>
              <a:rPr lang="en-US" sz="2600" i="1" dirty="0" err="1">
                <a:solidFill>
                  <a:schemeClr val="accent2"/>
                </a:solidFill>
              </a:rPr>
              <a:t>my_dict</a:t>
            </a:r>
            <a:r>
              <a:rPr lang="en-US" sz="2600" i="1" dirty="0">
                <a:solidFill>
                  <a:schemeClr val="accent2"/>
                </a:solidFill>
              </a:rPr>
              <a:t>['address']     -&gt; </a:t>
            </a:r>
            <a:r>
              <a:rPr lang="en-US" sz="2600" i="1" dirty="0" err="1">
                <a:solidFill>
                  <a:schemeClr val="accent2"/>
                </a:solidFill>
              </a:rPr>
              <a:t>KeyError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D0E990E-67FB-4950-A177-543DC9C63FB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41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3277</TotalTime>
  <Words>1856</Words>
  <Application>Microsoft Office PowerPoint</Application>
  <PresentationFormat>Widescreen</PresentationFormat>
  <Paragraphs>258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Dictionaries</vt:lpstr>
      <vt:lpstr>Table of Contents</vt:lpstr>
      <vt:lpstr>Have a Question?</vt:lpstr>
      <vt:lpstr>Dictionary</vt:lpstr>
      <vt:lpstr>Definition</vt:lpstr>
      <vt:lpstr>Examples</vt:lpstr>
      <vt:lpstr>Keys and Values</vt:lpstr>
      <vt:lpstr>What is a Key?</vt:lpstr>
      <vt:lpstr>Example</vt:lpstr>
      <vt:lpstr>Change Values</vt:lpstr>
      <vt:lpstr>Problem: Bakery</vt:lpstr>
      <vt:lpstr>Solution: Bakery</vt:lpstr>
      <vt:lpstr>Iterating Through Dictionaries</vt:lpstr>
      <vt:lpstr>Iterating Through Keys</vt:lpstr>
      <vt:lpstr>Iterating Through Values</vt:lpstr>
      <vt:lpstr>Iterating Using Items()</vt:lpstr>
      <vt:lpstr>Existence in Dictionary</vt:lpstr>
      <vt:lpstr>Check for Key Existence</vt:lpstr>
      <vt:lpstr>Check for Value Existence</vt:lpstr>
      <vt:lpstr>Problem: Stock</vt:lpstr>
      <vt:lpstr>Solution: Stock</vt:lpstr>
      <vt:lpstr>Problem: Statistics</vt:lpstr>
      <vt:lpstr>Solution: Statistics</vt:lpstr>
      <vt:lpstr>Dictionary Methods</vt:lpstr>
      <vt:lpstr>Dictionary Methods (1)</vt:lpstr>
      <vt:lpstr>Dictionary Methods (2)</vt:lpstr>
      <vt:lpstr>Sorting</vt:lpstr>
      <vt:lpstr>The Sorted() Method</vt:lpstr>
      <vt:lpstr>Using Lambdas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Python - Dictionaries</dc:title>
  <dc:subject>Software Development</dc:subject>
  <dc:creator>Software University</dc:creator>
  <cp:keywords>programming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21</cp:revision>
  <dcterms:created xsi:type="dcterms:W3CDTF">2018-05-23T13:08:44Z</dcterms:created>
  <dcterms:modified xsi:type="dcterms:W3CDTF">2021-01-11T11:42:38Z</dcterms:modified>
  <cp:category>Python Fundamentals Course @ SoftUni: https://softuni.bg/trainings/2442/python-fundamentals-september-2019</cp:category>
</cp:coreProperties>
</file>