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3" r:id="rId5"/>
    <p:sldId id="260" r:id="rId6"/>
    <p:sldId id="259" r:id="rId7"/>
    <p:sldId id="261" r:id="rId8"/>
    <p:sldId id="262"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80" r:id="rId24"/>
    <p:sldId id="288" r:id="rId25"/>
    <p:sldId id="279"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6"/>
  </p:normalViewPr>
  <p:slideViewPr>
    <p:cSldViewPr snapToGrid="0">
      <p:cViewPr varScale="1">
        <p:scale>
          <a:sx n="106" d="100"/>
          <a:sy n="106" d="100"/>
        </p:scale>
        <p:origin x="5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229ED-9975-4246-8E93-6DB68BD2F2A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B4A7AE1-876E-4898-9A99-01EFE24A32FA}">
      <dgm:prSet/>
      <dgm:spPr/>
      <dgm:t>
        <a:bodyPr/>
        <a:lstStyle/>
        <a:p>
          <a:r>
            <a:rPr lang="bg-BG"/>
            <a:t>Линейно търсене</a:t>
          </a:r>
          <a:endParaRPr lang="en-US"/>
        </a:p>
      </dgm:t>
    </dgm:pt>
    <dgm:pt modelId="{3C21AD13-04EC-4C9D-BC90-EDBBED898A84}" type="parTrans" cxnId="{4E7A41D4-CA53-4F04-86B2-6FACAB33AC6E}">
      <dgm:prSet/>
      <dgm:spPr/>
      <dgm:t>
        <a:bodyPr/>
        <a:lstStyle/>
        <a:p>
          <a:endParaRPr lang="en-US"/>
        </a:p>
      </dgm:t>
    </dgm:pt>
    <dgm:pt modelId="{F7D34FA0-C9BD-49C0-B590-5EC3E8B1BAAB}" type="sibTrans" cxnId="{4E7A41D4-CA53-4F04-86B2-6FACAB33AC6E}">
      <dgm:prSet/>
      <dgm:spPr/>
      <dgm:t>
        <a:bodyPr/>
        <a:lstStyle/>
        <a:p>
          <a:endParaRPr lang="en-US"/>
        </a:p>
      </dgm:t>
    </dgm:pt>
    <dgm:pt modelId="{70C9320F-0636-4636-B7E3-B69516C59D7E}">
      <dgm:prSet/>
      <dgm:spPr/>
      <dgm:t>
        <a:bodyPr/>
        <a:lstStyle/>
        <a:p>
          <a:r>
            <a:rPr lang="bg-BG"/>
            <a:t>Двоично търсене</a:t>
          </a:r>
          <a:endParaRPr lang="en-US"/>
        </a:p>
      </dgm:t>
    </dgm:pt>
    <dgm:pt modelId="{9C3C79C4-433D-4BF8-9510-4585690A08F4}" type="parTrans" cxnId="{F75BBC00-EF19-46A3-8568-10B2E8BE0DDE}">
      <dgm:prSet/>
      <dgm:spPr/>
      <dgm:t>
        <a:bodyPr/>
        <a:lstStyle/>
        <a:p>
          <a:endParaRPr lang="en-US"/>
        </a:p>
      </dgm:t>
    </dgm:pt>
    <dgm:pt modelId="{9D1CA300-5D4E-49D4-8834-DDA3DFAB94BE}" type="sibTrans" cxnId="{F75BBC00-EF19-46A3-8568-10B2E8BE0DDE}">
      <dgm:prSet/>
      <dgm:spPr/>
      <dgm:t>
        <a:bodyPr/>
        <a:lstStyle/>
        <a:p>
          <a:endParaRPr lang="en-US"/>
        </a:p>
      </dgm:t>
    </dgm:pt>
    <dgm:pt modelId="{5F2CF0E4-2769-402C-A067-B6C43A7E1298}">
      <dgm:prSet/>
      <dgm:spPr/>
      <dgm:t>
        <a:bodyPr/>
        <a:lstStyle/>
        <a:p>
          <a:r>
            <a:rPr lang="en-US"/>
            <a:t>Jump Search</a:t>
          </a:r>
        </a:p>
      </dgm:t>
    </dgm:pt>
    <dgm:pt modelId="{F6D8347F-EE66-4BDA-97DA-51F1245F68BD}" type="parTrans" cxnId="{FD3AB163-6FB6-4600-99C8-1230610AB8DF}">
      <dgm:prSet/>
      <dgm:spPr/>
      <dgm:t>
        <a:bodyPr/>
        <a:lstStyle/>
        <a:p>
          <a:endParaRPr lang="en-US"/>
        </a:p>
      </dgm:t>
    </dgm:pt>
    <dgm:pt modelId="{E5BDD7E2-1322-4BD6-BE97-CB238C323C81}" type="sibTrans" cxnId="{FD3AB163-6FB6-4600-99C8-1230610AB8DF}">
      <dgm:prSet/>
      <dgm:spPr/>
      <dgm:t>
        <a:bodyPr/>
        <a:lstStyle/>
        <a:p>
          <a:endParaRPr lang="en-US"/>
        </a:p>
      </dgm:t>
    </dgm:pt>
    <dgm:pt modelId="{EF9183D8-38AD-43CA-937F-0FECDB61A8C5}">
      <dgm:prSet/>
      <dgm:spPr/>
      <dgm:t>
        <a:bodyPr/>
        <a:lstStyle/>
        <a:p>
          <a:r>
            <a:rPr lang="bg-BG"/>
            <a:t>Търсене на Фибоначи</a:t>
          </a:r>
          <a:endParaRPr lang="en-US"/>
        </a:p>
      </dgm:t>
    </dgm:pt>
    <dgm:pt modelId="{C16623F9-4EBE-41E3-B094-A7B7CF7203B7}" type="parTrans" cxnId="{8445B37D-85F9-46C5-A437-AD4CE418755A}">
      <dgm:prSet/>
      <dgm:spPr/>
      <dgm:t>
        <a:bodyPr/>
        <a:lstStyle/>
        <a:p>
          <a:endParaRPr lang="en-US"/>
        </a:p>
      </dgm:t>
    </dgm:pt>
    <dgm:pt modelId="{1147CCDC-E752-45FA-B97D-4772AD9FF988}" type="sibTrans" cxnId="{8445B37D-85F9-46C5-A437-AD4CE418755A}">
      <dgm:prSet/>
      <dgm:spPr/>
      <dgm:t>
        <a:bodyPr/>
        <a:lstStyle/>
        <a:p>
          <a:endParaRPr lang="en-US"/>
        </a:p>
      </dgm:t>
    </dgm:pt>
    <dgm:pt modelId="{C3EC39AA-400F-49FF-BF49-21A5124C76B9}">
      <dgm:prSet/>
      <dgm:spPr/>
      <dgm:t>
        <a:bodyPr/>
        <a:lstStyle/>
        <a:p>
          <a:r>
            <a:rPr lang="bg-BG"/>
            <a:t>Интерполационно търсене</a:t>
          </a:r>
          <a:endParaRPr lang="en-US"/>
        </a:p>
      </dgm:t>
    </dgm:pt>
    <dgm:pt modelId="{1B9D6876-5E88-42EC-906B-31775D23F7BE}" type="parTrans" cxnId="{6DCE7B1B-E39D-4DCD-8FE9-22D13D7C0F12}">
      <dgm:prSet/>
      <dgm:spPr/>
      <dgm:t>
        <a:bodyPr/>
        <a:lstStyle/>
        <a:p>
          <a:endParaRPr lang="en-US"/>
        </a:p>
      </dgm:t>
    </dgm:pt>
    <dgm:pt modelId="{80E81B81-292F-4F71-B3B2-7C0029166DBC}" type="sibTrans" cxnId="{6DCE7B1B-E39D-4DCD-8FE9-22D13D7C0F12}">
      <dgm:prSet/>
      <dgm:spPr/>
      <dgm:t>
        <a:bodyPr/>
        <a:lstStyle/>
        <a:p>
          <a:endParaRPr lang="en-US"/>
        </a:p>
      </dgm:t>
    </dgm:pt>
    <dgm:pt modelId="{0A4550CA-4F3C-CF42-888D-06E87D51350D}" type="pres">
      <dgm:prSet presAssocID="{D54229ED-9975-4246-8E93-6DB68BD2F2AB}" presName="diagram" presStyleCnt="0">
        <dgm:presLayoutVars>
          <dgm:dir/>
          <dgm:resizeHandles val="exact"/>
        </dgm:presLayoutVars>
      </dgm:prSet>
      <dgm:spPr/>
    </dgm:pt>
    <dgm:pt modelId="{083A35A7-D2B4-1C4F-B5D3-D9AF98D8AD72}" type="pres">
      <dgm:prSet presAssocID="{2B4A7AE1-876E-4898-9A99-01EFE24A32FA}" presName="node" presStyleLbl="node1" presStyleIdx="0" presStyleCnt="5">
        <dgm:presLayoutVars>
          <dgm:bulletEnabled val="1"/>
        </dgm:presLayoutVars>
      </dgm:prSet>
      <dgm:spPr/>
    </dgm:pt>
    <dgm:pt modelId="{FD4C320F-6946-B244-9763-173DCF398AB9}" type="pres">
      <dgm:prSet presAssocID="{F7D34FA0-C9BD-49C0-B590-5EC3E8B1BAAB}" presName="sibTrans" presStyleCnt="0"/>
      <dgm:spPr/>
    </dgm:pt>
    <dgm:pt modelId="{185C7DE0-FC97-AE4C-A438-4156302EEAAA}" type="pres">
      <dgm:prSet presAssocID="{70C9320F-0636-4636-B7E3-B69516C59D7E}" presName="node" presStyleLbl="node1" presStyleIdx="1" presStyleCnt="5">
        <dgm:presLayoutVars>
          <dgm:bulletEnabled val="1"/>
        </dgm:presLayoutVars>
      </dgm:prSet>
      <dgm:spPr/>
    </dgm:pt>
    <dgm:pt modelId="{65C63C28-35BB-9541-A6D9-199F5CDC05BB}" type="pres">
      <dgm:prSet presAssocID="{9D1CA300-5D4E-49D4-8834-DDA3DFAB94BE}" presName="sibTrans" presStyleCnt="0"/>
      <dgm:spPr/>
    </dgm:pt>
    <dgm:pt modelId="{6D223188-4BB4-B64F-B5C5-D47E24B55075}" type="pres">
      <dgm:prSet presAssocID="{5F2CF0E4-2769-402C-A067-B6C43A7E1298}" presName="node" presStyleLbl="node1" presStyleIdx="2" presStyleCnt="5">
        <dgm:presLayoutVars>
          <dgm:bulletEnabled val="1"/>
        </dgm:presLayoutVars>
      </dgm:prSet>
      <dgm:spPr/>
    </dgm:pt>
    <dgm:pt modelId="{D56CF37B-A7FC-A843-BE7B-BA75F59668E4}" type="pres">
      <dgm:prSet presAssocID="{E5BDD7E2-1322-4BD6-BE97-CB238C323C81}" presName="sibTrans" presStyleCnt="0"/>
      <dgm:spPr/>
    </dgm:pt>
    <dgm:pt modelId="{43166784-F9DC-6640-B010-B56E8B820FDA}" type="pres">
      <dgm:prSet presAssocID="{EF9183D8-38AD-43CA-937F-0FECDB61A8C5}" presName="node" presStyleLbl="node1" presStyleIdx="3" presStyleCnt="5">
        <dgm:presLayoutVars>
          <dgm:bulletEnabled val="1"/>
        </dgm:presLayoutVars>
      </dgm:prSet>
      <dgm:spPr/>
    </dgm:pt>
    <dgm:pt modelId="{456B4AF1-1BF5-4040-A40C-85393263EB73}" type="pres">
      <dgm:prSet presAssocID="{1147CCDC-E752-45FA-B97D-4772AD9FF988}" presName="sibTrans" presStyleCnt="0"/>
      <dgm:spPr/>
    </dgm:pt>
    <dgm:pt modelId="{4F72EFE0-FFE9-6D40-968D-2F928CDB12B8}" type="pres">
      <dgm:prSet presAssocID="{C3EC39AA-400F-49FF-BF49-21A5124C76B9}" presName="node" presStyleLbl="node1" presStyleIdx="4" presStyleCnt="5">
        <dgm:presLayoutVars>
          <dgm:bulletEnabled val="1"/>
        </dgm:presLayoutVars>
      </dgm:prSet>
      <dgm:spPr/>
    </dgm:pt>
  </dgm:ptLst>
  <dgm:cxnLst>
    <dgm:cxn modelId="{F75BBC00-EF19-46A3-8568-10B2E8BE0DDE}" srcId="{D54229ED-9975-4246-8E93-6DB68BD2F2AB}" destId="{70C9320F-0636-4636-B7E3-B69516C59D7E}" srcOrd="1" destOrd="0" parTransId="{9C3C79C4-433D-4BF8-9510-4585690A08F4}" sibTransId="{9D1CA300-5D4E-49D4-8834-DDA3DFAB94BE}"/>
    <dgm:cxn modelId="{6DCE7B1B-E39D-4DCD-8FE9-22D13D7C0F12}" srcId="{D54229ED-9975-4246-8E93-6DB68BD2F2AB}" destId="{C3EC39AA-400F-49FF-BF49-21A5124C76B9}" srcOrd="4" destOrd="0" parTransId="{1B9D6876-5E88-42EC-906B-31775D23F7BE}" sibTransId="{80E81B81-292F-4F71-B3B2-7C0029166DBC}"/>
    <dgm:cxn modelId="{CAA78E1C-D8FB-BF48-97A0-051BD78B9ABC}" type="presOf" srcId="{5F2CF0E4-2769-402C-A067-B6C43A7E1298}" destId="{6D223188-4BB4-B64F-B5C5-D47E24B55075}" srcOrd="0" destOrd="0" presId="urn:microsoft.com/office/officeart/2005/8/layout/default"/>
    <dgm:cxn modelId="{FD3AB163-6FB6-4600-99C8-1230610AB8DF}" srcId="{D54229ED-9975-4246-8E93-6DB68BD2F2AB}" destId="{5F2CF0E4-2769-402C-A067-B6C43A7E1298}" srcOrd="2" destOrd="0" parTransId="{F6D8347F-EE66-4BDA-97DA-51F1245F68BD}" sibTransId="{E5BDD7E2-1322-4BD6-BE97-CB238C323C81}"/>
    <dgm:cxn modelId="{8445B37D-85F9-46C5-A437-AD4CE418755A}" srcId="{D54229ED-9975-4246-8E93-6DB68BD2F2AB}" destId="{EF9183D8-38AD-43CA-937F-0FECDB61A8C5}" srcOrd="3" destOrd="0" parTransId="{C16623F9-4EBE-41E3-B094-A7B7CF7203B7}" sibTransId="{1147CCDC-E752-45FA-B97D-4772AD9FF988}"/>
    <dgm:cxn modelId="{94084C9A-A9A5-F34A-9684-9123346A75EF}" type="presOf" srcId="{D54229ED-9975-4246-8E93-6DB68BD2F2AB}" destId="{0A4550CA-4F3C-CF42-888D-06E87D51350D}" srcOrd="0" destOrd="0" presId="urn:microsoft.com/office/officeart/2005/8/layout/default"/>
    <dgm:cxn modelId="{3556769B-3D71-954D-AEAC-CD8DD9B96066}" type="presOf" srcId="{EF9183D8-38AD-43CA-937F-0FECDB61A8C5}" destId="{43166784-F9DC-6640-B010-B56E8B820FDA}" srcOrd="0" destOrd="0" presId="urn:microsoft.com/office/officeart/2005/8/layout/default"/>
    <dgm:cxn modelId="{D9DF36AB-A724-E447-8997-EDAB967DDEB1}" type="presOf" srcId="{C3EC39AA-400F-49FF-BF49-21A5124C76B9}" destId="{4F72EFE0-FFE9-6D40-968D-2F928CDB12B8}" srcOrd="0" destOrd="0" presId="urn:microsoft.com/office/officeart/2005/8/layout/default"/>
    <dgm:cxn modelId="{EF39E2C0-48B0-BE48-A427-F8E464B4727F}" type="presOf" srcId="{70C9320F-0636-4636-B7E3-B69516C59D7E}" destId="{185C7DE0-FC97-AE4C-A438-4156302EEAAA}" srcOrd="0" destOrd="0" presId="urn:microsoft.com/office/officeart/2005/8/layout/default"/>
    <dgm:cxn modelId="{945404CE-35DF-DB4B-9BEC-26F6B0663AD0}" type="presOf" srcId="{2B4A7AE1-876E-4898-9A99-01EFE24A32FA}" destId="{083A35A7-D2B4-1C4F-B5D3-D9AF98D8AD72}" srcOrd="0" destOrd="0" presId="urn:microsoft.com/office/officeart/2005/8/layout/default"/>
    <dgm:cxn modelId="{4E7A41D4-CA53-4F04-86B2-6FACAB33AC6E}" srcId="{D54229ED-9975-4246-8E93-6DB68BD2F2AB}" destId="{2B4A7AE1-876E-4898-9A99-01EFE24A32FA}" srcOrd="0" destOrd="0" parTransId="{3C21AD13-04EC-4C9D-BC90-EDBBED898A84}" sibTransId="{F7D34FA0-C9BD-49C0-B590-5EC3E8B1BAAB}"/>
    <dgm:cxn modelId="{419C04E5-F455-364C-92B9-3771077C8711}" type="presParOf" srcId="{0A4550CA-4F3C-CF42-888D-06E87D51350D}" destId="{083A35A7-D2B4-1C4F-B5D3-D9AF98D8AD72}" srcOrd="0" destOrd="0" presId="urn:microsoft.com/office/officeart/2005/8/layout/default"/>
    <dgm:cxn modelId="{699CB4A8-F9A6-3D46-846E-4C0FE14A3F48}" type="presParOf" srcId="{0A4550CA-4F3C-CF42-888D-06E87D51350D}" destId="{FD4C320F-6946-B244-9763-173DCF398AB9}" srcOrd="1" destOrd="0" presId="urn:microsoft.com/office/officeart/2005/8/layout/default"/>
    <dgm:cxn modelId="{B242B886-5BAC-1147-857D-75AC76BDE059}" type="presParOf" srcId="{0A4550CA-4F3C-CF42-888D-06E87D51350D}" destId="{185C7DE0-FC97-AE4C-A438-4156302EEAAA}" srcOrd="2" destOrd="0" presId="urn:microsoft.com/office/officeart/2005/8/layout/default"/>
    <dgm:cxn modelId="{1FA1DB7B-F030-0048-8583-4FEF00043627}" type="presParOf" srcId="{0A4550CA-4F3C-CF42-888D-06E87D51350D}" destId="{65C63C28-35BB-9541-A6D9-199F5CDC05BB}" srcOrd="3" destOrd="0" presId="urn:microsoft.com/office/officeart/2005/8/layout/default"/>
    <dgm:cxn modelId="{F2E70E79-D6A8-904C-B1BD-169F40B67DC5}" type="presParOf" srcId="{0A4550CA-4F3C-CF42-888D-06E87D51350D}" destId="{6D223188-4BB4-B64F-B5C5-D47E24B55075}" srcOrd="4" destOrd="0" presId="urn:microsoft.com/office/officeart/2005/8/layout/default"/>
    <dgm:cxn modelId="{9F412D93-58D5-9542-B0CB-961DDC318DE1}" type="presParOf" srcId="{0A4550CA-4F3C-CF42-888D-06E87D51350D}" destId="{D56CF37B-A7FC-A843-BE7B-BA75F59668E4}" srcOrd="5" destOrd="0" presId="urn:microsoft.com/office/officeart/2005/8/layout/default"/>
    <dgm:cxn modelId="{8F2D0A5C-C876-7447-BE94-DBA7E8191F51}" type="presParOf" srcId="{0A4550CA-4F3C-CF42-888D-06E87D51350D}" destId="{43166784-F9DC-6640-B010-B56E8B820FDA}" srcOrd="6" destOrd="0" presId="urn:microsoft.com/office/officeart/2005/8/layout/default"/>
    <dgm:cxn modelId="{AEE1501E-A2D4-D644-A0B0-45E84CC68BCD}" type="presParOf" srcId="{0A4550CA-4F3C-CF42-888D-06E87D51350D}" destId="{456B4AF1-1BF5-4040-A40C-85393263EB73}" srcOrd="7" destOrd="0" presId="urn:microsoft.com/office/officeart/2005/8/layout/default"/>
    <dgm:cxn modelId="{C1C86018-DD1B-2B4E-8230-1B4EE54B9C57}" type="presParOf" srcId="{0A4550CA-4F3C-CF42-888D-06E87D51350D}" destId="{4F72EFE0-FFE9-6D40-968D-2F928CDB12B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950D9-C268-4C89-90C5-8DCA184B3A92}"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AFC9FF92-5C55-467D-8D80-C1E9334E1E07}">
      <dgm:prSet/>
      <dgm:spPr/>
      <dgm:t>
        <a:bodyPr/>
        <a:lstStyle/>
        <a:p>
          <a:r>
            <a:rPr lang="bg-BG"/>
            <a:t>Сравняваме ключовият елемент (елементът, който търсим)  с всеки един елемент, който е част от масива</a:t>
          </a:r>
          <a:r>
            <a:rPr lang="en-US"/>
            <a:t> </a:t>
          </a:r>
        </a:p>
      </dgm:t>
    </dgm:pt>
    <dgm:pt modelId="{8C61D50B-5E65-42A2-A05E-54E0CB5EEB96}" type="parTrans" cxnId="{A680A5C9-8E28-4B46-A99C-DD163BA49E6A}">
      <dgm:prSet/>
      <dgm:spPr/>
      <dgm:t>
        <a:bodyPr/>
        <a:lstStyle/>
        <a:p>
          <a:endParaRPr lang="en-US"/>
        </a:p>
      </dgm:t>
    </dgm:pt>
    <dgm:pt modelId="{F8E68C61-413D-42E7-8AAD-288F31A13513}" type="sibTrans" cxnId="{A680A5C9-8E28-4B46-A99C-DD163BA49E6A}">
      <dgm:prSet phldrT="01" phldr="0"/>
      <dgm:spPr/>
      <dgm:t>
        <a:bodyPr/>
        <a:lstStyle/>
        <a:p>
          <a:r>
            <a:rPr lang="en-US"/>
            <a:t>01</a:t>
          </a:r>
        </a:p>
      </dgm:t>
    </dgm:pt>
    <dgm:pt modelId="{9C8624A6-2B75-4878-83F5-A46360ADC6EF}">
      <dgm:prSet/>
      <dgm:spPr/>
      <dgm:t>
        <a:bodyPr/>
        <a:lstStyle/>
        <a:p>
          <a:r>
            <a:rPr lang="bg-BG"/>
            <a:t>Търсенето продължава докато не намерим елементът, който търсим, или докато не претърсим целия масив и не стигнем до заключението, че търсеният елемент не е част от масива.</a:t>
          </a:r>
          <a:endParaRPr lang="en-US"/>
        </a:p>
      </dgm:t>
    </dgm:pt>
    <dgm:pt modelId="{23DE0BBA-AAE5-4C25-833D-1FE1A3CE95B9}" type="parTrans" cxnId="{53B28056-F279-4E5E-824E-8FC7636FD2F8}">
      <dgm:prSet/>
      <dgm:spPr/>
      <dgm:t>
        <a:bodyPr/>
        <a:lstStyle/>
        <a:p>
          <a:endParaRPr lang="en-US"/>
        </a:p>
      </dgm:t>
    </dgm:pt>
    <dgm:pt modelId="{42BC9D6F-1CF6-4079-8C99-228D2C0457F2}" type="sibTrans" cxnId="{53B28056-F279-4E5E-824E-8FC7636FD2F8}">
      <dgm:prSet phldrT="02" phldr="0"/>
      <dgm:spPr/>
      <dgm:t>
        <a:bodyPr/>
        <a:lstStyle/>
        <a:p>
          <a:r>
            <a:rPr lang="en-US"/>
            <a:t>02</a:t>
          </a:r>
        </a:p>
      </dgm:t>
    </dgm:pt>
    <dgm:pt modelId="{E75FBBCB-490A-43C8-B269-C8C72B3E8D6C}">
      <dgm:prSet/>
      <dgm:spPr/>
      <dgm:t>
        <a:bodyPr/>
        <a:lstStyle/>
        <a:p>
          <a:r>
            <a:rPr lang="bg-BG"/>
            <a:t>Ако елементът, който търсим съвпадне с някой от елементите в масива, линейното търсене връща индекса на елемента, който съвпада с търсения елемент. </a:t>
          </a:r>
          <a:endParaRPr lang="en-US"/>
        </a:p>
      </dgm:t>
    </dgm:pt>
    <dgm:pt modelId="{44FD3336-537E-4E50-B366-CCDC77D2006F}" type="parTrans" cxnId="{4747F5EA-994E-4516-96E9-360B02AC92B8}">
      <dgm:prSet/>
      <dgm:spPr/>
      <dgm:t>
        <a:bodyPr/>
        <a:lstStyle/>
        <a:p>
          <a:endParaRPr lang="en-US"/>
        </a:p>
      </dgm:t>
    </dgm:pt>
    <dgm:pt modelId="{85D9A046-7723-4669-93C0-B64F50FEDC8D}" type="sibTrans" cxnId="{4747F5EA-994E-4516-96E9-360B02AC92B8}">
      <dgm:prSet phldrT="03" phldr="0"/>
      <dgm:spPr/>
      <dgm:t>
        <a:bodyPr/>
        <a:lstStyle/>
        <a:p>
          <a:r>
            <a:rPr lang="en-US"/>
            <a:t>03</a:t>
          </a:r>
        </a:p>
      </dgm:t>
    </dgm:pt>
    <dgm:pt modelId="{8CD61758-8DF6-482D-AD9D-C698D43CCC15}">
      <dgm:prSet/>
      <dgm:spPr/>
      <dgm:t>
        <a:bodyPr/>
        <a:lstStyle/>
        <a:p>
          <a:r>
            <a:rPr lang="bg-BG"/>
            <a:t>Ако елементът, който търсим не е част от масива, то линейното търсене връща -1, за да ни покаже, че търсеният елемент не е намерен.</a:t>
          </a:r>
          <a:endParaRPr lang="en-US"/>
        </a:p>
      </dgm:t>
    </dgm:pt>
    <dgm:pt modelId="{15EE4AD9-70D2-456E-9BD4-559960A7A310}" type="parTrans" cxnId="{4E030E6F-768F-41A8-B203-6EE10838EF9B}">
      <dgm:prSet/>
      <dgm:spPr/>
      <dgm:t>
        <a:bodyPr/>
        <a:lstStyle/>
        <a:p>
          <a:endParaRPr lang="en-US"/>
        </a:p>
      </dgm:t>
    </dgm:pt>
    <dgm:pt modelId="{E81CD292-FA4F-422F-9DE2-DF01349B8364}" type="sibTrans" cxnId="{4E030E6F-768F-41A8-B203-6EE10838EF9B}">
      <dgm:prSet phldrT="04" phldr="0"/>
      <dgm:spPr/>
      <dgm:t>
        <a:bodyPr/>
        <a:lstStyle/>
        <a:p>
          <a:r>
            <a:rPr lang="en-US"/>
            <a:t>04</a:t>
          </a:r>
        </a:p>
      </dgm:t>
    </dgm:pt>
    <dgm:pt modelId="{0AD7D069-8ED6-B147-9122-A2E53445EC9C}" type="pres">
      <dgm:prSet presAssocID="{BDA950D9-C268-4C89-90C5-8DCA184B3A92}" presName="Name0" presStyleCnt="0">
        <dgm:presLayoutVars>
          <dgm:animLvl val="lvl"/>
          <dgm:resizeHandles val="exact"/>
        </dgm:presLayoutVars>
      </dgm:prSet>
      <dgm:spPr/>
    </dgm:pt>
    <dgm:pt modelId="{569D836C-0054-2B46-9498-D5A89634EED5}" type="pres">
      <dgm:prSet presAssocID="{AFC9FF92-5C55-467D-8D80-C1E9334E1E07}" presName="compositeNode" presStyleCnt="0">
        <dgm:presLayoutVars>
          <dgm:bulletEnabled val="1"/>
        </dgm:presLayoutVars>
      </dgm:prSet>
      <dgm:spPr/>
    </dgm:pt>
    <dgm:pt modelId="{77EB2D21-E749-7647-A042-702720713783}" type="pres">
      <dgm:prSet presAssocID="{AFC9FF92-5C55-467D-8D80-C1E9334E1E07}" presName="bgRect" presStyleLbl="alignNode1" presStyleIdx="0" presStyleCnt="4"/>
      <dgm:spPr/>
    </dgm:pt>
    <dgm:pt modelId="{DA38C34C-279E-C94B-A9E3-3F91ED823F6D}" type="pres">
      <dgm:prSet presAssocID="{F8E68C61-413D-42E7-8AAD-288F31A13513}" presName="sibTransNodeRect" presStyleLbl="alignNode1" presStyleIdx="0" presStyleCnt="4">
        <dgm:presLayoutVars>
          <dgm:chMax val="0"/>
          <dgm:bulletEnabled val="1"/>
        </dgm:presLayoutVars>
      </dgm:prSet>
      <dgm:spPr/>
    </dgm:pt>
    <dgm:pt modelId="{797B0AC6-E83F-4140-B553-F8618676AE54}" type="pres">
      <dgm:prSet presAssocID="{AFC9FF92-5C55-467D-8D80-C1E9334E1E07}" presName="nodeRect" presStyleLbl="alignNode1" presStyleIdx="0" presStyleCnt="4">
        <dgm:presLayoutVars>
          <dgm:bulletEnabled val="1"/>
        </dgm:presLayoutVars>
      </dgm:prSet>
      <dgm:spPr/>
    </dgm:pt>
    <dgm:pt modelId="{D5E1CE6C-9DC3-E040-9DF9-9F836DE0895E}" type="pres">
      <dgm:prSet presAssocID="{F8E68C61-413D-42E7-8AAD-288F31A13513}" presName="sibTrans" presStyleCnt="0"/>
      <dgm:spPr/>
    </dgm:pt>
    <dgm:pt modelId="{3EAEE4DC-7EA6-9B47-AA96-07F176CA3B23}" type="pres">
      <dgm:prSet presAssocID="{9C8624A6-2B75-4878-83F5-A46360ADC6EF}" presName="compositeNode" presStyleCnt="0">
        <dgm:presLayoutVars>
          <dgm:bulletEnabled val="1"/>
        </dgm:presLayoutVars>
      </dgm:prSet>
      <dgm:spPr/>
    </dgm:pt>
    <dgm:pt modelId="{70751442-B535-634A-9651-EE262F723BFF}" type="pres">
      <dgm:prSet presAssocID="{9C8624A6-2B75-4878-83F5-A46360ADC6EF}" presName="bgRect" presStyleLbl="alignNode1" presStyleIdx="1" presStyleCnt="4"/>
      <dgm:spPr/>
    </dgm:pt>
    <dgm:pt modelId="{9BB6BC78-9ED6-B848-A147-DF3235340301}" type="pres">
      <dgm:prSet presAssocID="{42BC9D6F-1CF6-4079-8C99-228D2C0457F2}" presName="sibTransNodeRect" presStyleLbl="alignNode1" presStyleIdx="1" presStyleCnt="4">
        <dgm:presLayoutVars>
          <dgm:chMax val="0"/>
          <dgm:bulletEnabled val="1"/>
        </dgm:presLayoutVars>
      </dgm:prSet>
      <dgm:spPr/>
    </dgm:pt>
    <dgm:pt modelId="{CAF21E8C-EE9F-CE4F-B75A-B162647BED56}" type="pres">
      <dgm:prSet presAssocID="{9C8624A6-2B75-4878-83F5-A46360ADC6EF}" presName="nodeRect" presStyleLbl="alignNode1" presStyleIdx="1" presStyleCnt="4">
        <dgm:presLayoutVars>
          <dgm:bulletEnabled val="1"/>
        </dgm:presLayoutVars>
      </dgm:prSet>
      <dgm:spPr/>
    </dgm:pt>
    <dgm:pt modelId="{0B471B8A-87CD-2C42-AA64-ABB1F5B8D729}" type="pres">
      <dgm:prSet presAssocID="{42BC9D6F-1CF6-4079-8C99-228D2C0457F2}" presName="sibTrans" presStyleCnt="0"/>
      <dgm:spPr/>
    </dgm:pt>
    <dgm:pt modelId="{F2DCF159-3A8B-054C-8DC2-2AFF766E6E9A}" type="pres">
      <dgm:prSet presAssocID="{E75FBBCB-490A-43C8-B269-C8C72B3E8D6C}" presName="compositeNode" presStyleCnt="0">
        <dgm:presLayoutVars>
          <dgm:bulletEnabled val="1"/>
        </dgm:presLayoutVars>
      </dgm:prSet>
      <dgm:spPr/>
    </dgm:pt>
    <dgm:pt modelId="{431CA912-BBC6-A84C-BA84-F9AFBFE29F4D}" type="pres">
      <dgm:prSet presAssocID="{E75FBBCB-490A-43C8-B269-C8C72B3E8D6C}" presName="bgRect" presStyleLbl="alignNode1" presStyleIdx="2" presStyleCnt="4"/>
      <dgm:spPr/>
    </dgm:pt>
    <dgm:pt modelId="{1600517E-9365-1342-9477-8F785F6F1762}" type="pres">
      <dgm:prSet presAssocID="{85D9A046-7723-4669-93C0-B64F50FEDC8D}" presName="sibTransNodeRect" presStyleLbl="alignNode1" presStyleIdx="2" presStyleCnt="4">
        <dgm:presLayoutVars>
          <dgm:chMax val="0"/>
          <dgm:bulletEnabled val="1"/>
        </dgm:presLayoutVars>
      </dgm:prSet>
      <dgm:spPr/>
    </dgm:pt>
    <dgm:pt modelId="{B8A32A3E-5BC1-6841-B68F-7B5947EEA46F}" type="pres">
      <dgm:prSet presAssocID="{E75FBBCB-490A-43C8-B269-C8C72B3E8D6C}" presName="nodeRect" presStyleLbl="alignNode1" presStyleIdx="2" presStyleCnt="4">
        <dgm:presLayoutVars>
          <dgm:bulletEnabled val="1"/>
        </dgm:presLayoutVars>
      </dgm:prSet>
      <dgm:spPr/>
    </dgm:pt>
    <dgm:pt modelId="{2A82A7AF-A5D0-8649-A991-82FAD3B5A239}" type="pres">
      <dgm:prSet presAssocID="{85D9A046-7723-4669-93C0-B64F50FEDC8D}" presName="sibTrans" presStyleCnt="0"/>
      <dgm:spPr/>
    </dgm:pt>
    <dgm:pt modelId="{8F0C3787-805F-9E4C-B31B-3D8BA373480A}" type="pres">
      <dgm:prSet presAssocID="{8CD61758-8DF6-482D-AD9D-C698D43CCC15}" presName="compositeNode" presStyleCnt="0">
        <dgm:presLayoutVars>
          <dgm:bulletEnabled val="1"/>
        </dgm:presLayoutVars>
      </dgm:prSet>
      <dgm:spPr/>
    </dgm:pt>
    <dgm:pt modelId="{AD12322A-762A-5847-9A4E-8CEE3929B50E}" type="pres">
      <dgm:prSet presAssocID="{8CD61758-8DF6-482D-AD9D-C698D43CCC15}" presName="bgRect" presStyleLbl="alignNode1" presStyleIdx="3" presStyleCnt="4"/>
      <dgm:spPr/>
    </dgm:pt>
    <dgm:pt modelId="{A9849BE5-8597-584D-B445-E0AD4786A0DC}" type="pres">
      <dgm:prSet presAssocID="{E81CD292-FA4F-422F-9DE2-DF01349B8364}" presName="sibTransNodeRect" presStyleLbl="alignNode1" presStyleIdx="3" presStyleCnt="4">
        <dgm:presLayoutVars>
          <dgm:chMax val="0"/>
          <dgm:bulletEnabled val="1"/>
        </dgm:presLayoutVars>
      </dgm:prSet>
      <dgm:spPr/>
    </dgm:pt>
    <dgm:pt modelId="{0E55FEB4-9720-C74A-963F-A18A2B15E8C2}" type="pres">
      <dgm:prSet presAssocID="{8CD61758-8DF6-482D-AD9D-C698D43CCC15}" presName="nodeRect" presStyleLbl="alignNode1" presStyleIdx="3" presStyleCnt="4">
        <dgm:presLayoutVars>
          <dgm:bulletEnabled val="1"/>
        </dgm:presLayoutVars>
      </dgm:prSet>
      <dgm:spPr/>
    </dgm:pt>
  </dgm:ptLst>
  <dgm:cxnLst>
    <dgm:cxn modelId="{9255C30E-D1B4-C94F-B188-2C692176DF1B}" type="presOf" srcId="{AFC9FF92-5C55-467D-8D80-C1E9334E1E07}" destId="{797B0AC6-E83F-4140-B553-F8618676AE54}" srcOrd="1" destOrd="0" presId="urn:microsoft.com/office/officeart/2016/7/layout/LinearBlockProcessNumbered"/>
    <dgm:cxn modelId="{F14A2911-B78B-6140-983E-FE81EC0F421B}" type="presOf" srcId="{E81CD292-FA4F-422F-9DE2-DF01349B8364}" destId="{A9849BE5-8597-584D-B445-E0AD4786A0DC}" srcOrd="0" destOrd="0" presId="urn:microsoft.com/office/officeart/2016/7/layout/LinearBlockProcessNumbered"/>
    <dgm:cxn modelId="{F4934A18-DF3C-0E41-B722-C2B94DB93A8D}" type="presOf" srcId="{E75FBBCB-490A-43C8-B269-C8C72B3E8D6C}" destId="{431CA912-BBC6-A84C-BA84-F9AFBFE29F4D}" srcOrd="0" destOrd="0" presId="urn:microsoft.com/office/officeart/2016/7/layout/LinearBlockProcessNumbered"/>
    <dgm:cxn modelId="{3E1CDB31-10EF-DD42-9925-0608609115AC}" type="presOf" srcId="{8CD61758-8DF6-482D-AD9D-C698D43CCC15}" destId="{0E55FEB4-9720-C74A-963F-A18A2B15E8C2}" srcOrd="1" destOrd="0" presId="urn:microsoft.com/office/officeart/2016/7/layout/LinearBlockProcessNumbered"/>
    <dgm:cxn modelId="{1BEE8454-93B0-9A41-B9DF-CEF7E8747BED}" type="presOf" srcId="{9C8624A6-2B75-4878-83F5-A46360ADC6EF}" destId="{70751442-B535-634A-9651-EE262F723BFF}" srcOrd="0" destOrd="0" presId="urn:microsoft.com/office/officeart/2016/7/layout/LinearBlockProcessNumbered"/>
    <dgm:cxn modelId="{53B28056-F279-4E5E-824E-8FC7636FD2F8}" srcId="{BDA950D9-C268-4C89-90C5-8DCA184B3A92}" destId="{9C8624A6-2B75-4878-83F5-A46360ADC6EF}" srcOrd="1" destOrd="0" parTransId="{23DE0BBA-AAE5-4C25-833D-1FE1A3CE95B9}" sibTransId="{42BC9D6F-1CF6-4079-8C99-228D2C0457F2}"/>
    <dgm:cxn modelId="{EC8F2C59-2227-C040-BE70-40EAFE85F041}" type="presOf" srcId="{42BC9D6F-1CF6-4079-8C99-228D2C0457F2}" destId="{9BB6BC78-9ED6-B848-A147-DF3235340301}" srcOrd="0" destOrd="0" presId="urn:microsoft.com/office/officeart/2016/7/layout/LinearBlockProcessNumbered"/>
    <dgm:cxn modelId="{4E030E6F-768F-41A8-B203-6EE10838EF9B}" srcId="{BDA950D9-C268-4C89-90C5-8DCA184B3A92}" destId="{8CD61758-8DF6-482D-AD9D-C698D43CCC15}" srcOrd="3" destOrd="0" parTransId="{15EE4AD9-70D2-456E-9BD4-559960A7A310}" sibTransId="{E81CD292-FA4F-422F-9DE2-DF01349B8364}"/>
    <dgm:cxn modelId="{33E2167A-11F5-E641-9A8C-181B685E5569}" type="presOf" srcId="{AFC9FF92-5C55-467D-8D80-C1E9334E1E07}" destId="{77EB2D21-E749-7647-A042-702720713783}" srcOrd="0" destOrd="0" presId="urn:microsoft.com/office/officeart/2016/7/layout/LinearBlockProcessNumbered"/>
    <dgm:cxn modelId="{F313A68E-FC43-1243-9075-9573BFA29053}" type="presOf" srcId="{E75FBBCB-490A-43C8-B269-C8C72B3E8D6C}" destId="{B8A32A3E-5BC1-6841-B68F-7B5947EEA46F}" srcOrd="1" destOrd="0" presId="urn:microsoft.com/office/officeart/2016/7/layout/LinearBlockProcessNumbered"/>
    <dgm:cxn modelId="{1F9A4FC1-CF3B-234D-8FAC-C8CBEB66F458}" type="presOf" srcId="{9C8624A6-2B75-4878-83F5-A46360ADC6EF}" destId="{CAF21E8C-EE9F-CE4F-B75A-B162647BED56}" srcOrd="1" destOrd="0" presId="urn:microsoft.com/office/officeart/2016/7/layout/LinearBlockProcessNumbered"/>
    <dgm:cxn modelId="{A680A5C9-8E28-4B46-A99C-DD163BA49E6A}" srcId="{BDA950D9-C268-4C89-90C5-8DCA184B3A92}" destId="{AFC9FF92-5C55-467D-8D80-C1E9334E1E07}" srcOrd="0" destOrd="0" parTransId="{8C61D50B-5E65-42A2-A05E-54E0CB5EEB96}" sibTransId="{F8E68C61-413D-42E7-8AAD-288F31A13513}"/>
    <dgm:cxn modelId="{BAD3AEC9-6AEA-3D4A-B995-43AC6AE34A3A}" type="presOf" srcId="{8CD61758-8DF6-482D-AD9D-C698D43CCC15}" destId="{AD12322A-762A-5847-9A4E-8CEE3929B50E}" srcOrd="0" destOrd="0" presId="urn:microsoft.com/office/officeart/2016/7/layout/LinearBlockProcessNumbered"/>
    <dgm:cxn modelId="{A851C3CD-ABE4-7443-848A-32090AB554C3}" type="presOf" srcId="{BDA950D9-C268-4C89-90C5-8DCA184B3A92}" destId="{0AD7D069-8ED6-B147-9122-A2E53445EC9C}" srcOrd="0" destOrd="0" presId="urn:microsoft.com/office/officeart/2016/7/layout/LinearBlockProcessNumbered"/>
    <dgm:cxn modelId="{6FBE3EDF-17C9-CD43-A65A-9FD299386A3B}" type="presOf" srcId="{85D9A046-7723-4669-93C0-B64F50FEDC8D}" destId="{1600517E-9365-1342-9477-8F785F6F1762}" srcOrd="0" destOrd="0" presId="urn:microsoft.com/office/officeart/2016/7/layout/LinearBlockProcessNumbered"/>
    <dgm:cxn modelId="{4747F5EA-994E-4516-96E9-360B02AC92B8}" srcId="{BDA950D9-C268-4C89-90C5-8DCA184B3A92}" destId="{E75FBBCB-490A-43C8-B269-C8C72B3E8D6C}" srcOrd="2" destOrd="0" parTransId="{44FD3336-537E-4E50-B366-CCDC77D2006F}" sibTransId="{85D9A046-7723-4669-93C0-B64F50FEDC8D}"/>
    <dgm:cxn modelId="{4D3CADF9-1B4B-BD4A-B57B-251F7CF1737D}" type="presOf" srcId="{F8E68C61-413D-42E7-8AAD-288F31A13513}" destId="{DA38C34C-279E-C94B-A9E3-3F91ED823F6D}" srcOrd="0" destOrd="0" presId="urn:microsoft.com/office/officeart/2016/7/layout/LinearBlockProcessNumbered"/>
    <dgm:cxn modelId="{1871DB66-9289-C846-BF6C-C97916023D6C}" type="presParOf" srcId="{0AD7D069-8ED6-B147-9122-A2E53445EC9C}" destId="{569D836C-0054-2B46-9498-D5A89634EED5}" srcOrd="0" destOrd="0" presId="urn:microsoft.com/office/officeart/2016/7/layout/LinearBlockProcessNumbered"/>
    <dgm:cxn modelId="{C3B8261F-683F-F640-9D02-026E6ECAB81E}" type="presParOf" srcId="{569D836C-0054-2B46-9498-D5A89634EED5}" destId="{77EB2D21-E749-7647-A042-702720713783}" srcOrd="0" destOrd="0" presId="urn:microsoft.com/office/officeart/2016/7/layout/LinearBlockProcessNumbered"/>
    <dgm:cxn modelId="{E903F1D9-61E2-E142-8DA9-D1913C1B858D}" type="presParOf" srcId="{569D836C-0054-2B46-9498-D5A89634EED5}" destId="{DA38C34C-279E-C94B-A9E3-3F91ED823F6D}" srcOrd="1" destOrd="0" presId="urn:microsoft.com/office/officeart/2016/7/layout/LinearBlockProcessNumbered"/>
    <dgm:cxn modelId="{531AC8A9-3D5C-CA4B-A79E-BB6B5EE340E7}" type="presParOf" srcId="{569D836C-0054-2B46-9498-D5A89634EED5}" destId="{797B0AC6-E83F-4140-B553-F8618676AE54}" srcOrd="2" destOrd="0" presId="urn:microsoft.com/office/officeart/2016/7/layout/LinearBlockProcessNumbered"/>
    <dgm:cxn modelId="{B17DFAAC-BC89-3541-ACCE-AD618DBAE5F4}" type="presParOf" srcId="{0AD7D069-8ED6-B147-9122-A2E53445EC9C}" destId="{D5E1CE6C-9DC3-E040-9DF9-9F836DE0895E}" srcOrd="1" destOrd="0" presId="urn:microsoft.com/office/officeart/2016/7/layout/LinearBlockProcessNumbered"/>
    <dgm:cxn modelId="{AEA932F6-D91A-6548-8C71-FFEEC9E66C48}" type="presParOf" srcId="{0AD7D069-8ED6-B147-9122-A2E53445EC9C}" destId="{3EAEE4DC-7EA6-9B47-AA96-07F176CA3B23}" srcOrd="2" destOrd="0" presId="urn:microsoft.com/office/officeart/2016/7/layout/LinearBlockProcessNumbered"/>
    <dgm:cxn modelId="{D08A5B69-3019-884E-9266-91113DEC6454}" type="presParOf" srcId="{3EAEE4DC-7EA6-9B47-AA96-07F176CA3B23}" destId="{70751442-B535-634A-9651-EE262F723BFF}" srcOrd="0" destOrd="0" presId="urn:microsoft.com/office/officeart/2016/7/layout/LinearBlockProcessNumbered"/>
    <dgm:cxn modelId="{EDB993BD-2271-8E46-A3C4-B2AB0E3FD92F}" type="presParOf" srcId="{3EAEE4DC-7EA6-9B47-AA96-07F176CA3B23}" destId="{9BB6BC78-9ED6-B848-A147-DF3235340301}" srcOrd="1" destOrd="0" presId="urn:microsoft.com/office/officeart/2016/7/layout/LinearBlockProcessNumbered"/>
    <dgm:cxn modelId="{76AA128D-657C-6A45-B41E-5D6D1283343E}" type="presParOf" srcId="{3EAEE4DC-7EA6-9B47-AA96-07F176CA3B23}" destId="{CAF21E8C-EE9F-CE4F-B75A-B162647BED56}" srcOrd="2" destOrd="0" presId="urn:microsoft.com/office/officeart/2016/7/layout/LinearBlockProcessNumbered"/>
    <dgm:cxn modelId="{D22D88A1-97F0-FB46-89B2-597EF5AC60C1}" type="presParOf" srcId="{0AD7D069-8ED6-B147-9122-A2E53445EC9C}" destId="{0B471B8A-87CD-2C42-AA64-ABB1F5B8D729}" srcOrd="3" destOrd="0" presId="urn:microsoft.com/office/officeart/2016/7/layout/LinearBlockProcessNumbered"/>
    <dgm:cxn modelId="{0AC92F56-A2EC-2643-A89A-03F39C7C71BE}" type="presParOf" srcId="{0AD7D069-8ED6-B147-9122-A2E53445EC9C}" destId="{F2DCF159-3A8B-054C-8DC2-2AFF766E6E9A}" srcOrd="4" destOrd="0" presId="urn:microsoft.com/office/officeart/2016/7/layout/LinearBlockProcessNumbered"/>
    <dgm:cxn modelId="{DF8349AD-E518-AD49-BBFE-752B6219308B}" type="presParOf" srcId="{F2DCF159-3A8B-054C-8DC2-2AFF766E6E9A}" destId="{431CA912-BBC6-A84C-BA84-F9AFBFE29F4D}" srcOrd="0" destOrd="0" presId="urn:microsoft.com/office/officeart/2016/7/layout/LinearBlockProcessNumbered"/>
    <dgm:cxn modelId="{C00760D1-E21C-D24F-867E-7D3DC9286535}" type="presParOf" srcId="{F2DCF159-3A8B-054C-8DC2-2AFF766E6E9A}" destId="{1600517E-9365-1342-9477-8F785F6F1762}" srcOrd="1" destOrd="0" presId="urn:microsoft.com/office/officeart/2016/7/layout/LinearBlockProcessNumbered"/>
    <dgm:cxn modelId="{17507E5B-21C1-8342-8A29-8A1B831A478F}" type="presParOf" srcId="{F2DCF159-3A8B-054C-8DC2-2AFF766E6E9A}" destId="{B8A32A3E-5BC1-6841-B68F-7B5947EEA46F}" srcOrd="2" destOrd="0" presId="urn:microsoft.com/office/officeart/2016/7/layout/LinearBlockProcessNumbered"/>
    <dgm:cxn modelId="{6099D231-D0F4-8A4D-BBD5-19E068B2F3DA}" type="presParOf" srcId="{0AD7D069-8ED6-B147-9122-A2E53445EC9C}" destId="{2A82A7AF-A5D0-8649-A991-82FAD3B5A239}" srcOrd="5" destOrd="0" presId="urn:microsoft.com/office/officeart/2016/7/layout/LinearBlockProcessNumbered"/>
    <dgm:cxn modelId="{C19A6F9F-763F-B948-9A55-148EC68F53F0}" type="presParOf" srcId="{0AD7D069-8ED6-B147-9122-A2E53445EC9C}" destId="{8F0C3787-805F-9E4C-B31B-3D8BA373480A}" srcOrd="6" destOrd="0" presId="urn:microsoft.com/office/officeart/2016/7/layout/LinearBlockProcessNumbered"/>
    <dgm:cxn modelId="{CA5D8166-4F34-A64A-9376-443DFA4CE9B6}" type="presParOf" srcId="{8F0C3787-805F-9E4C-B31B-3D8BA373480A}" destId="{AD12322A-762A-5847-9A4E-8CEE3929B50E}" srcOrd="0" destOrd="0" presId="urn:microsoft.com/office/officeart/2016/7/layout/LinearBlockProcessNumbered"/>
    <dgm:cxn modelId="{BCDB7D49-5B7E-0D44-A18E-5208102B8280}" type="presParOf" srcId="{8F0C3787-805F-9E4C-B31B-3D8BA373480A}" destId="{A9849BE5-8597-584D-B445-E0AD4786A0DC}" srcOrd="1" destOrd="0" presId="urn:microsoft.com/office/officeart/2016/7/layout/LinearBlockProcessNumbered"/>
    <dgm:cxn modelId="{CFB81DCF-1405-3945-865F-582F30EA3581}" type="presParOf" srcId="{8F0C3787-805F-9E4C-B31B-3D8BA373480A}" destId="{0E55FEB4-9720-C74A-963F-A18A2B15E8C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9D501-9FFD-4CD5-BC21-B42A71A8E6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6B1E79-D3F7-4DAC-A453-F8DF6A8256EB}">
      <dgm:prSet/>
      <dgm:spPr/>
      <dgm:t>
        <a:bodyPr/>
        <a:lstStyle/>
        <a:p>
          <a:r>
            <a:rPr lang="bg-BG"/>
            <a:t>Двоичното търсене е друг много често използван метод за търсене на елемент в списък с елементи. </a:t>
          </a:r>
          <a:endParaRPr lang="en-US"/>
        </a:p>
      </dgm:t>
    </dgm:pt>
    <dgm:pt modelId="{AFD250A6-6431-4058-8FC8-E53B2D4567CE}" type="parTrans" cxnId="{FA43EE93-91C4-4331-9CAE-ACE55A5520DF}">
      <dgm:prSet/>
      <dgm:spPr/>
      <dgm:t>
        <a:bodyPr/>
        <a:lstStyle/>
        <a:p>
          <a:endParaRPr lang="en-US"/>
        </a:p>
      </dgm:t>
    </dgm:pt>
    <dgm:pt modelId="{22C5D259-A417-4F6C-BFE1-EEC81300C317}" type="sibTrans" cxnId="{FA43EE93-91C4-4331-9CAE-ACE55A5520DF}">
      <dgm:prSet/>
      <dgm:spPr/>
      <dgm:t>
        <a:bodyPr/>
        <a:lstStyle/>
        <a:p>
          <a:endParaRPr lang="en-US"/>
        </a:p>
      </dgm:t>
    </dgm:pt>
    <dgm:pt modelId="{DC8BF3AD-ABE2-4212-ADE6-D2CAE2511C0A}">
      <dgm:prSet/>
      <dgm:spPr/>
      <dgm:t>
        <a:bodyPr/>
        <a:lstStyle/>
        <a:p>
          <a:r>
            <a:rPr lang="bg-BG"/>
            <a:t>За да е възможно използването на метода за двоично търсене е необходимо масивът да бъде сортиран преди да започне търсенето в него. Сортирането трябва да бъде направено във възходящ ред. </a:t>
          </a:r>
          <a:endParaRPr lang="en-US"/>
        </a:p>
      </dgm:t>
    </dgm:pt>
    <dgm:pt modelId="{9790BE4E-91C0-41AB-8612-12359D6BD8EF}" type="parTrans" cxnId="{C877D5EE-3113-4F21-8C34-E943589C9ACA}">
      <dgm:prSet/>
      <dgm:spPr/>
      <dgm:t>
        <a:bodyPr/>
        <a:lstStyle/>
        <a:p>
          <a:endParaRPr lang="en-US"/>
        </a:p>
      </dgm:t>
    </dgm:pt>
    <dgm:pt modelId="{9F83E72D-138A-441C-9694-C4EA96402E1F}" type="sibTrans" cxnId="{C877D5EE-3113-4F21-8C34-E943589C9ACA}">
      <dgm:prSet/>
      <dgm:spPr/>
      <dgm:t>
        <a:bodyPr/>
        <a:lstStyle/>
        <a:p>
          <a:endParaRPr lang="en-US"/>
        </a:p>
      </dgm:t>
    </dgm:pt>
    <dgm:pt modelId="{2BA95325-0720-449B-B6BA-73A95C56D0EF}">
      <dgm:prSet/>
      <dgm:spPr/>
      <dgm:t>
        <a:bodyPr/>
        <a:lstStyle/>
        <a:p>
          <a:r>
            <a:rPr lang="bg-BG"/>
            <a:t>На практика методът на двоичното търсене елиминира най-малко половината от масива след всяко сравнение. </a:t>
          </a:r>
          <a:endParaRPr lang="en-US"/>
        </a:p>
      </dgm:t>
    </dgm:pt>
    <dgm:pt modelId="{5749F37A-C8EC-4CFB-A573-052F82383FC3}" type="parTrans" cxnId="{D0CFD148-358E-46E1-AA1E-DB4FCB515AD1}">
      <dgm:prSet/>
      <dgm:spPr/>
      <dgm:t>
        <a:bodyPr/>
        <a:lstStyle/>
        <a:p>
          <a:endParaRPr lang="en-US"/>
        </a:p>
      </dgm:t>
    </dgm:pt>
    <dgm:pt modelId="{42ED2F9D-5EA3-4EE8-BD4C-A3C9F695DBB2}" type="sibTrans" cxnId="{D0CFD148-358E-46E1-AA1E-DB4FCB515AD1}">
      <dgm:prSet/>
      <dgm:spPr/>
      <dgm:t>
        <a:bodyPr/>
        <a:lstStyle/>
        <a:p>
          <a:endParaRPr lang="en-US"/>
        </a:p>
      </dgm:t>
    </dgm:pt>
    <dgm:pt modelId="{2EA1B360-D988-4E15-95AD-9BF5A287AEB6}">
      <dgm:prSet/>
      <dgm:spPr/>
      <dgm:t>
        <a:bodyPr/>
        <a:lstStyle/>
        <a:p>
          <a:r>
            <a:rPr lang="bg-BG"/>
            <a:t>В най-лошият случай, когато използваме алгоритъмът за двоично търсене, ще трябва да направим </a:t>
          </a:r>
          <a:r>
            <a:rPr lang="en-US"/>
            <a:t>log</a:t>
          </a:r>
          <a:r>
            <a:rPr lang="en-US" baseline="-25000"/>
            <a:t>2</a:t>
          </a:r>
          <a:r>
            <a:rPr lang="en-US"/>
            <a:t>n+1 </a:t>
          </a:r>
          <a:r>
            <a:rPr lang="bg-BG"/>
            <a:t>проверки, за да открием един елемент в сортирания масив. </a:t>
          </a:r>
          <a:endParaRPr lang="en-US"/>
        </a:p>
      </dgm:t>
    </dgm:pt>
    <dgm:pt modelId="{7AF73CAE-A033-464E-94C3-4E6696487171}" type="parTrans" cxnId="{DA06DD6A-6DA0-4FF7-B366-BCD7D5ED10D8}">
      <dgm:prSet/>
      <dgm:spPr/>
      <dgm:t>
        <a:bodyPr/>
        <a:lstStyle/>
        <a:p>
          <a:endParaRPr lang="en-US"/>
        </a:p>
      </dgm:t>
    </dgm:pt>
    <dgm:pt modelId="{DE5A23E1-2566-42EA-860A-5F21EEF9696B}" type="sibTrans" cxnId="{DA06DD6A-6DA0-4FF7-B366-BCD7D5ED10D8}">
      <dgm:prSet/>
      <dgm:spPr/>
      <dgm:t>
        <a:bodyPr/>
        <a:lstStyle/>
        <a:p>
          <a:endParaRPr lang="en-US"/>
        </a:p>
      </dgm:t>
    </dgm:pt>
    <dgm:pt modelId="{49CFC10E-5C53-024E-B484-CBDFEF9ECFDE}" type="pres">
      <dgm:prSet presAssocID="{FD59D501-9FFD-4CD5-BC21-B42A71A8E66B}" presName="linear" presStyleCnt="0">
        <dgm:presLayoutVars>
          <dgm:animLvl val="lvl"/>
          <dgm:resizeHandles val="exact"/>
        </dgm:presLayoutVars>
      </dgm:prSet>
      <dgm:spPr/>
    </dgm:pt>
    <dgm:pt modelId="{2CE69112-9A3E-AD48-AB81-184180008DA5}" type="pres">
      <dgm:prSet presAssocID="{456B1E79-D3F7-4DAC-A453-F8DF6A8256EB}" presName="parentText" presStyleLbl="node1" presStyleIdx="0" presStyleCnt="4">
        <dgm:presLayoutVars>
          <dgm:chMax val="0"/>
          <dgm:bulletEnabled val="1"/>
        </dgm:presLayoutVars>
      </dgm:prSet>
      <dgm:spPr/>
    </dgm:pt>
    <dgm:pt modelId="{B4FF5B28-A665-6245-B0FE-B99B91B5D194}" type="pres">
      <dgm:prSet presAssocID="{22C5D259-A417-4F6C-BFE1-EEC81300C317}" presName="spacer" presStyleCnt="0"/>
      <dgm:spPr/>
    </dgm:pt>
    <dgm:pt modelId="{F81CC9AA-5959-EF44-B864-CC5126C25363}" type="pres">
      <dgm:prSet presAssocID="{DC8BF3AD-ABE2-4212-ADE6-D2CAE2511C0A}" presName="parentText" presStyleLbl="node1" presStyleIdx="1" presStyleCnt="4">
        <dgm:presLayoutVars>
          <dgm:chMax val="0"/>
          <dgm:bulletEnabled val="1"/>
        </dgm:presLayoutVars>
      </dgm:prSet>
      <dgm:spPr/>
    </dgm:pt>
    <dgm:pt modelId="{51713184-9AA6-1744-817E-0B3CD654B228}" type="pres">
      <dgm:prSet presAssocID="{9F83E72D-138A-441C-9694-C4EA96402E1F}" presName="spacer" presStyleCnt="0"/>
      <dgm:spPr/>
    </dgm:pt>
    <dgm:pt modelId="{E481D009-C438-B645-ACB6-BAF9FEEA2C0D}" type="pres">
      <dgm:prSet presAssocID="{2BA95325-0720-449B-B6BA-73A95C56D0EF}" presName="parentText" presStyleLbl="node1" presStyleIdx="2" presStyleCnt="4">
        <dgm:presLayoutVars>
          <dgm:chMax val="0"/>
          <dgm:bulletEnabled val="1"/>
        </dgm:presLayoutVars>
      </dgm:prSet>
      <dgm:spPr/>
    </dgm:pt>
    <dgm:pt modelId="{59653FF0-BD35-2747-B095-A00C2F2C8F9A}" type="pres">
      <dgm:prSet presAssocID="{42ED2F9D-5EA3-4EE8-BD4C-A3C9F695DBB2}" presName="spacer" presStyleCnt="0"/>
      <dgm:spPr/>
    </dgm:pt>
    <dgm:pt modelId="{D7C74F32-C63B-6445-8E4C-7C8FF80D9C65}" type="pres">
      <dgm:prSet presAssocID="{2EA1B360-D988-4E15-95AD-9BF5A287AEB6}" presName="parentText" presStyleLbl="node1" presStyleIdx="3" presStyleCnt="4">
        <dgm:presLayoutVars>
          <dgm:chMax val="0"/>
          <dgm:bulletEnabled val="1"/>
        </dgm:presLayoutVars>
      </dgm:prSet>
      <dgm:spPr/>
    </dgm:pt>
  </dgm:ptLst>
  <dgm:cxnLst>
    <dgm:cxn modelId="{D1198303-2575-5745-B159-39B2B048E1A1}" type="presOf" srcId="{2BA95325-0720-449B-B6BA-73A95C56D0EF}" destId="{E481D009-C438-B645-ACB6-BAF9FEEA2C0D}" srcOrd="0" destOrd="0" presId="urn:microsoft.com/office/officeart/2005/8/layout/vList2"/>
    <dgm:cxn modelId="{D0CFD148-358E-46E1-AA1E-DB4FCB515AD1}" srcId="{FD59D501-9FFD-4CD5-BC21-B42A71A8E66B}" destId="{2BA95325-0720-449B-B6BA-73A95C56D0EF}" srcOrd="2" destOrd="0" parTransId="{5749F37A-C8EC-4CFB-A573-052F82383FC3}" sibTransId="{42ED2F9D-5EA3-4EE8-BD4C-A3C9F695DBB2}"/>
    <dgm:cxn modelId="{DA06DD6A-6DA0-4FF7-B366-BCD7D5ED10D8}" srcId="{FD59D501-9FFD-4CD5-BC21-B42A71A8E66B}" destId="{2EA1B360-D988-4E15-95AD-9BF5A287AEB6}" srcOrd="3" destOrd="0" parTransId="{7AF73CAE-A033-464E-94C3-4E6696487171}" sibTransId="{DE5A23E1-2566-42EA-860A-5F21EEF9696B}"/>
    <dgm:cxn modelId="{FB9C3A74-1F1E-1846-86A0-949E20387058}" type="presOf" srcId="{2EA1B360-D988-4E15-95AD-9BF5A287AEB6}" destId="{D7C74F32-C63B-6445-8E4C-7C8FF80D9C65}" srcOrd="0" destOrd="0" presId="urn:microsoft.com/office/officeart/2005/8/layout/vList2"/>
    <dgm:cxn modelId="{C7B38D78-3A92-6A41-A03D-B3DFB77AE95F}" type="presOf" srcId="{DC8BF3AD-ABE2-4212-ADE6-D2CAE2511C0A}" destId="{F81CC9AA-5959-EF44-B864-CC5126C25363}" srcOrd="0" destOrd="0" presId="urn:microsoft.com/office/officeart/2005/8/layout/vList2"/>
    <dgm:cxn modelId="{FA43EE93-91C4-4331-9CAE-ACE55A5520DF}" srcId="{FD59D501-9FFD-4CD5-BC21-B42A71A8E66B}" destId="{456B1E79-D3F7-4DAC-A453-F8DF6A8256EB}" srcOrd="0" destOrd="0" parTransId="{AFD250A6-6431-4058-8FC8-E53B2D4567CE}" sibTransId="{22C5D259-A417-4F6C-BFE1-EEC81300C317}"/>
    <dgm:cxn modelId="{5A9EA3C3-7A56-C44E-8931-6488A5BFB769}" type="presOf" srcId="{FD59D501-9FFD-4CD5-BC21-B42A71A8E66B}" destId="{49CFC10E-5C53-024E-B484-CBDFEF9ECFDE}" srcOrd="0" destOrd="0" presId="urn:microsoft.com/office/officeart/2005/8/layout/vList2"/>
    <dgm:cxn modelId="{5E1053CA-4BD9-5045-A242-4445811D99A6}" type="presOf" srcId="{456B1E79-D3F7-4DAC-A453-F8DF6A8256EB}" destId="{2CE69112-9A3E-AD48-AB81-184180008DA5}" srcOrd="0" destOrd="0" presId="urn:microsoft.com/office/officeart/2005/8/layout/vList2"/>
    <dgm:cxn modelId="{C877D5EE-3113-4F21-8C34-E943589C9ACA}" srcId="{FD59D501-9FFD-4CD5-BC21-B42A71A8E66B}" destId="{DC8BF3AD-ABE2-4212-ADE6-D2CAE2511C0A}" srcOrd="1" destOrd="0" parTransId="{9790BE4E-91C0-41AB-8612-12359D6BD8EF}" sibTransId="{9F83E72D-138A-441C-9694-C4EA96402E1F}"/>
    <dgm:cxn modelId="{9297DDDF-5330-5F40-8927-97A6CB73FC7B}" type="presParOf" srcId="{49CFC10E-5C53-024E-B484-CBDFEF9ECFDE}" destId="{2CE69112-9A3E-AD48-AB81-184180008DA5}" srcOrd="0" destOrd="0" presId="urn:microsoft.com/office/officeart/2005/8/layout/vList2"/>
    <dgm:cxn modelId="{243EFE97-CA5A-364A-AF65-D1ECB0962680}" type="presParOf" srcId="{49CFC10E-5C53-024E-B484-CBDFEF9ECFDE}" destId="{B4FF5B28-A665-6245-B0FE-B99B91B5D194}" srcOrd="1" destOrd="0" presId="urn:microsoft.com/office/officeart/2005/8/layout/vList2"/>
    <dgm:cxn modelId="{F7893675-2B10-7247-97B6-DE16E9649467}" type="presParOf" srcId="{49CFC10E-5C53-024E-B484-CBDFEF9ECFDE}" destId="{F81CC9AA-5959-EF44-B864-CC5126C25363}" srcOrd="2" destOrd="0" presId="urn:microsoft.com/office/officeart/2005/8/layout/vList2"/>
    <dgm:cxn modelId="{14AF36CC-4D68-D441-A838-2AA8808776F5}" type="presParOf" srcId="{49CFC10E-5C53-024E-B484-CBDFEF9ECFDE}" destId="{51713184-9AA6-1744-817E-0B3CD654B228}" srcOrd="3" destOrd="0" presId="urn:microsoft.com/office/officeart/2005/8/layout/vList2"/>
    <dgm:cxn modelId="{32AD6B1B-CAE2-7849-8D47-CB0336B92056}" type="presParOf" srcId="{49CFC10E-5C53-024E-B484-CBDFEF9ECFDE}" destId="{E481D009-C438-B645-ACB6-BAF9FEEA2C0D}" srcOrd="4" destOrd="0" presId="urn:microsoft.com/office/officeart/2005/8/layout/vList2"/>
    <dgm:cxn modelId="{5D7C7D44-9450-D04A-AF52-34365E4B8434}" type="presParOf" srcId="{49CFC10E-5C53-024E-B484-CBDFEF9ECFDE}" destId="{59653FF0-BD35-2747-B095-A00C2F2C8F9A}" srcOrd="5" destOrd="0" presId="urn:microsoft.com/office/officeart/2005/8/layout/vList2"/>
    <dgm:cxn modelId="{6DB8D451-A1A1-D64E-B1D4-7EB3EF4000DE}" type="presParOf" srcId="{49CFC10E-5C53-024E-B484-CBDFEF9ECFDE}" destId="{D7C74F32-C63B-6445-8E4C-7C8FF80D9C6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479562-7CEC-45C9-9E50-531B1E2AAC3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41C35B2-3042-492D-BE55-971307573E9C}">
      <dgm:prSet/>
      <dgm:spPr/>
      <dgm:t>
        <a:bodyPr/>
        <a:lstStyle/>
        <a:p>
          <a:r>
            <a:rPr lang="bg-BG"/>
            <a:t>Двоичното търсене първо сравнява ключовият елемент (елементът, който търсим) с елемента, който се намира в средата на масива, който претърсваме. </a:t>
          </a:r>
          <a:endParaRPr lang="en-US"/>
        </a:p>
      </dgm:t>
    </dgm:pt>
    <dgm:pt modelId="{8C7AD925-317A-45F0-8DED-442D33A903C6}" type="parTrans" cxnId="{BEE554B1-637F-46A7-AE78-CA9695738089}">
      <dgm:prSet/>
      <dgm:spPr/>
      <dgm:t>
        <a:bodyPr/>
        <a:lstStyle/>
        <a:p>
          <a:endParaRPr lang="en-US"/>
        </a:p>
      </dgm:t>
    </dgm:pt>
    <dgm:pt modelId="{77542722-AF38-4994-8D74-86DB107E4DBF}" type="sibTrans" cxnId="{BEE554B1-637F-46A7-AE78-CA9695738089}">
      <dgm:prSet/>
      <dgm:spPr/>
      <dgm:t>
        <a:bodyPr/>
        <a:lstStyle/>
        <a:p>
          <a:endParaRPr lang="en-US"/>
        </a:p>
      </dgm:t>
    </dgm:pt>
    <dgm:pt modelId="{1A6C729C-6BA2-4940-B5C7-4E0CD9A564AE}">
      <dgm:prSet/>
      <dgm:spPr/>
      <dgm:t>
        <a:bodyPr/>
        <a:lstStyle/>
        <a:p>
          <a:r>
            <a:rPr lang="bg-BG"/>
            <a:t>След това имаме три възможности, чрез които да продължим търсенето: </a:t>
          </a:r>
          <a:endParaRPr lang="en-US"/>
        </a:p>
      </dgm:t>
    </dgm:pt>
    <dgm:pt modelId="{FC9BB140-0F83-44D5-B3A2-F032E9DD9370}" type="parTrans" cxnId="{81C3F84B-CDC0-4954-999B-19481053D9D6}">
      <dgm:prSet/>
      <dgm:spPr/>
      <dgm:t>
        <a:bodyPr/>
        <a:lstStyle/>
        <a:p>
          <a:endParaRPr lang="en-US"/>
        </a:p>
      </dgm:t>
    </dgm:pt>
    <dgm:pt modelId="{55C12F00-61D0-4108-A889-31AB71095878}" type="sibTrans" cxnId="{81C3F84B-CDC0-4954-999B-19481053D9D6}">
      <dgm:prSet/>
      <dgm:spPr/>
      <dgm:t>
        <a:bodyPr/>
        <a:lstStyle/>
        <a:p>
          <a:endParaRPr lang="en-US"/>
        </a:p>
      </dgm:t>
    </dgm:pt>
    <dgm:pt modelId="{4DE7148C-B157-4595-B600-DFC2E282C9C7}">
      <dgm:prSet/>
      <dgm:spPr/>
      <dgm:t>
        <a:bodyPr/>
        <a:lstStyle/>
        <a:p>
          <a:r>
            <a:rPr lang="bg-BG"/>
            <a:t>1) Ако ключът е по-малък от елемента, който се намира в средата на масива, трябва да 	продължим търсенето само в първата половина от масива. </a:t>
          </a:r>
          <a:endParaRPr lang="en-US"/>
        </a:p>
      </dgm:t>
    </dgm:pt>
    <dgm:pt modelId="{407E0F40-1562-4064-A231-FC3ACD6ADD31}" type="parTrans" cxnId="{D87F85E5-84FD-4AF1-8175-962ADC773B06}">
      <dgm:prSet/>
      <dgm:spPr/>
      <dgm:t>
        <a:bodyPr/>
        <a:lstStyle/>
        <a:p>
          <a:endParaRPr lang="en-US"/>
        </a:p>
      </dgm:t>
    </dgm:pt>
    <dgm:pt modelId="{AA930277-D84A-4156-BE0B-27EB9C4E7AAF}" type="sibTrans" cxnId="{D87F85E5-84FD-4AF1-8175-962ADC773B06}">
      <dgm:prSet/>
      <dgm:spPr/>
      <dgm:t>
        <a:bodyPr/>
        <a:lstStyle/>
        <a:p>
          <a:endParaRPr lang="en-US"/>
        </a:p>
      </dgm:t>
    </dgm:pt>
    <dgm:pt modelId="{10E33ABF-6407-4268-B6A5-37355B3F6827}">
      <dgm:prSet/>
      <dgm:spPr/>
      <dgm:t>
        <a:bodyPr/>
        <a:lstStyle/>
        <a:p>
          <a:r>
            <a:rPr lang="bg-BG"/>
            <a:t>2) Ако ключът е равен на елементът, който се намира в средата на масива, то тогава сме 	намерили търсеният елемент.</a:t>
          </a:r>
          <a:endParaRPr lang="en-US"/>
        </a:p>
      </dgm:t>
    </dgm:pt>
    <dgm:pt modelId="{5CEE0E00-AE8E-40FC-AC01-3E087CACFFF2}" type="parTrans" cxnId="{0B68579C-1992-4507-9E0E-1F561033B900}">
      <dgm:prSet/>
      <dgm:spPr/>
      <dgm:t>
        <a:bodyPr/>
        <a:lstStyle/>
        <a:p>
          <a:endParaRPr lang="en-US"/>
        </a:p>
      </dgm:t>
    </dgm:pt>
    <dgm:pt modelId="{5E8CC5AD-B9FF-4A47-B815-B40D200C7AD1}" type="sibTrans" cxnId="{0B68579C-1992-4507-9E0E-1F561033B900}">
      <dgm:prSet/>
      <dgm:spPr/>
      <dgm:t>
        <a:bodyPr/>
        <a:lstStyle/>
        <a:p>
          <a:endParaRPr lang="en-US"/>
        </a:p>
      </dgm:t>
    </dgm:pt>
    <dgm:pt modelId="{E766A75F-3F1C-4384-B812-4103A48BDB33}">
      <dgm:prSet/>
      <dgm:spPr/>
      <dgm:t>
        <a:bodyPr/>
        <a:lstStyle/>
        <a:p>
          <a:r>
            <a:rPr lang="bg-BG"/>
            <a:t>3) Ако ключът е по-голям от елемента, намиращ се в средата на масива, трябва да 	продължим търсенето на ключа само във втората половина от масива.</a:t>
          </a:r>
          <a:endParaRPr lang="en-US"/>
        </a:p>
      </dgm:t>
    </dgm:pt>
    <dgm:pt modelId="{EB455F70-3252-4E64-817E-268043B570BE}" type="parTrans" cxnId="{193D61CD-69CB-4D6D-AEAE-75B0BDC539ED}">
      <dgm:prSet/>
      <dgm:spPr/>
      <dgm:t>
        <a:bodyPr/>
        <a:lstStyle/>
        <a:p>
          <a:endParaRPr lang="en-US"/>
        </a:p>
      </dgm:t>
    </dgm:pt>
    <dgm:pt modelId="{0DC7DC50-7EC7-41C9-A3D0-445D3EF0E148}" type="sibTrans" cxnId="{193D61CD-69CB-4D6D-AEAE-75B0BDC539ED}">
      <dgm:prSet/>
      <dgm:spPr/>
      <dgm:t>
        <a:bodyPr/>
        <a:lstStyle/>
        <a:p>
          <a:endParaRPr lang="en-US"/>
        </a:p>
      </dgm:t>
    </dgm:pt>
    <dgm:pt modelId="{C4ED6000-A909-114A-AFE8-A421CE7BFC35}" type="pres">
      <dgm:prSet presAssocID="{35479562-7CEC-45C9-9E50-531B1E2AAC35}" presName="hierChild1" presStyleCnt="0">
        <dgm:presLayoutVars>
          <dgm:chPref val="1"/>
          <dgm:dir/>
          <dgm:animOne val="branch"/>
          <dgm:animLvl val="lvl"/>
          <dgm:resizeHandles/>
        </dgm:presLayoutVars>
      </dgm:prSet>
      <dgm:spPr/>
    </dgm:pt>
    <dgm:pt modelId="{A512B53F-7759-7F44-B4FE-CC3D32EFBA3D}" type="pres">
      <dgm:prSet presAssocID="{C41C35B2-3042-492D-BE55-971307573E9C}" presName="hierRoot1" presStyleCnt="0"/>
      <dgm:spPr/>
    </dgm:pt>
    <dgm:pt modelId="{A50054FE-794D-8E40-8AC4-C4CDF688D071}" type="pres">
      <dgm:prSet presAssocID="{C41C35B2-3042-492D-BE55-971307573E9C}" presName="composite" presStyleCnt="0"/>
      <dgm:spPr/>
    </dgm:pt>
    <dgm:pt modelId="{4E6A0163-4D27-944D-A1FB-FCF5A164003C}" type="pres">
      <dgm:prSet presAssocID="{C41C35B2-3042-492D-BE55-971307573E9C}" presName="background" presStyleLbl="node0" presStyleIdx="0" presStyleCnt="2"/>
      <dgm:spPr/>
    </dgm:pt>
    <dgm:pt modelId="{AE9678CE-CAB5-7141-82F4-BAC4F948193C}" type="pres">
      <dgm:prSet presAssocID="{C41C35B2-3042-492D-BE55-971307573E9C}" presName="text" presStyleLbl="fgAcc0" presStyleIdx="0" presStyleCnt="2">
        <dgm:presLayoutVars>
          <dgm:chPref val="3"/>
        </dgm:presLayoutVars>
      </dgm:prSet>
      <dgm:spPr/>
    </dgm:pt>
    <dgm:pt modelId="{22AEB748-AF3F-8746-BAE6-AA4E5E30FB9F}" type="pres">
      <dgm:prSet presAssocID="{C41C35B2-3042-492D-BE55-971307573E9C}" presName="hierChild2" presStyleCnt="0"/>
      <dgm:spPr/>
    </dgm:pt>
    <dgm:pt modelId="{93612DEC-5880-CA43-A399-DD90C2CBE9D3}" type="pres">
      <dgm:prSet presAssocID="{1A6C729C-6BA2-4940-B5C7-4E0CD9A564AE}" presName="hierRoot1" presStyleCnt="0"/>
      <dgm:spPr/>
    </dgm:pt>
    <dgm:pt modelId="{D1AFC002-566E-FE47-8E0D-41652687A1F9}" type="pres">
      <dgm:prSet presAssocID="{1A6C729C-6BA2-4940-B5C7-4E0CD9A564AE}" presName="composite" presStyleCnt="0"/>
      <dgm:spPr/>
    </dgm:pt>
    <dgm:pt modelId="{C7AB8ED9-DA48-6E43-97A3-6BA58C3CB50B}" type="pres">
      <dgm:prSet presAssocID="{1A6C729C-6BA2-4940-B5C7-4E0CD9A564AE}" presName="background" presStyleLbl="node0" presStyleIdx="1" presStyleCnt="2"/>
      <dgm:spPr/>
    </dgm:pt>
    <dgm:pt modelId="{5255E82D-EF20-A649-9FFE-F45ADD93DC5D}" type="pres">
      <dgm:prSet presAssocID="{1A6C729C-6BA2-4940-B5C7-4E0CD9A564AE}" presName="text" presStyleLbl="fgAcc0" presStyleIdx="1" presStyleCnt="2">
        <dgm:presLayoutVars>
          <dgm:chPref val="3"/>
        </dgm:presLayoutVars>
      </dgm:prSet>
      <dgm:spPr/>
    </dgm:pt>
    <dgm:pt modelId="{2F084B4C-4F90-0641-914A-9DEAC99C1793}" type="pres">
      <dgm:prSet presAssocID="{1A6C729C-6BA2-4940-B5C7-4E0CD9A564AE}" presName="hierChild2" presStyleCnt="0"/>
      <dgm:spPr/>
    </dgm:pt>
    <dgm:pt modelId="{040DEF20-7AA9-3346-BA17-AAEF9D34382B}" type="pres">
      <dgm:prSet presAssocID="{407E0F40-1562-4064-A231-FC3ACD6ADD31}" presName="Name10" presStyleLbl="parChTrans1D2" presStyleIdx="0" presStyleCnt="3"/>
      <dgm:spPr/>
    </dgm:pt>
    <dgm:pt modelId="{650C2FFB-42AF-8443-AE75-768F8D0153EF}" type="pres">
      <dgm:prSet presAssocID="{4DE7148C-B157-4595-B600-DFC2E282C9C7}" presName="hierRoot2" presStyleCnt="0"/>
      <dgm:spPr/>
    </dgm:pt>
    <dgm:pt modelId="{066AEDD2-BC48-3543-A540-637954289448}" type="pres">
      <dgm:prSet presAssocID="{4DE7148C-B157-4595-B600-DFC2E282C9C7}" presName="composite2" presStyleCnt="0"/>
      <dgm:spPr/>
    </dgm:pt>
    <dgm:pt modelId="{2B1C1B60-9D74-C64A-92F2-37FA3C381928}" type="pres">
      <dgm:prSet presAssocID="{4DE7148C-B157-4595-B600-DFC2E282C9C7}" presName="background2" presStyleLbl="node2" presStyleIdx="0" presStyleCnt="3"/>
      <dgm:spPr/>
    </dgm:pt>
    <dgm:pt modelId="{19DAFBF3-F7E5-0A4A-8CA7-9C9E96FBC985}" type="pres">
      <dgm:prSet presAssocID="{4DE7148C-B157-4595-B600-DFC2E282C9C7}" presName="text2" presStyleLbl="fgAcc2" presStyleIdx="0" presStyleCnt="3">
        <dgm:presLayoutVars>
          <dgm:chPref val="3"/>
        </dgm:presLayoutVars>
      </dgm:prSet>
      <dgm:spPr/>
    </dgm:pt>
    <dgm:pt modelId="{95ED8425-5BCE-6E4B-B888-BAFF31942774}" type="pres">
      <dgm:prSet presAssocID="{4DE7148C-B157-4595-B600-DFC2E282C9C7}" presName="hierChild3" presStyleCnt="0"/>
      <dgm:spPr/>
    </dgm:pt>
    <dgm:pt modelId="{8BB394AB-52A2-CE49-A90B-1704D74DC84F}" type="pres">
      <dgm:prSet presAssocID="{5CEE0E00-AE8E-40FC-AC01-3E087CACFFF2}" presName="Name10" presStyleLbl="parChTrans1D2" presStyleIdx="1" presStyleCnt="3"/>
      <dgm:spPr/>
    </dgm:pt>
    <dgm:pt modelId="{0535AD02-568F-4D44-A6FE-8AF20C12A079}" type="pres">
      <dgm:prSet presAssocID="{10E33ABF-6407-4268-B6A5-37355B3F6827}" presName="hierRoot2" presStyleCnt="0"/>
      <dgm:spPr/>
    </dgm:pt>
    <dgm:pt modelId="{A4E1ED72-A16E-6045-9400-7C84E15211AE}" type="pres">
      <dgm:prSet presAssocID="{10E33ABF-6407-4268-B6A5-37355B3F6827}" presName="composite2" presStyleCnt="0"/>
      <dgm:spPr/>
    </dgm:pt>
    <dgm:pt modelId="{6468505E-2C79-C046-A47B-40A3E9500CEB}" type="pres">
      <dgm:prSet presAssocID="{10E33ABF-6407-4268-B6A5-37355B3F6827}" presName="background2" presStyleLbl="node2" presStyleIdx="1" presStyleCnt="3"/>
      <dgm:spPr/>
    </dgm:pt>
    <dgm:pt modelId="{7DE25865-5D03-2941-B145-0F68453FC8C5}" type="pres">
      <dgm:prSet presAssocID="{10E33ABF-6407-4268-B6A5-37355B3F6827}" presName="text2" presStyleLbl="fgAcc2" presStyleIdx="1" presStyleCnt="3">
        <dgm:presLayoutVars>
          <dgm:chPref val="3"/>
        </dgm:presLayoutVars>
      </dgm:prSet>
      <dgm:spPr/>
    </dgm:pt>
    <dgm:pt modelId="{79E982AF-F59C-9B45-9DDD-FF3B8721FD4A}" type="pres">
      <dgm:prSet presAssocID="{10E33ABF-6407-4268-B6A5-37355B3F6827}" presName="hierChild3" presStyleCnt="0"/>
      <dgm:spPr/>
    </dgm:pt>
    <dgm:pt modelId="{749C84E1-466A-8342-9C31-9F8E20B4DC77}" type="pres">
      <dgm:prSet presAssocID="{EB455F70-3252-4E64-817E-268043B570BE}" presName="Name10" presStyleLbl="parChTrans1D2" presStyleIdx="2" presStyleCnt="3"/>
      <dgm:spPr/>
    </dgm:pt>
    <dgm:pt modelId="{A5E83DC4-CB39-004F-8698-7BA70A83807B}" type="pres">
      <dgm:prSet presAssocID="{E766A75F-3F1C-4384-B812-4103A48BDB33}" presName="hierRoot2" presStyleCnt="0"/>
      <dgm:spPr/>
    </dgm:pt>
    <dgm:pt modelId="{A90D2580-8DC2-B54E-BBFE-C0C6A49CB6D4}" type="pres">
      <dgm:prSet presAssocID="{E766A75F-3F1C-4384-B812-4103A48BDB33}" presName="composite2" presStyleCnt="0"/>
      <dgm:spPr/>
    </dgm:pt>
    <dgm:pt modelId="{3668BF3D-26B5-E94E-A296-84C74155420A}" type="pres">
      <dgm:prSet presAssocID="{E766A75F-3F1C-4384-B812-4103A48BDB33}" presName="background2" presStyleLbl="node2" presStyleIdx="2" presStyleCnt="3"/>
      <dgm:spPr/>
    </dgm:pt>
    <dgm:pt modelId="{CE167567-6E29-3C47-8DC2-590651E8803F}" type="pres">
      <dgm:prSet presAssocID="{E766A75F-3F1C-4384-B812-4103A48BDB33}" presName="text2" presStyleLbl="fgAcc2" presStyleIdx="2" presStyleCnt="3">
        <dgm:presLayoutVars>
          <dgm:chPref val="3"/>
        </dgm:presLayoutVars>
      </dgm:prSet>
      <dgm:spPr/>
    </dgm:pt>
    <dgm:pt modelId="{8FA07D96-2CBB-2A4D-829A-D54024E753DA}" type="pres">
      <dgm:prSet presAssocID="{E766A75F-3F1C-4384-B812-4103A48BDB33}" presName="hierChild3" presStyleCnt="0"/>
      <dgm:spPr/>
    </dgm:pt>
  </dgm:ptLst>
  <dgm:cxnLst>
    <dgm:cxn modelId="{D948C801-4552-8A4E-8CBB-DF5C92945A3A}" type="presOf" srcId="{35479562-7CEC-45C9-9E50-531B1E2AAC35}" destId="{C4ED6000-A909-114A-AFE8-A421CE7BFC35}" srcOrd="0" destOrd="0" presId="urn:microsoft.com/office/officeart/2005/8/layout/hierarchy1"/>
    <dgm:cxn modelId="{8C7F9E1B-0AAB-5D46-A81E-30762274B384}" type="presOf" srcId="{EB455F70-3252-4E64-817E-268043B570BE}" destId="{749C84E1-466A-8342-9C31-9F8E20B4DC77}" srcOrd="0" destOrd="0" presId="urn:microsoft.com/office/officeart/2005/8/layout/hierarchy1"/>
    <dgm:cxn modelId="{9C0D1527-CF01-3547-85B7-9AB28E17CD3E}" type="presOf" srcId="{E766A75F-3F1C-4384-B812-4103A48BDB33}" destId="{CE167567-6E29-3C47-8DC2-590651E8803F}" srcOrd="0" destOrd="0" presId="urn:microsoft.com/office/officeart/2005/8/layout/hierarchy1"/>
    <dgm:cxn modelId="{F48EFA41-C105-1B44-B80A-4B4BE541ABAA}" type="presOf" srcId="{407E0F40-1562-4064-A231-FC3ACD6ADD31}" destId="{040DEF20-7AA9-3346-BA17-AAEF9D34382B}" srcOrd="0" destOrd="0" presId="urn:microsoft.com/office/officeart/2005/8/layout/hierarchy1"/>
    <dgm:cxn modelId="{81C3F84B-CDC0-4954-999B-19481053D9D6}" srcId="{35479562-7CEC-45C9-9E50-531B1E2AAC35}" destId="{1A6C729C-6BA2-4940-B5C7-4E0CD9A564AE}" srcOrd="1" destOrd="0" parTransId="{FC9BB140-0F83-44D5-B3A2-F032E9DD9370}" sibTransId="{55C12F00-61D0-4108-A889-31AB71095878}"/>
    <dgm:cxn modelId="{F863634C-295E-7F4E-B7BE-4FD04C8C034C}" type="presOf" srcId="{C41C35B2-3042-492D-BE55-971307573E9C}" destId="{AE9678CE-CAB5-7141-82F4-BAC4F948193C}" srcOrd="0" destOrd="0" presId="urn:microsoft.com/office/officeart/2005/8/layout/hierarchy1"/>
    <dgm:cxn modelId="{1DB69A8C-0444-F948-BAE9-86DD722FF7CF}" type="presOf" srcId="{1A6C729C-6BA2-4940-B5C7-4E0CD9A564AE}" destId="{5255E82D-EF20-A649-9FFE-F45ADD93DC5D}" srcOrd="0" destOrd="0" presId="urn:microsoft.com/office/officeart/2005/8/layout/hierarchy1"/>
    <dgm:cxn modelId="{1A689B8F-9B8C-0548-9BC8-E03CDE92E50C}" type="presOf" srcId="{4DE7148C-B157-4595-B600-DFC2E282C9C7}" destId="{19DAFBF3-F7E5-0A4A-8CA7-9C9E96FBC985}" srcOrd="0" destOrd="0" presId="urn:microsoft.com/office/officeart/2005/8/layout/hierarchy1"/>
    <dgm:cxn modelId="{0B68579C-1992-4507-9E0E-1F561033B900}" srcId="{1A6C729C-6BA2-4940-B5C7-4E0CD9A564AE}" destId="{10E33ABF-6407-4268-B6A5-37355B3F6827}" srcOrd="1" destOrd="0" parTransId="{5CEE0E00-AE8E-40FC-AC01-3E087CACFFF2}" sibTransId="{5E8CC5AD-B9FF-4A47-B815-B40D200C7AD1}"/>
    <dgm:cxn modelId="{BEE554B1-637F-46A7-AE78-CA9695738089}" srcId="{35479562-7CEC-45C9-9E50-531B1E2AAC35}" destId="{C41C35B2-3042-492D-BE55-971307573E9C}" srcOrd="0" destOrd="0" parTransId="{8C7AD925-317A-45F0-8DED-442D33A903C6}" sibTransId="{77542722-AF38-4994-8D74-86DB107E4DBF}"/>
    <dgm:cxn modelId="{193D61CD-69CB-4D6D-AEAE-75B0BDC539ED}" srcId="{1A6C729C-6BA2-4940-B5C7-4E0CD9A564AE}" destId="{E766A75F-3F1C-4384-B812-4103A48BDB33}" srcOrd="2" destOrd="0" parTransId="{EB455F70-3252-4E64-817E-268043B570BE}" sibTransId="{0DC7DC50-7EC7-41C9-A3D0-445D3EF0E148}"/>
    <dgm:cxn modelId="{B4BDB6DC-87C8-044F-971C-88CB9AD97E8A}" type="presOf" srcId="{5CEE0E00-AE8E-40FC-AC01-3E087CACFFF2}" destId="{8BB394AB-52A2-CE49-A90B-1704D74DC84F}" srcOrd="0" destOrd="0" presId="urn:microsoft.com/office/officeart/2005/8/layout/hierarchy1"/>
    <dgm:cxn modelId="{D017A2E4-AAA3-134D-9587-7F645F90ABCC}" type="presOf" srcId="{10E33ABF-6407-4268-B6A5-37355B3F6827}" destId="{7DE25865-5D03-2941-B145-0F68453FC8C5}" srcOrd="0" destOrd="0" presId="urn:microsoft.com/office/officeart/2005/8/layout/hierarchy1"/>
    <dgm:cxn modelId="{D87F85E5-84FD-4AF1-8175-962ADC773B06}" srcId="{1A6C729C-6BA2-4940-B5C7-4E0CD9A564AE}" destId="{4DE7148C-B157-4595-B600-DFC2E282C9C7}" srcOrd="0" destOrd="0" parTransId="{407E0F40-1562-4064-A231-FC3ACD6ADD31}" sibTransId="{AA930277-D84A-4156-BE0B-27EB9C4E7AAF}"/>
    <dgm:cxn modelId="{06A5E719-081E-5B4B-9034-AC4C47A72CC6}" type="presParOf" srcId="{C4ED6000-A909-114A-AFE8-A421CE7BFC35}" destId="{A512B53F-7759-7F44-B4FE-CC3D32EFBA3D}" srcOrd="0" destOrd="0" presId="urn:microsoft.com/office/officeart/2005/8/layout/hierarchy1"/>
    <dgm:cxn modelId="{67EBAE67-65FB-AE42-9AD6-507CB7CB81DA}" type="presParOf" srcId="{A512B53F-7759-7F44-B4FE-CC3D32EFBA3D}" destId="{A50054FE-794D-8E40-8AC4-C4CDF688D071}" srcOrd="0" destOrd="0" presId="urn:microsoft.com/office/officeart/2005/8/layout/hierarchy1"/>
    <dgm:cxn modelId="{C88DD68E-2AF2-BD4A-8144-88D324B324A6}" type="presParOf" srcId="{A50054FE-794D-8E40-8AC4-C4CDF688D071}" destId="{4E6A0163-4D27-944D-A1FB-FCF5A164003C}" srcOrd="0" destOrd="0" presId="urn:microsoft.com/office/officeart/2005/8/layout/hierarchy1"/>
    <dgm:cxn modelId="{ECCC4D49-1130-824C-A66D-9E25D57F7F08}" type="presParOf" srcId="{A50054FE-794D-8E40-8AC4-C4CDF688D071}" destId="{AE9678CE-CAB5-7141-82F4-BAC4F948193C}" srcOrd="1" destOrd="0" presId="urn:microsoft.com/office/officeart/2005/8/layout/hierarchy1"/>
    <dgm:cxn modelId="{BB0F82DB-B647-B248-B12D-CCDCA5D07150}" type="presParOf" srcId="{A512B53F-7759-7F44-B4FE-CC3D32EFBA3D}" destId="{22AEB748-AF3F-8746-BAE6-AA4E5E30FB9F}" srcOrd="1" destOrd="0" presId="urn:microsoft.com/office/officeart/2005/8/layout/hierarchy1"/>
    <dgm:cxn modelId="{098A3234-B64D-FA41-98CC-95642B7196C5}" type="presParOf" srcId="{C4ED6000-A909-114A-AFE8-A421CE7BFC35}" destId="{93612DEC-5880-CA43-A399-DD90C2CBE9D3}" srcOrd="1" destOrd="0" presId="urn:microsoft.com/office/officeart/2005/8/layout/hierarchy1"/>
    <dgm:cxn modelId="{F2590344-07C1-C54E-8D1F-B4BC620DB658}" type="presParOf" srcId="{93612DEC-5880-CA43-A399-DD90C2CBE9D3}" destId="{D1AFC002-566E-FE47-8E0D-41652687A1F9}" srcOrd="0" destOrd="0" presId="urn:microsoft.com/office/officeart/2005/8/layout/hierarchy1"/>
    <dgm:cxn modelId="{82774E2E-9892-4C40-BC26-E3A92F4DB091}" type="presParOf" srcId="{D1AFC002-566E-FE47-8E0D-41652687A1F9}" destId="{C7AB8ED9-DA48-6E43-97A3-6BA58C3CB50B}" srcOrd="0" destOrd="0" presId="urn:microsoft.com/office/officeart/2005/8/layout/hierarchy1"/>
    <dgm:cxn modelId="{DE4B6E33-B076-9F47-9231-B2B5BD805707}" type="presParOf" srcId="{D1AFC002-566E-FE47-8E0D-41652687A1F9}" destId="{5255E82D-EF20-A649-9FFE-F45ADD93DC5D}" srcOrd="1" destOrd="0" presId="urn:microsoft.com/office/officeart/2005/8/layout/hierarchy1"/>
    <dgm:cxn modelId="{9119EBEE-C3BD-B84C-BB10-8D574A920D05}" type="presParOf" srcId="{93612DEC-5880-CA43-A399-DD90C2CBE9D3}" destId="{2F084B4C-4F90-0641-914A-9DEAC99C1793}" srcOrd="1" destOrd="0" presId="urn:microsoft.com/office/officeart/2005/8/layout/hierarchy1"/>
    <dgm:cxn modelId="{8CA5D71C-A05C-5B49-A6BD-7C5FFA9AB6B9}" type="presParOf" srcId="{2F084B4C-4F90-0641-914A-9DEAC99C1793}" destId="{040DEF20-7AA9-3346-BA17-AAEF9D34382B}" srcOrd="0" destOrd="0" presId="urn:microsoft.com/office/officeart/2005/8/layout/hierarchy1"/>
    <dgm:cxn modelId="{C2F7086B-ABF5-2343-B98E-C67D30D30423}" type="presParOf" srcId="{2F084B4C-4F90-0641-914A-9DEAC99C1793}" destId="{650C2FFB-42AF-8443-AE75-768F8D0153EF}" srcOrd="1" destOrd="0" presId="urn:microsoft.com/office/officeart/2005/8/layout/hierarchy1"/>
    <dgm:cxn modelId="{C01C7683-9526-3E43-A992-A4E187E4E2FF}" type="presParOf" srcId="{650C2FFB-42AF-8443-AE75-768F8D0153EF}" destId="{066AEDD2-BC48-3543-A540-637954289448}" srcOrd="0" destOrd="0" presId="urn:microsoft.com/office/officeart/2005/8/layout/hierarchy1"/>
    <dgm:cxn modelId="{BE2B4544-6992-EE46-BDE7-6EB6657E100C}" type="presParOf" srcId="{066AEDD2-BC48-3543-A540-637954289448}" destId="{2B1C1B60-9D74-C64A-92F2-37FA3C381928}" srcOrd="0" destOrd="0" presId="urn:microsoft.com/office/officeart/2005/8/layout/hierarchy1"/>
    <dgm:cxn modelId="{3791B853-6A05-894F-A0B8-B152978F4FF8}" type="presParOf" srcId="{066AEDD2-BC48-3543-A540-637954289448}" destId="{19DAFBF3-F7E5-0A4A-8CA7-9C9E96FBC985}" srcOrd="1" destOrd="0" presId="urn:microsoft.com/office/officeart/2005/8/layout/hierarchy1"/>
    <dgm:cxn modelId="{CDAE427A-9B16-7340-BFC3-A18D854F4560}" type="presParOf" srcId="{650C2FFB-42AF-8443-AE75-768F8D0153EF}" destId="{95ED8425-5BCE-6E4B-B888-BAFF31942774}" srcOrd="1" destOrd="0" presId="urn:microsoft.com/office/officeart/2005/8/layout/hierarchy1"/>
    <dgm:cxn modelId="{0E1CF538-F1A1-D94E-831E-8B20E397A5F3}" type="presParOf" srcId="{2F084B4C-4F90-0641-914A-9DEAC99C1793}" destId="{8BB394AB-52A2-CE49-A90B-1704D74DC84F}" srcOrd="2" destOrd="0" presId="urn:microsoft.com/office/officeart/2005/8/layout/hierarchy1"/>
    <dgm:cxn modelId="{42AF78B0-A4A9-7D49-B39B-58BBFA2DCE2B}" type="presParOf" srcId="{2F084B4C-4F90-0641-914A-9DEAC99C1793}" destId="{0535AD02-568F-4D44-A6FE-8AF20C12A079}" srcOrd="3" destOrd="0" presId="urn:microsoft.com/office/officeart/2005/8/layout/hierarchy1"/>
    <dgm:cxn modelId="{28478C02-2A32-6944-B58D-31B8FB5C6CCC}" type="presParOf" srcId="{0535AD02-568F-4D44-A6FE-8AF20C12A079}" destId="{A4E1ED72-A16E-6045-9400-7C84E15211AE}" srcOrd="0" destOrd="0" presId="urn:microsoft.com/office/officeart/2005/8/layout/hierarchy1"/>
    <dgm:cxn modelId="{FD8EA121-A09A-DA47-B661-D85D4ABE091E}" type="presParOf" srcId="{A4E1ED72-A16E-6045-9400-7C84E15211AE}" destId="{6468505E-2C79-C046-A47B-40A3E9500CEB}" srcOrd="0" destOrd="0" presId="urn:microsoft.com/office/officeart/2005/8/layout/hierarchy1"/>
    <dgm:cxn modelId="{9FEDB206-722F-334E-AA0F-898AA50A7E4C}" type="presParOf" srcId="{A4E1ED72-A16E-6045-9400-7C84E15211AE}" destId="{7DE25865-5D03-2941-B145-0F68453FC8C5}" srcOrd="1" destOrd="0" presId="urn:microsoft.com/office/officeart/2005/8/layout/hierarchy1"/>
    <dgm:cxn modelId="{6950D833-9439-A346-8B31-3BDE4AE8281C}" type="presParOf" srcId="{0535AD02-568F-4D44-A6FE-8AF20C12A079}" destId="{79E982AF-F59C-9B45-9DDD-FF3B8721FD4A}" srcOrd="1" destOrd="0" presId="urn:microsoft.com/office/officeart/2005/8/layout/hierarchy1"/>
    <dgm:cxn modelId="{BE8BF90C-43B5-784E-968A-0705A29121A8}" type="presParOf" srcId="{2F084B4C-4F90-0641-914A-9DEAC99C1793}" destId="{749C84E1-466A-8342-9C31-9F8E20B4DC77}" srcOrd="4" destOrd="0" presId="urn:microsoft.com/office/officeart/2005/8/layout/hierarchy1"/>
    <dgm:cxn modelId="{1C861E1B-076A-CE44-AF22-05A1E44B4ADF}" type="presParOf" srcId="{2F084B4C-4F90-0641-914A-9DEAC99C1793}" destId="{A5E83DC4-CB39-004F-8698-7BA70A83807B}" srcOrd="5" destOrd="0" presId="urn:microsoft.com/office/officeart/2005/8/layout/hierarchy1"/>
    <dgm:cxn modelId="{68371252-3392-9E4A-87D8-4F60E572D6C2}" type="presParOf" srcId="{A5E83DC4-CB39-004F-8698-7BA70A83807B}" destId="{A90D2580-8DC2-B54E-BBFE-C0C6A49CB6D4}" srcOrd="0" destOrd="0" presId="urn:microsoft.com/office/officeart/2005/8/layout/hierarchy1"/>
    <dgm:cxn modelId="{CBF0A4AF-90D1-394C-8CBC-AD56A386A94A}" type="presParOf" srcId="{A90D2580-8DC2-B54E-BBFE-C0C6A49CB6D4}" destId="{3668BF3D-26B5-E94E-A296-84C74155420A}" srcOrd="0" destOrd="0" presId="urn:microsoft.com/office/officeart/2005/8/layout/hierarchy1"/>
    <dgm:cxn modelId="{EEA12A3E-3A06-0149-A49C-360EEE04C617}" type="presParOf" srcId="{A90D2580-8DC2-B54E-BBFE-C0C6A49CB6D4}" destId="{CE167567-6E29-3C47-8DC2-590651E8803F}" srcOrd="1" destOrd="0" presId="urn:microsoft.com/office/officeart/2005/8/layout/hierarchy1"/>
    <dgm:cxn modelId="{14978781-6D88-1845-8EA1-830F5DC5281E}" type="presParOf" srcId="{A5E83DC4-CB39-004F-8698-7BA70A83807B}" destId="{8FA07D96-2CBB-2A4D-829A-D54024E753D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0E30FF-7A7B-43BB-B86A-2ED20E168B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5F556FC-AC2A-4639-948F-F8ECBC39FB7F}">
      <dgm:prSet/>
      <dgm:spPr/>
      <dgm:t>
        <a:bodyPr/>
        <a:lstStyle/>
        <a:p>
          <a:r>
            <a:rPr lang="bg-BG"/>
            <a:t>Логаритмична сложност. Двоичното търсене има времева сложност O(log n), където n е броят на елементите в списъка. Това означава, че при всяко стъпало в търсенето, броят на елементите за проверка се намалява до половината.</a:t>
          </a:r>
          <a:endParaRPr lang="en-US"/>
        </a:p>
      </dgm:t>
    </dgm:pt>
    <dgm:pt modelId="{4A4C2B3C-81C0-459C-B221-A5D00C86A8CF}" type="parTrans" cxnId="{C4FFCF11-6C38-4EBB-89D1-88CFFE2CFA8C}">
      <dgm:prSet/>
      <dgm:spPr/>
      <dgm:t>
        <a:bodyPr/>
        <a:lstStyle/>
        <a:p>
          <a:endParaRPr lang="en-US"/>
        </a:p>
      </dgm:t>
    </dgm:pt>
    <dgm:pt modelId="{FEC02459-2866-4274-8A8E-03DD7FF5D54D}" type="sibTrans" cxnId="{C4FFCF11-6C38-4EBB-89D1-88CFFE2CFA8C}">
      <dgm:prSet/>
      <dgm:spPr/>
      <dgm:t>
        <a:bodyPr/>
        <a:lstStyle/>
        <a:p>
          <a:endParaRPr lang="en-US"/>
        </a:p>
      </dgm:t>
    </dgm:pt>
    <dgm:pt modelId="{75743B6F-0A00-47B8-95CF-349A5C2B8A3F}">
      <dgm:prSet/>
      <dgm:spPr/>
      <dgm:t>
        <a:bodyPr/>
        <a:lstStyle/>
        <a:p>
          <a:r>
            <a:rPr lang="bg-BG"/>
            <a:t>Ефективност върху големи данни. За големи списъци или масиви двоичното търсене е много по-ефективно от линейното търсене, тъй като се извършват значително по-малко проверки.</a:t>
          </a:r>
          <a:endParaRPr lang="en-US"/>
        </a:p>
      </dgm:t>
    </dgm:pt>
    <dgm:pt modelId="{0D7D5E8F-3F90-423C-8CF3-C611661D0987}" type="parTrans" cxnId="{A10D2AF0-E554-4549-B7E7-76FC27BD7899}">
      <dgm:prSet/>
      <dgm:spPr/>
      <dgm:t>
        <a:bodyPr/>
        <a:lstStyle/>
        <a:p>
          <a:endParaRPr lang="en-US"/>
        </a:p>
      </dgm:t>
    </dgm:pt>
    <dgm:pt modelId="{FC5718A1-1B1B-4B16-AF21-6D869F73EF1D}" type="sibTrans" cxnId="{A10D2AF0-E554-4549-B7E7-76FC27BD7899}">
      <dgm:prSet/>
      <dgm:spPr/>
      <dgm:t>
        <a:bodyPr/>
        <a:lstStyle/>
        <a:p>
          <a:endParaRPr lang="en-US"/>
        </a:p>
      </dgm:t>
    </dgm:pt>
    <dgm:pt modelId="{4B30F1F2-F4CA-4516-A1C2-1D6E0E2D0730}">
      <dgm:prSet/>
      <dgm:spPr/>
      <dgm:t>
        <a:bodyPr/>
        <a:lstStyle/>
        <a:p>
          <a:r>
            <a:rPr lang="bg-BG"/>
            <a:t>Простота на имплементацията. Въпреки че може да изисква малко по-сложен код от линейното търсене, двоичното търсене е все пак доста прости и лесно разбираеми.</a:t>
          </a:r>
          <a:endParaRPr lang="en-US"/>
        </a:p>
      </dgm:t>
    </dgm:pt>
    <dgm:pt modelId="{4BD6C635-ED0A-4FAF-A53F-B5BF5320DFE7}" type="parTrans" cxnId="{E3C303FB-99BD-4556-8E48-A34A5E63A761}">
      <dgm:prSet/>
      <dgm:spPr/>
      <dgm:t>
        <a:bodyPr/>
        <a:lstStyle/>
        <a:p>
          <a:endParaRPr lang="en-US"/>
        </a:p>
      </dgm:t>
    </dgm:pt>
    <dgm:pt modelId="{E12BFA38-0056-49C2-BA17-408F13099713}" type="sibTrans" cxnId="{E3C303FB-99BD-4556-8E48-A34A5E63A761}">
      <dgm:prSet/>
      <dgm:spPr/>
      <dgm:t>
        <a:bodyPr/>
        <a:lstStyle/>
        <a:p>
          <a:endParaRPr lang="en-US"/>
        </a:p>
      </dgm:t>
    </dgm:pt>
    <dgm:pt modelId="{80F5CADF-E1FA-D640-AEC0-BDC7DCBE3AE0}" type="pres">
      <dgm:prSet presAssocID="{8F0E30FF-7A7B-43BB-B86A-2ED20E168BBC}" presName="hierChild1" presStyleCnt="0">
        <dgm:presLayoutVars>
          <dgm:chPref val="1"/>
          <dgm:dir/>
          <dgm:animOne val="branch"/>
          <dgm:animLvl val="lvl"/>
          <dgm:resizeHandles/>
        </dgm:presLayoutVars>
      </dgm:prSet>
      <dgm:spPr/>
    </dgm:pt>
    <dgm:pt modelId="{075EEF1C-6363-3E4C-98BF-2366507154C9}" type="pres">
      <dgm:prSet presAssocID="{A5F556FC-AC2A-4639-948F-F8ECBC39FB7F}" presName="hierRoot1" presStyleCnt="0"/>
      <dgm:spPr/>
    </dgm:pt>
    <dgm:pt modelId="{3D322002-9986-F749-8591-FD790BC57DFA}" type="pres">
      <dgm:prSet presAssocID="{A5F556FC-AC2A-4639-948F-F8ECBC39FB7F}" presName="composite" presStyleCnt="0"/>
      <dgm:spPr/>
    </dgm:pt>
    <dgm:pt modelId="{88E78180-8873-6F49-92AD-DD01F4549355}" type="pres">
      <dgm:prSet presAssocID="{A5F556FC-AC2A-4639-948F-F8ECBC39FB7F}" presName="background" presStyleLbl="node0" presStyleIdx="0" presStyleCnt="3"/>
      <dgm:spPr/>
    </dgm:pt>
    <dgm:pt modelId="{8371D69E-ED97-9A40-AFA9-B9853D9743D9}" type="pres">
      <dgm:prSet presAssocID="{A5F556FC-AC2A-4639-948F-F8ECBC39FB7F}" presName="text" presStyleLbl="fgAcc0" presStyleIdx="0" presStyleCnt="3">
        <dgm:presLayoutVars>
          <dgm:chPref val="3"/>
        </dgm:presLayoutVars>
      </dgm:prSet>
      <dgm:spPr/>
    </dgm:pt>
    <dgm:pt modelId="{B7988F66-A97E-3449-B038-6BEBC92017FB}" type="pres">
      <dgm:prSet presAssocID="{A5F556FC-AC2A-4639-948F-F8ECBC39FB7F}" presName="hierChild2" presStyleCnt="0"/>
      <dgm:spPr/>
    </dgm:pt>
    <dgm:pt modelId="{05B7AE87-5732-9048-AD36-55CCA99727E6}" type="pres">
      <dgm:prSet presAssocID="{75743B6F-0A00-47B8-95CF-349A5C2B8A3F}" presName="hierRoot1" presStyleCnt="0"/>
      <dgm:spPr/>
    </dgm:pt>
    <dgm:pt modelId="{56B21D38-8A1A-E94E-8AD3-D1EA2C81D987}" type="pres">
      <dgm:prSet presAssocID="{75743B6F-0A00-47B8-95CF-349A5C2B8A3F}" presName="composite" presStyleCnt="0"/>
      <dgm:spPr/>
    </dgm:pt>
    <dgm:pt modelId="{6756A4DE-37E1-BF46-95BF-596E0A9F3725}" type="pres">
      <dgm:prSet presAssocID="{75743B6F-0A00-47B8-95CF-349A5C2B8A3F}" presName="background" presStyleLbl="node0" presStyleIdx="1" presStyleCnt="3"/>
      <dgm:spPr/>
    </dgm:pt>
    <dgm:pt modelId="{7530C4A3-9A12-0444-B832-BBA29FB25193}" type="pres">
      <dgm:prSet presAssocID="{75743B6F-0A00-47B8-95CF-349A5C2B8A3F}" presName="text" presStyleLbl="fgAcc0" presStyleIdx="1" presStyleCnt="3">
        <dgm:presLayoutVars>
          <dgm:chPref val="3"/>
        </dgm:presLayoutVars>
      </dgm:prSet>
      <dgm:spPr/>
    </dgm:pt>
    <dgm:pt modelId="{74119691-833B-C34B-8D9E-4B6002270DF0}" type="pres">
      <dgm:prSet presAssocID="{75743B6F-0A00-47B8-95CF-349A5C2B8A3F}" presName="hierChild2" presStyleCnt="0"/>
      <dgm:spPr/>
    </dgm:pt>
    <dgm:pt modelId="{90ABABA7-CF23-4A4E-A4A7-93E0035782D5}" type="pres">
      <dgm:prSet presAssocID="{4B30F1F2-F4CA-4516-A1C2-1D6E0E2D0730}" presName="hierRoot1" presStyleCnt="0"/>
      <dgm:spPr/>
    </dgm:pt>
    <dgm:pt modelId="{69547687-CC3B-C14B-937B-B53134E3A55F}" type="pres">
      <dgm:prSet presAssocID="{4B30F1F2-F4CA-4516-A1C2-1D6E0E2D0730}" presName="composite" presStyleCnt="0"/>
      <dgm:spPr/>
    </dgm:pt>
    <dgm:pt modelId="{FDF4606D-7D57-D94F-9EB6-DBAE08ECE03B}" type="pres">
      <dgm:prSet presAssocID="{4B30F1F2-F4CA-4516-A1C2-1D6E0E2D0730}" presName="background" presStyleLbl="node0" presStyleIdx="2" presStyleCnt="3"/>
      <dgm:spPr/>
    </dgm:pt>
    <dgm:pt modelId="{5DBC0BEC-5042-8C43-99AB-70C6B64439BC}" type="pres">
      <dgm:prSet presAssocID="{4B30F1F2-F4CA-4516-A1C2-1D6E0E2D0730}" presName="text" presStyleLbl="fgAcc0" presStyleIdx="2" presStyleCnt="3">
        <dgm:presLayoutVars>
          <dgm:chPref val="3"/>
        </dgm:presLayoutVars>
      </dgm:prSet>
      <dgm:spPr/>
    </dgm:pt>
    <dgm:pt modelId="{1C1812AA-D2B6-E94B-B41A-D352A11AB136}" type="pres">
      <dgm:prSet presAssocID="{4B30F1F2-F4CA-4516-A1C2-1D6E0E2D0730}" presName="hierChild2" presStyleCnt="0"/>
      <dgm:spPr/>
    </dgm:pt>
  </dgm:ptLst>
  <dgm:cxnLst>
    <dgm:cxn modelId="{C4FFCF11-6C38-4EBB-89D1-88CFFE2CFA8C}" srcId="{8F0E30FF-7A7B-43BB-B86A-2ED20E168BBC}" destId="{A5F556FC-AC2A-4639-948F-F8ECBC39FB7F}" srcOrd="0" destOrd="0" parTransId="{4A4C2B3C-81C0-459C-B221-A5D00C86A8CF}" sibTransId="{FEC02459-2866-4274-8A8E-03DD7FF5D54D}"/>
    <dgm:cxn modelId="{703EDF40-8F6F-EE4C-889F-D6E08303F19D}" type="presOf" srcId="{8F0E30FF-7A7B-43BB-B86A-2ED20E168BBC}" destId="{80F5CADF-E1FA-D640-AEC0-BDC7DCBE3AE0}" srcOrd="0" destOrd="0" presId="urn:microsoft.com/office/officeart/2005/8/layout/hierarchy1"/>
    <dgm:cxn modelId="{6E3EE25B-3F93-F84D-B9C7-1D55996BA214}" type="presOf" srcId="{A5F556FC-AC2A-4639-948F-F8ECBC39FB7F}" destId="{8371D69E-ED97-9A40-AFA9-B9853D9743D9}" srcOrd="0" destOrd="0" presId="urn:microsoft.com/office/officeart/2005/8/layout/hierarchy1"/>
    <dgm:cxn modelId="{6083B392-DBA0-4C48-9C83-7F2BCEB4DE19}" type="presOf" srcId="{4B30F1F2-F4CA-4516-A1C2-1D6E0E2D0730}" destId="{5DBC0BEC-5042-8C43-99AB-70C6B64439BC}" srcOrd="0" destOrd="0" presId="urn:microsoft.com/office/officeart/2005/8/layout/hierarchy1"/>
    <dgm:cxn modelId="{F19DC3ED-A9EA-0646-A39C-C006C9699493}" type="presOf" srcId="{75743B6F-0A00-47B8-95CF-349A5C2B8A3F}" destId="{7530C4A3-9A12-0444-B832-BBA29FB25193}" srcOrd="0" destOrd="0" presId="urn:microsoft.com/office/officeart/2005/8/layout/hierarchy1"/>
    <dgm:cxn modelId="{A10D2AF0-E554-4549-B7E7-76FC27BD7899}" srcId="{8F0E30FF-7A7B-43BB-B86A-2ED20E168BBC}" destId="{75743B6F-0A00-47B8-95CF-349A5C2B8A3F}" srcOrd="1" destOrd="0" parTransId="{0D7D5E8F-3F90-423C-8CF3-C611661D0987}" sibTransId="{FC5718A1-1B1B-4B16-AF21-6D869F73EF1D}"/>
    <dgm:cxn modelId="{E3C303FB-99BD-4556-8E48-A34A5E63A761}" srcId="{8F0E30FF-7A7B-43BB-B86A-2ED20E168BBC}" destId="{4B30F1F2-F4CA-4516-A1C2-1D6E0E2D0730}" srcOrd="2" destOrd="0" parTransId="{4BD6C635-ED0A-4FAF-A53F-B5BF5320DFE7}" sibTransId="{E12BFA38-0056-49C2-BA17-408F13099713}"/>
    <dgm:cxn modelId="{31399642-A3C6-9E43-ABF0-7040A608921D}" type="presParOf" srcId="{80F5CADF-E1FA-D640-AEC0-BDC7DCBE3AE0}" destId="{075EEF1C-6363-3E4C-98BF-2366507154C9}" srcOrd="0" destOrd="0" presId="urn:microsoft.com/office/officeart/2005/8/layout/hierarchy1"/>
    <dgm:cxn modelId="{D8841632-F020-CB48-9FB5-BDC04B142830}" type="presParOf" srcId="{075EEF1C-6363-3E4C-98BF-2366507154C9}" destId="{3D322002-9986-F749-8591-FD790BC57DFA}" srcOrd="0" destOrd="0" presId="urn:microsoft.com/office/officeart/2005/8/layout/hierarchy1"/>
    <dgm:cxn modelId="{D0B7EC6B-57D3-1647-A785-2AC4973125EB}" type="presParOf" srcId="{3D322002-9986-F749-8591-FD790BC57DFA}" destId="{88E78180-8873-6F49-92AD-DD01F4549355}" srcOrd="0" destOrd="0" presId="urn:microsoft.com/office/officeart/2005/8/layout/hierarchy1"/>
    <dgm:cxn modelId="{A4A02CC3-5AED-2141-BAE3-E15162D9AC77}" type="presParOf" srcId="{3D322002-9986-F749-8591-FD790BC57DFA}" destId="{8371D69E-ED97-9A40-AFA9-B9853D9743D9}" srcOrd="1" destOrd="0" presId="urn:microsoft.com/office/officeart/2005/8/layout/hierarchy1"/>
    <dgm:cxn modelId="{95DAECDC-3DD7-3743-97CC-5B05ADB13861}" type="presParOf" srcId="{075EEF1C-6363-3E4C-98BF-2366507154C9}" destId="{B7988F66-A97E-3449-B038-6BEBC92017FB}" srcOrd="1" destOrd="0" presId="urn:microsoft.com/office/officeart/2005/8/layout/hierarchy1"/>
    <dgm:cxn modelId="{2BDC4156-0928-8C45-9EDD-109FF035EB8D}" type="presParOf" srcId="{80F5CADF-E1FA-D640-AEC0-BDC7DCBE3AE0}" destId="{05B7AE87-5732-9048-AD36-55CCA99727E6}" srcOrd="1" destOrd="0" presId="urn:microsoft.com/office/officeart/2005/8/layout/hierarchy1"/>
    <dgm:cxn modelId="{8204338C-1180-F047-A6ED-6B3778476491}" type="presParOf" srcId="{05B7AE87-5732-9048-AD36-55CCA99727E6}" destId="{56B21D38-8A1A-E94E-8AD3-D1EA2C81D987}" srcOrd="0" destOrd="0" presId="urn:microsoft.com/office/officeart/2005/8/layout/hierarchy1"/>
    <dgm:cxn modelId="{DCC23425-A0CF-0249-91D7-974BCBF9B276}" type="presParOf" srcId="{56B21D38-8A1A-E94E-8AD3-D1EA2C81D987}" destId="{6756A4DE-37E1-BF46-95BF-596E0A9F3725}" srcOrd="0" destOrd="0" presId="urn:microsoft.com/office/officeart/2005/8/layout/hierarchy1"/>
    <dgm:cxn modelId="{21E95DA0-6B23-8B4E-A76F-1D8029FA6D3E}" type="presParOf" srcId="{56B21D38-8A1A-E94E-8AD3-D1EA2C81D987}" destId="{7530C4A3-9A12-0444-B832-BBA29FB25193}" srcOrd="1" destOrd="0" presId="urn:microsoft.com/office/officeart/2005/8/layout/hierarchy1"/>
    <dgm:cxn modelId="{AA295D6B-97E2-C844-A96C-83BC515C9650}" type="presParOf" srcId="{05B7AE87-5732-9048-AD36-55CCA99727E6}" destId="{74119691-833B-C34B-8D9E-4B6002270DF0}" srcOrd="1" destOrd="0" presId="urn:microsoft.com/office/officeart/2005/8/layout/hierarchy1"/>
    <dgm:cxn modelId="{9A17FB73-25D6-6F4D-A89E-4A79EF244CCD}" type="presParOf" srcId="{80F5CADF-E1FA-D640-AEC0-BDC7DCBE3AE0}" destId="{90ABABA7-CF23-4A4E-A4A7-93E0035782D5}" srcOrd="2" destOrd="0" presId="urn:microsoft.com/office/officeart/2005/8/layout/hierarchy1"/>
    <dgm:cxn modelId="{B804CEBE-E99E-2348-819D-DEC3F77BF98F}" type="presParOf" srcId="{90ABABA7-CF23-4A4E-A4A7-93E0035782D5}" destId="{69547687-CC3B-C14B-937B-B53134E3A55F}" srcOrd="0" destOrd="0" presId="urn:microsoft.com/office/officeart/2005/8/layout/hierarchy1"/>
    <dgm:cxn modelId="{5494D808-CE9C-414B-9F77-A761602EAE98}" type="presParOf" srcId="{69547687-CC3B-C14B-937B-B53134E3A55F}" destId="{FDF4606D-7D57-D94F-9EB6-DBAE08ECE03B}" srcOrd="0" destOrd="0" presId="urn:microsoft.com/office/officeart/2005/8/layout/hierarchy1"/>
    <dgm:cxn modelId="{EF8707ED-B425-BB45-AE68-BE2FD07AAB62}" type="presParOf" srcId="{69547687-CC3B-C14B-937B-B53134E3A55F}" destId="{5DBC0BEC-5042-8C43-99AB-70C6B64439BC}" srcOrd="1" destOrd="0" presId="urn:microsoft.com/office/officeart/2005/8/layout/hierarchy1"/>
    <dgm:cxn modelId="{6F5C4BBB-D02F-D94B-A2F1-F24A23D72C1A}" type="presParOf" srcId="{90ABABA7-CF23-4A4E-A4A7-93E0035782D5}" destId="{1C1812AA-D2B6-E94B-B41A-D352A11AB1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EE612A-6D31-42A3-8F16-26778910F566}"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72FCD4FB-4EBE-4AB0-A5F8-6AFF766DE08A}">
      <dgm:prSet/>
      <dgm:spPr/>
      <dgm:t>
        <a:bodyPr/>
        <a:lstStyle/>
        <a:p>
          <a:r>
            <a:rPr lang="bg-BG"/>
            <a:t>Изисква сортиран списък. Един от най-големите недостатъци на двоичното търсене е, че списъкът трябва да бъде предварително сортиран, което може да изисква допълнително време и памет.</a:t>
          </a:r>
          <a:endParaRPr lang="en-US"/>
        </a:p>
      </dgm:t>
    </dgm:pt>
    <dgm:pt modelId="{7BC18402-98E4-4FFD-9C4F-B8D5A8956E0D}" type="parTrans" cxnId="{31905BE7-4A56-4F9E-A1FE-1428A1D9A54C}">
      <dgm:prSet/>
      <dgm:spPr/>
      <dgm:t>
        <a:bodyPr/>
        <a:lstStyle/>
        <a:p>
          <a:endParaRPr lang="en-US"/>
        </a:p>
      </dgm:t>
    </dgm:pt>
    <dgm:pt modelId="{E410AB73-D013-4DD0-B546-815CC186C9B2}" type="sibTrans" cxnId="{31905BE7-4A56-4F9E-A1FE-1428A1D9A54C}">
      <dgm:prSet/>
      <dgm:spPr/>
      <dgm:t>
        <a:bodyPr/>
        <a:lstStyle/>
        <a:p>
          <a:endParaRPr lang="en-US"/>
        </a:p>
      </dgm:t>
    </dgm:pt>
    <dgm:pt modelId="{454E3C59-096F-4E16-AE25-8BBC6D520DAB}">
      <dgm:prSet/>
      <dgm:spPr/>
      <dgm:t>
        <a:bodyPr/>
        <a:lstStyle/>
        <a:p>
          <a:r>
            <a:rPr lang="bg-BG"/>
            <a:t>Неефективност при чести промени в данните. Ако данните в списъка се променят често (добавяне, изтриване, промяна на стойности), двоичното търсене може да се окаже неефективно, тъй като сортираният ред на данните трябва да се поддържа.</a:t>
          </a:r>
          <a:r>
            <a:rPr lang="en-US"/>
            <a:t> </a:t>
          </a:r>
        </a:p>
      </dgm:t>
    </dgm:pt>
    <dgm:pt modelId="{7C8E016B-A7B1-45BC-8245-3C3CC4CA187D}" type="parTrans" cxnId="{A633C326-C958-47EC-ACF9-8F912A2100D3}">
      <dgm:prSet/>
      <dgm:spPr/>
      <dgm:t>
        <a:bodyPr/>
        <a:lstStyle/>
        <a:p>
          <a:endParaRPr lang="en-US"/>
        </a:p>
      </dgm:t>
    </dgm:pt>
    <dgm:pt modelId="{1A4DA9D1-547E-4031-BFBB-65C008A5B626}" type="sibTrans" cxnId="{A633C326-C958-47EC-ACF9-8F912A2100D3}">
      <dgm:prSet/>
      <dgm:spPr/>
      <dgm:t>
        <a:bodyPr/>
        <a:lstStyle/>
        <a:p>
          <a:endParaRPr lang="en-US"/>
        </a:p>
      </dgm:t>
    </dgm:pt>
    <dgm:pt modelId="{64407D25-F0F7-4E8E-A0CA-8C6F551E065E}">
      <dgm:prSet/>
      <dgm:spPr/>
      <dgm:t>
        <a:bodyPr/>
        <a:lstStyle/>
        <a:p>
          <a:r>
            <a:rPr lang="bg-BG"/>
            <a:t>Необходимост от памет за рекурсия или итерация. Реализацията на двоичното търсене може да използва допълнителна памет за стека при рекурсивно изпълнение или за структури като опашка при итеративно изпълнение.</a:t>
          </a:r>
          <a:endParaRPr lang="en-US"/>
        </a:p>
      </dgm:t>
    </dgm:pt>
    <dgm:pt modelId="{64FBACBD-0B2A-4A1D-BF82-E8FBF5FC56D0}" type="parTrans" cxnId="{F6CD16FC-0275-4B75-BFFB-1A22BD9A7290}">
      <dgm:prSet/>
      <dgm:spPr/>
      <dgm:t>
        <a:bodyPr/>
        <a:lstStyle/>
        <a:p>
          <a:endParaRPr lang="en-US"/>
        </a:p>
      </dgm:t>
    </dgm:pt>
    <dgm:pt modelId="{3FB648B1-5FCF-47E0-890B-3EE931F25C2F}" type="sibTrans" cxnId="{F6CD16FC-0275-4B75-BFFB-1A22BD9A7290}">
      <dgm:prSet/>
      <dgm:spPr/>
      <dgm:t>
        <a:bodyPr/>
        <a:lstStyle/>
        <a:p>
          <a:endParaRPr lang="en-US"/>
        </a:p>
      </dgm:t>
    </dgm:pt>
    <dgm:pt modelId="{06697DB8-2DC0-364A-BBCD-C546831A405A}" type="pres">
      <dgm:prSet presAssocID="{53EE612A-6D31-42A3-8F16-26778910F566}" presName="hierChild1" presStyleCnt="0">
        <dgm:presLayoutVars>
          <dgm:chPref val="1"/>
          <dgm:dir/>
          <dgm:animOne val="branch"/>
          <dgm:animLvl val="lvl"/>
          <dgm:resizeHandles/>
        </dgm:presLayoutVars>
      </dgm:prSet>
      <dgm:spPr/>
    </dgm:pt>
    <dgm:pt modelId="{F7D38789-50F2-A440-A41D-C8EAD33154F2}" type="pres">
      <dgm:prSet presAssocID="{72FCD4FB-4EBE-4AB0-A5F8-6AFF766DE08A}" presName="hierRoot1" presStyleCnt="0"/>
      <dgm:spPr/>
    </dgm:pt>
    <dgm:pt modelId="{E42FA529-F143-C94F-8C7A-A3AD70C92FCC}" type="pres">
      <dgm:prSet presAssocID="{72FCD4FB-4EBE-4AB0-A5F8-6AFF766DE08A}" presName="composite" presStyleCnt="0"/>
      <dgm:spPr/>
    </dgm:pt>
    <dgm:pt modelId="{98B8CBF7-A70E-DF49-AE67-DB09B36450EC}" type="pres">
      <dgm:prSet presAssocID="{72FCD4FB-4EBE-4AB0-A5F8-6AFF766DE08A}" presName="background" presStyleLbl="node0" presStyleIdx="0" presStyleCnt="3"/>
      <dgm:spPr/>
    </dgm:pt>
    <dgm:pt modelId="{C7CF2FC8-E28B-3145-BD98-4AAE8B44717D}" type="pres">
      <dgm:prSet presAssocID="{72FCD4FB-4EBE-4AB0-A5F8-6AFF766DE08A}" presName="text" presStyleLbl="fgAcc0" presStyleIdx="0" presStyleCnt="3">
        <dgm:presLayoutVars>
          <dgm:chPref val="3"/>
        </dgm:presLayoutVars>
      </dgm:prSet>
      <dgm:spPr/>
    </dgm:pt>
    <dgm:pt modelId="{957D2164-4D58-E845-90C6-78C47CA41A1B}" type="pres">
      <dgm:prSet presAssocID="{72FCD4FB-4EBE-4AB0-A5F8-6AFF766DE08A}" presName="hierChild2" presStyleCnt="0"/>
      <dgm:spPr/>
    </dgm:pt>
    <dgm:pt modelId="{6B74983B-CC74-244F-A233-47D357342A32}" type="pres">
      <dgm:prSet presAssocID="{454E3C59-096F-4E16-AE25-8BBC6D520DAB}" presName="hierRoot1" presStyleCnt="0"/>
      <dgm:spPr/>
    </dgm:pt>
    <dgm:pt modelId="{D515F156-4D15-D348-A2E8-ECB711B59EEC}" type="pres">
      <dgm:prSet presAssocID="{454E3C59-096F-4E16-AE25-8BBC6D520DAB}" presName="composite" presStyleCnt="0"/>
      <dgm:spPr/>
    </dgm:pt>
    <dgm:pt modelId="{B83E56F2-7D57-EB40-B3D0-067EE8DE8B2C}" type="pres">
      <dgm:prSet presAssocID="{454E3C59-096F-4E16-AE25-8BBC6D520DAB}" presName="background" presStyleLbl="node0" presStyleIdx="1" presStyleCnt="3"/>
      <dgm:spPr/>
    </dgm:pt>
    <dgm:pt modelId="{E6F6FC09-1A5F-F84E-B8F7-DA65327FAED3}" type="pres">
      <dgm:prSet presAssocID="{454E3C59-096F-4E16-AE25-8BBC6D520DAB}" presName="text" presStyleLbl="fgAcc0" presStyleIdx="1" presStyleCnt="3">
        <dgm:presLayoutVars>
          <dgm:chPref val="3"/>
        </dgm:presLayoutVars>
      </dgm:prSet>
      <dgm:spPr/>
    </dgm:pt>
    <dgm:pt modelId="{BF93482B-3872-394F-8D6E-B4DFFCCF969E}" type="pres">
      <dgm:prSet presAssocID="{454E3C59-096F-4E16-AE25-8BBC6D520DAB}" presName="hierChild2" presStyleCnt="0"/>
      <dgm:spPr/>
    </dgm:pt>
    <dgm:pt modelId="{B51C4232-D512-7848-9796-A63072348195}" type="pres">
      <dgm:prSet presAssocID="{64407D25-F0F7-4E8E-A0CA-8C6F551E065E}" presName="hierRoot1" presStyleCnt="0"/>
      <dgm:spPr/>
    </dgm:pt>
    <dgm:pt modelId="{9AE69456-D713-584C-B3E0-68BE6572ADCD}" type="pres">
      <dgm:prSet presAssocID="{64407D25-F0F7-4E8E-A0CA-8C6F551E065E}" presName="composite" presStyleCnt="0"/>
      <dgm:spPr/>
    </dgm:pt>
    <dgm:pt modelId="{B3AC77F2-6320-3448-AB51-5D78F013D216}" type="pres">
      <dgm:prSet presAssocID="{64407D25-F0F7-4E8E-A0CA-8C6F551E065E}" presName="background" presStyleLbl="node0" presStyleIdx="2" presStyleCnt="3"/>
      <dgm:spPr/>
    </dgm:pt>
    <dgm:pt modelId="{4516F47E-11D8-D048-A918-DD316FF0C9C1}" type="pres">
      <dgm:prSet presAssocID="{64407D25-F0F7-4E8E-A0CA-8C6F551E065E}" presName="text" presStyleLbl="fgAcc0" presStyleIdx="2" presStyleCnt="3">
        <dgm:presLayoutVars>
          <dgm:chPref val="3"/>
        </dgm:presLayoutVars>
      </dgm:prSet>
      <dgm:spPr/>
    </dgm:pt>
    <dgm:pt modelId="{32258572-8692-FF40-96D6-28E4F3E6C8AE}" type="pres">
      <dgm:prSet presAssocID="{64407D25-F0F7-4E8E-A0CA-8C6F551E065E}" presName="hierChild2" presStyleCnt="0"/>
      <dgm:spPr/>
    </dgm:pt>
  </dgm:ptLst>
  <dgm:cxnLst>
    <dgm:cxn modelId="{A633C326-C958-47EC-ACF9-8F912A2100D3}" srcId="{53EE612A-6D31-42A3-8F16-26778910F566}" destId="{454E3C59-096F-4E16-AE25-8BBC6D520DAB}" srcOrd="1" destOrd="0" parTransId="{7C8E016B-A7B1-45BC-8245-3C3CC4CA187D}" sibTransId="{1A4DA9D1-547E-4031-BFBB-65C008A5B626}"/>
    <dgm:cxn modelId="{E1691586-8813-3443-91AB-3EEE6E717E9A}" type="presOf" srcId="{64407D25-F0F7-4E8E-A0CA-8C6F551E065E}" destId="{4516F47E-11D8-D048-A918-DD316FF0C9C1}" srcOrd="0" destOrd="0" presId="urn:microsoft.com/office/officeart/2005/8/layout/hierarchy1"/>
    <dgm:cxn modelId="{4D9685A8-2255-314E-A49E-C26BFE529A21}" type="presOf" srcId="{72FCD4FB-4EBE-4AB0-A5F8-6AFF766DE08A}" destId="{C7CF2FC8-E28B-3145-BD98-4AAE8B44717D}" srcOrd="0" destOrd="0" presId="urn:microsoft.com/office/officeart/2005/8/layout/hierarchy1"/>
    <dgm:cxn modelId="{5216E6C9-74F0-5448-8009-932F7F6678C1}" type="presOf" srcId="{53EE612A-6D31-42A3-8F16-26778910F566}" destId="{06697DB8-2DC0-364A-BBCD-C546831A405A}" srcOrd="0" destOrd="0" presId="urn:microsoft.com/office/officeart/2005/8/layout/hierarchy1"/>
    <dgm:cxn modelId="{710729D2-F0A3-EB4A-BC14-24FB91FE80D0}" type="presOf" srcId="{454E3C59-096F-4E16-AE25-8BBC6D520DAB}" destId="{E6F6FC09-1A5F-F84E-B8F7-DA65327FAED3}" srcOrd="0" destOrd="0" presId="urn:microsoft.com/office/officeart/2005/8/layout/hierarchy1"/>
    <dgm:cxn modelId="{31905BE7-4A56-4F9E-A1FE-1428A1D9A54C}" srcId="{53EE612A-6D31-42A3-8F16-26778910F566}" destId="{72FCD4FB-4EBE-4AB0-A5F8-6AFF766DE08A}" srcOrd="0" destOrd="0" parTransId="{7BC18402-98E4-4FFD-9C4F-B8D5A8956E0D}" sibTransId="{E410AB73-D013-4DD0-B546-815CC186C9B2}"/>
    <dgm:cxn modelId="{F6CD16FC-0275-4B75-BFFB-1A22BD9A7290}" srcId="{53EE612A-6D31-42A3-8F16-26778910F566}" destId="{64407D25-F0F7-4E8E-A0CA-8C6F551E065E}" srcOrd="2" destOrd="0" parTransId="{64FBACBD-0B2A-4A1D-BF82-E8FBF5FC56D0}" sibTransId="{3FB648B1-5FCF-47E0-890B-3EE931F25C2F}"/>
    <dgm:cxn modelId="{FAB1B1E3-1215-7843-8BA7-F9188F1B1A9A}" type="presParOf" srcId="{06697DB8-2DC0-364A-BBCD-C546831A405A}" destId="{F7D38789-50F2-A440-A41D-C8EAD33154F2}" srcOrd="0" destOrd="0" presId="urn:microsoft.com/office/officeart/2005/8/layout/hierarchy1"/>
    <dgm:cxn modelId="{C5E835AA-B4EB-0A4D-A28E-E72EE98306A1}" type="presParOf" srcId="{F7D38789-50F2-A440-A41D-C8EAD33154F2}" destId="{E42FA529-F143-C94F-8C7A-A3AD70C92FCC}" srcOrd="0" destOrd="0" presId="urn:microsoft.com/office/officeart/2005/8/layout/hierarchy1"/>
    <dgm:cxn modelId="{DBF6EC14-1F43-424C-B2AA-3F80436A7F7A}" type="presParOf" srcId="{E42FA529-F143-C94F-8C7A-A3AD70C92FCC}" destId="{98B8CBF7-A70E-DF49-AE67-DB09B36450EC}" srcOrd="0" destOrd="0" presId="urn:microsoft.com/office/officeart/2005/8/layout/hierarchy1"/>
    <dgm:cxn modelId="{47BA8A4A-E5E4-684B-AA03-24B61046D554}" type="presParOf" srcId="{E42FA529-F143-C94F-8C7A-A3AD70C92FCC}" destId="{C7CF2FC8-E28B-3145-BD98-4AAE8B44717D}" srcOrd="1" destOrd="0" presId="urn:microsoft.com/office/officeart/2005/8/layout/hierarchy1"/>
    <dgm:cxn modelId="{7835F6E0-1498-344E-BF13-E3A8ED927A58}" type="presParOf" srcId="{F7D38789-50F2-A440-A41D-C8EAD33154F2}" destId="{957D2164-4D58-E845-90C6-78C47CA41A1B}" srcOrd="1" destOrd="0" presId="urn:microsoft.com/office/officeart/2005/8/layout/hierarchy1"/>
    <dgm:cxn modelId="{9BC53BDE-82D3-2448-A461-39CDFE3B99CB}" type="presParOf" srcId="{06697DB8-2DC0-364A-BBCD-C546831A405A}" destId="{6B74983B-CC74-244F-A233-47D357342A32}" srcOrd="1" destOrd="0" presId="urn:microsoft.com/office/officeart/2005/8/layout/hierarchy1"/>
    <dgm:cxn modelId="{368D5878-6B6F-3F4B-9339-6064BB8CA2C1}" type="presParOf" srcId="{6B74983B-CC74-244F-A233-47D357342A32}" destId="{D515F156-4D15-D348-A2E8-ECB711B59EEC}" srcOrd="0" destOrd="0" presId="urn:microsoft.com/office/officeart/2005/8/layout/hierarchy1"/>
    <dgm:cxn modelId="{B4827678-BA34-4A44-9C2E-934B31068031}" type="presParOf" srcId="{D515F156-4D15-D348-A2E8-ECB711B59EEC}" destId="{B83E56F2-7D57-EB40-B3D0-067EE8DE8B2C}" srcOrd="0" destOrd="0" presId="urn:microsoft.com/office/officeart/2005/8/layout/hierarchy1"/>
    <dgm:cxn modelId="{DD0E7F6C-C461-354C-9448-7B8EC39AC1BE}" type="presParOf" srcId="{D515F156-4D15-D348-A2E8-ECB711B59EEC}" destId="{E6F6FC09-1A5F-F84E-B8F7-DA65327FAED3}" srcOrd="1" destOrd="0" presId="urn:microsoft.com/office/officeart/2005/8/layout/hierarchy1"/>
    <dgm:cxn modelId="{8E14E106-ABC6-4E46-8EE4-C5E74BAAABEA}" type="presParOf" srcId="{6B74983B-CC74-244F-A233-47D357342A32}" destId="{BF93482B-3872-394F-8D6E-B4DFFCCF969E}" srcOrd="1" destOrd="0" presId="urn:microsoft.com/office/officeart/2005/8/layout/hierarchy1"/>
    <dgm:cxn modelId="{99AB74D5-942A-884D-99B8-4054C1351438}" type="presParOf" srcId="{06697DB8-2DC0-364A-BBCD-C546831A405A}" destId="{B51C4232-D512-7848-9796-A63072348195}" srcOrd="2" destOrd="0" presId="urn:microsoft.com/office/officeart/2005/8/layout/hierarchy1"/>
    <dgm:cxn modelId="{5F9CD921-565F-4648-AD29-63AE4FA42CAC}" type="presParOf" srcId="{B51C4232-D512-7848-9796-A63072348195}" destId="{9AE69456-D713-584C-B3E0-68BE6572ADCD}" srcOrd="0" destOrd="0" presId="urn:microsoft.com/office/officeart/2005/8/layout/hierarchy1"/>
    <dgm:cxn modelId="{1957A603-4C4E-E747-BEF8-F3EF96915B49}" type="presParOf" srcId="{9AE69456-D713-584C-B3E0-68BE6572ADCD}" destId="{B3AC77F2-6320-3448-AB51-5D78F013D216}" srcOrd="0" destOrd="0" presId="urn:microsoft.com/office/officeart/2005/8/layout/hierarchy1"/>
    <dgm:cxn modelId="{BDECFD62-B13B-574C-AEF1-52B38E2EDC0A}" type="presParOf" srcId="{9AE69456-D713-584C-B3E0-68BE6572ADCD}" destId="{4516F47E-11D8-D048-A918-DD316FF0C9C1}" srcOrd="1" destOrd="0" presId="urn:microsoft.com/office/officeart/2005/8/layout/hierarchy1"/>
    <dgm:cxn modelId="{7DCC6880-A193-F048-B38E-07836353CB7D}" type="presParOf" srcId="{B51C4232-D512-7848-9796-A63072348195}" destId="{32258572-8692-FF40-96D6-28E4F3E6C8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A35A7-D2B4-1C4F-B5D3-D9AF98D8AD72}">
      <dsp:nvSpPr>
        <dsp:cNvPr id="0" name=""/>
        <dsp:cNvSpPr/>
      </dsp:nvSpPr>
      <dsp:spPr>
        <a:xfrm>
          <a:off x="668000" y="805"/>
          <a:ext cx="2763453" cy="1658071"/>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bg-BG" sz="2500" kern="1200"/>
            <a:t>Линейно търсене</a:t>
          </a:r>
          <a:endParaRPr lang="en-US" sz="2500" kern="1200"/>
        </a:p>
      </dsp:txBody>
      <dsp:txXfrm>
        <a:off x="668000" y="805"/>
        <a:ext cx="2763453" cy="1658071"/>
      </dsp:txXfrm>
    </dsp:sp>
    <dsp:sp modelId="{185C7DE0-FC97-AE4C-A438-4156302EEAAA}">
      <dsp:nvSpPr>
        <dsp:cNvPr id="0" name=""/>
        <dsp:cNvSpPr/>
      </dsp:nvSpPr>
      <dsp:spPr>
        <a:xfrm>
          <a:off x="3707798" y="805"/>
          <a:ext cx="2763453" cy="1658071"/>
        </a:xfrm>
        <a:prstGeom prst="rect">
          <a:avLst/>
        </a:prstGeom>
        <a:solidFill>
          <a:schemeClr val="accent5">
            <a:hueOff val="4778671"/>
            <a:satOff val="-10209"/>
            <a:lumOff val="-42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bg-BG" sz="2500" kern="1200"/>
            <a:t>Двоично търсене</a:t>
          </a:r>
          <a:endParaRPr lang="en-US" sz="2500" kern="1200"/>
        </a:p>
      </dsp:txBody>
      <dsp:txXfrm>
        <a:off x="3707798" y="805"/>
        <a:ext cx="2763453" cy="1658071"/>
      </dsp:txXfrm>
    </dsp:sp>
    <dsp:sp modelId="{6D223188-4BB4-B64F-B5C5-D47E24B55075}">
      <dsp:nvSpPr>
        <dsp:cNvPr id="0" name=""/>
        <dsp:cNvSpPr/>
      </dsp:nvSpPr>
      <dsp:spPr>
        <a:xfrm>
          <a:off x="6747596" y="805"/>
          <a:ext cx="2763453" cy="1658071"/>
        </a:xfrm>
        <a:prstGeom prst="rect">
          <a:avLst/>
        </a:prstGeom>
        <a:solidFill>
          <a:schemeClr val="accent5">
            <a:hueOff val="9557342"/>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Jump Search</a:t>
          </a:r>
        </a:p>
      </dsp:txBody>
      <dsp:txXfrm>
        <a:off x="6747596" y="805"/>
        <a:ext cx="2763453" cy="1658071"/>
      </dsp:txXfrm>
    </dsp:sp>
    <dsp:sp modelId="{43166784-F9DC-6640-B010-B56E8B820FDA}">
      <dsp:nvSpPr>
        <dsp:cNvPr id="0" name=""/>
        <dsp:cNvSpPr/>
      </dsp:nvSpPr>
      <dsp:spPr>
        <a:xfrm>
          <a:off x="2187899" y="1935222"/>
          <a:ext cx="2763453" cy="1658071"/>
        </a:xfrm>
        <a:prstGeom prst="rect">
          <a:avLst/>
        </a:prstGeom>
        <a:solidFill>
          <a:schemeClr val="accent5">
            <a:hueOff val="14336013"/>
            <a:satOff val="-30628"/>
            <a:lumOff val="-1279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bg-BG" sz="2500" kern="1200"/>
            <a:t>Търсене на Фибоначи</a:t>
          </a:r>
          <a:endParaRPr lang="en-US" sz="2500" kern="1200"/>
        </a:p>
      </dsp:txBody>
      <dsp:txXfrm>
        <a:off x="2187899" y="1935222"/>
        <a:ext cx="2763453" cy="1658071"/>
      </dsp:txXfrm>
    </dsp:sp>
    <dsp:sp modelId="{4F72EFE0-FFE9-6D40-968D-2F928CDB12B8}">
      <dsp:nvSpPr>
        <dsp:cNvPr id="0" name=""/>
        <dsp:cNvSpPr/>
      </dsp:nvSpPr>
      <dsp:spPr>
        <a:xfrm>
          <a:off x="5227697" y="1935222"/>
          <a:ext cx="2763453" cy="1658071"/>
        </a:xfrm>
        <a:prstGeom prst="rect">
          <a:avLst/>
        </a:prstGeom>
        <a:solidFill>
          <a:schemeClr val="accent5">
            <a:hueOff val="19114684"/>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bg-BG" sz="2500" kern="1200"/>
            <a:t>Интерполационно търсене</a:t>
          </a:r>
          <a:endParaRPr lang="en-US" sz="2500" kern="1200"/>
        </a:p>
      </dsp:txBody>
      <dsp:txXfrm>
        <a:off x="5227697" y="1935222"/>
        <a:ext cx="2763453" cy="1658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B2D21-E749-7647-A042-702720713783}">
      <dsp:nvSpPr>
        <dsp:cNvPr id="0" name=""/>
        <dsp:cNvSpPr/>
      </dsp:nvSpPr>
      <dsp:spPr>
        <a:xfrm>
          <a:off x="198" y="356523"/>
          <a:ext cx="2400453" cy="2880544"/>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11" tIns="0" rIns="237111" bIns="330200" numCol="1" spcCol="1270" anchor="t" anchorCtr="0">
          <a:noAutofit/>
        </a:bodyPr>
        <a:lstStyle/>
        <a:p>
          <a:pPr marL="0" lvl="0" indent="0" algn="l" defTabSz="533400">
            <a:lnSpc>
              <a:spcPct val="90000"/>
            </a:lnSpc>
            <a:spcBef>
              <a:spcPct val="0"/>
            </a:spcBef>
            <a:spcAft>
              <a:spcPct val="35000"/>
            </a:spcAft>
            <a:buNone/>
          </a:pPr>
          <a:r>
            <a:rPr lang="bg-BG" sz="1200" kern="1200"/>
            <a:t>Сравняваме ключовият елемент (елементът, който търсим)  с всеки един елемент, който е част от масива</a:t>
          </a:r>
          <a:r>
            <a:rPr lang="en-US" sz="1200" kern="1200"/>
            <a:t> </a:t>
          </a:r>
        </a:p>
      </dsp:txBody>
      <dsp:txXfrm>
        <a:off x="198" y="1508741"/>
        <a:ext cx="2400453" cy="1728326"/>
      </dsp:txXfrm>
    </dsp:sp>
    <dsp:sp modelId="{DA38C34C-279E-C94B-A9E3-3F91ED823F6D}">
      <dsp:nvSpPr>
        <dsp:cNvPr id="0" name=""/>
        <dsp:cNvSpPr/>
      </dsp:nvSpPr>
      <dsp:spPr>
        <a:xfrm>
          <a:off x="198" y="356523"/>
          <a:ext cx="2400453" cy="1152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111" tIns="165100" rIns="237111" bIns="165100" numCol="1" spcCol="1270" anchor="ctr" anchorCtr="0">
          <a:noAutofit/>
        </a:bodyPr>
        <a:lstStyle/>
        <a:p>
          <a:pPr marL="0" lvl="0" indent="0" algn="l" defTabSz="2755900">
            <a:lnSpc>
              <a:spcPct val="90000"/>
            </a:lnSpc>
            <a:spcBef>
              <a:spcPct val="0"/>
            </a:spcBef>
            <a:spcAft>
              <a:spcPct val="35000"/>
            </a:spcAft>
            <a:buNone/>
          </a:pPr>
          <a:r>
            <a:rPr lang="en-US" sz="6200" kern="1200"/>
            <a:t>01</a:t>
          </a:r>
        </a:p>
      </dsp:txBody>
      <dsp:txXfrm>
        <a:off x="198" y="356523"/>
        <a:ext cx="2400453" cy="1152217"/>
      </dsp:txXfrm>
    </dsp:sp>
    <dsp:sp modelId="{70751442-B535-634A-9651-EE262F723BFF}">
      <dsp:nvSpPr>
        <dsp:cNvPr id="0" name=""/>
        <dsp:cNvSpPr/>
      </dsp:nvSpPr>
      <dsp:spPr>
        <a:xfrm>
          <a:off x="2592688" y="356523"/>
          <a:ext cx="2400453" cy="2880544"/>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11" tIns="0" rIns="237111" bIns="330200" numCol="1" spcCol="1270" anchor="t" anchorCtr="0">
          <a:noAutofit/>
        </a:bodyPr>
        <a:lstStyle/>
        <a:p>
          <a:pPr marL="0" lvl="0" indent="0" algn="l" defTabSz="533400">
            <a:lnSpc>
              <a:spcPct val="90000"/>
            </a:lnSpc>
            <a:spcBef>
              <a:spcPct val="0"/>
            </a:spcBef>
            <a:spcAft>
              <a:spcPct val="35000"/>
            </a:spcAft>
            <a:buNone/>
          </a:pPr>
          <a:r>
            <a:rPr lang="bg-BG" sz="1200" kern="1200"/>
            <a:t>Търсенето продължава докато не намерим елементът, който търсим, или докато не претърсим целия масив и не стигнем до заключението, че търсеният елемент не е част от масива.</a:t>
          </a:r>
          <a:endParaRPr lang="en-US" sz="1200" kern="1200"/>
        </a:p>
      </dsp:txBody>
      <dsp:txXfrm>
        <a:off x="2592688" y="1508741"/>
        <a:ext cx="2400453" cy="1728326"/>
      </dsp:txXfrm>
    </dsp:sp>
    <dsp:sp modelId="{9BB6BC78-9ED6-B848-A147-DF3235340301}">
      <dsp:nvSpPr>
        <dsp:cNvPr id="0" name=""/>
        <dsp:cNvSpPr/>
      </dsp:nvSpPr>
      <dsp:spPr>
        <a:xfrm>
          <a:off x="2592688" y="356523"/>
          <a:ext cx="2400453" cy="1152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111" tIns="165100" rIns="237111" bIns="165100" numCol="1" spcCol="1270" anchor="ctr" anchorCtr="0">
          <a:noAutofit/>
        </a:bodyPr>
        <a:lstStyle/>
        <a:p>
          <a:pPr marL="0" lvl="0" indent="0" algn="l" defTabSz="2755900">
            <a:lnSpc>
              <a:spcPct val="90000"/>
            </a:lnSpc>
            <a:spcBef>
              <a:spcPct val="0"/>
            </a:spcBef>
            <a:spcAft>
              <a:spcPct val="35000"/>
            </a:spcAft>
            <a:buNone/>
          </a:pPr>
          <a:r>
            <a:rPr lang="en-US" sz="6200" kern="1200"/>
            <a:t>02</a:t>
          </a:r>
        </a:p>
      </dsp:txBody>
      <dsp:txXfrm>
        <a:off x="2592688" y="356523"/>
        <a:ext cx="2400453" cy="1152217"/>
      </dsp:txXfrm>
    </dsp:sp>
    <dsp:sp modelId="{431CA912-BBC6-A84C-BA84-F9AFBFE29F4D}">
      <dsp:nvSpPr>
        <dsp:cNvPr id="0" name=""/>
        <dsp:cNvSpPr/>
      </dsp:nvSpPr>
      <dsp:spPr>
        <a:xfrm>
          <a:off x="5185179" y="356523"/>
          <a:ext cx="2400453" cy="2880544"/>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11" tIns="0" rIns="237111" bIns="330200" numCol="1" spcCol="1270" anchor="t" anchorCtr="0">
          <a:noAutofit/>
        </a:bodyPr>
        <a:lstStyle/>
        <a:p>
          <a:pPr marL="0" lvl="0" indent="0" algn="l" defTabSz="533400">
            <a:lnSpc>
              <a:spcPct val="90000"/>
            </a:lnSpc>
            <a:spcBef>
              <a:spcPct val="0"/>
            </a:spcBef>
            <a:spcAft>
              <a:spcPct val="35000"/>
            </a:spcAft>
            <a:buNone/>
          </a:pPr>
          <a:r>
            <a:rPr lang="bg-BG" sz="1200" kern="1200"/>
            <a:t>Ако елементът, който търсим съвпадне с някой от елементите в масива, линейното търсене връща индекса на елемента, който съвпада с търсения елемент. </a:t>
          </a:r>
          <a:endParaRPr lang="en-US" sz="1200" kern="1200"/>
        </a:p>
      </dsp:txBody>
      <dsp:txXfrm>
        <a:off x="5185179" y="1508741"/>
        <a:ext cx="2400453" cy="1728326"/>
      </dsp:txXfrm>
    </dsp:sp>
    <dsp:sp modelId="{1600517E-9365-1342-9477-8F785F6F1762}">
      <dsp:nvSpPr>
        <dsp:cNvPr id="0" name=""/>
        <dsp:cNvSpPr/>
      </dsp:nvSpPr>
      <dsp:spPr>
        <a:xfrm>
          <a:off x="5185179" y="356523"/>
          <a:ext cx="2400453" cy="1152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111" tIns="165100" rIns="237111" bIns="165100" numCol="1" spcCol="1270" anchor="ctr" anchorCtr="0">
          <a:noAutofit/>
        </a:bodyPr>
        <a:lstStyle/>
        <a:p>
          <a:pPr marL="0" lvl="0" indent="0" algn="l" defTabSz="2755900">
            <a:lnSpc>
              <a:spcPct val="90000"/>
            </a:lnSpc>
            <a:spcBef>
              <a:spcPct val="0"/>
            </a:spcBef>
            <a:spcAft>
              <a:spcPct val="35000"/>
            </a:spcAft>
            <a:buNone/>
          </a:pPr>
          <a:r>
            <a:rPr lang="en-US" sz="6200" kern="1200"/>
            <a:t>03</a:t>
          </a:r>
        </a:p>
      </dsp:txBody>
      <dsp:txXfrm>
        <a:off x="5185179" y="356523"/>
        <a:ext cx="2400453" cy="1152217"/>
      </dsp:txXfrm>
    </dsp:sp>
    <dsp:sp modelId="{AD12322A-762A-5847-9A4E-8CEE3929B50E}">
      <dsp:nvSpPr>
        <dsp:cNvPr id="0" name=""/>
        <dsp:cNvSpPr/>
      </dsp:nvSpPr>
      <dsp:spPr>
        <a:xfrm>
          <a:off x="7777669" y="356523"/>
          <a:ext cx="2400453" cy="2880544"/>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11" tIns="0" rIns="237111" bIns="330200" numCol="1" spcCol="1270" anchor="t" anchorCtr="0">
          <a:noAutofit/>
        </a:bodyPr>
        <a:lstStyle/>
        <a:p>
          <a:pPr marL="0" lvl="0" indent="0" algn="l" defTabSz="533400">
            <a:lnSpc>
              <a:spcPct val="90000"/>
            </a:lnSpc>
            <a:spcBef>
              <a:spcPct val="0"/>
            </a:spcBef>
            <a:spcAft>
              <a:spcPct val="35000"/>
            </a:spcAft>
            <a:buNone/>
          </a:pPr>
          <a:r>
            <a:rPr lang="bg-BG" sz="1200" kern="1200"/>
            <a:t>Ако елементът, който търсим не е част от масива, то линейното търсене връща -1, за да ни покаже, че търсеният елемент не е намерен.</a:t>
          </a:r>
          <a:endParaRPr lang="en-US" sz="1200" kern="1200"/>
        </a:p>
      </dsp:txBody>
      <dsp:txXfrm>
        <a:off x="7777669" y="1508741"/>
        <a:ext cx="2400453" cy="1728326"/>
      </dsp:txXfrm>
    </dsp:sp>
    <dsp:sp modelId="{A9849BE5-8597-584D-B445-E0AD4786A0DC}">
      <dsp:nvSpPr>
        <dsp:cNvPr id="0" name=""/>
        <dsp:cNvSpPr/>
      </dsp:nvSpPr>
      <dsp:spPr>
        <a:xfrm>
          <a:off x="7777669" y="356523"/>
          <a:ext cx="2400453" cy="115221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111" tIns="165100" rIns="237111" bIns="165100" numCol="1" spcCol="1270" anchor="ctr" anchorCtr="0">
          <a:noAutofit/>
        </a:bodyPr>
        <a:lstStyle/>
        <a:p>
          <a:pPr marL="0" lvl="0" indent="0" algn="l" defTabSz="2755900">
            <a:lnSpc>
              <a:spcPct val="90000"/>
            </a:lnSpc>
            <a:spcBef>
              <a:spcPct val="0"/>
            </a:spcBef>
            <a:spcAft>
              <a:spcPct val="35000"/>
            </a:spcAft>
            <a:buNone/>
          </a:pPr>
          <a:r>
            <a:rPr lang="en-US" sz="6200" kern="1200"/>
            <a:t>04</a:t>
          </a:r>
        </a:p>
      </dsp:txBody>
      <dsp:txXfrm>
        <a:off x="7777669" y="356523"/>
        <a:ext cx="2400453" cy="11522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9112-9A3E-AD48-AB81-184180008DA5}">
      <dsp:nvSpPr>
        <dsp:cNvPr id="0" name=""/>
        <dsp:cNvSpPr/>
      </dsp:nvSpPr>
      <dsp:spPr>
        <a:xfrm>
          <a:off x="0" y="372700"/>
          <a:ext cx="10178321" cy="675327"/>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bg-BG" sz="1700" kern="1200"/>
            <a:t>Двоичното търсене е друг много често използван метод за търсене на елемент в списък с елементи. </a:t>
          </a:r>
          <a:endParaRPr lang="en-US" sz="1700" kern="1200"/>
        </a:p>
      </dsp:txBody>
      <dsp:txXfrm>
        <a:off x="32967" y="405667"/>
        <a:ext cx="10112387" cy="609393"/>
      </dsp:txXfrm>
    </dsp:sp>
    <dsp:sp modelId="{F81CC9AA-5959-EF44-B864-CC5126C25363}">
      <dsp:nvSpPr>
        <dsp:cNvPr id="0" name=""/>
        <dsp:cNvSpPr/>
      </dsp:nvSpPr>
      <dsp:spPr>
        <a:xfrm>
          <a:off x="0" y="1096987"/>
          <a:ext cx="10178321" cy="675327"/>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bg-BG" sz="1700" kern="1200"/>
            <a:t>За да е възможно използването на метода за двоично търсене е необходимо масивът да бъде сортиран преди да започне търсенето в него. Сортирането трябва да бъде направено във възходящ ред. </a:t>
          </a:r>
          <a:endParaRPr lang="en-US" sz="1700" kern="1200"/>
        </a:p>
      </dsp:txBody>
      <dsp:txXfrm>
        <a:off x="32967" y="1129954"/>
        <a:ext cx="10112387" cy="609393"/>
      </dsp:txXfrm>
    </dsp:sp>
    <dsp:sp modelId="{E481D009-C438-B645-ACB6-BAF9FEEA2C0D}">
      <dsp:nvSpPr>
        <dsp:cNvPr id="0" name=""/>
        <dsp:cNvSpPr/>
      </dsp:nvSpPr>
      <dsp:spPr>
        <a:xfrm>
          <a:off x="0" y="1821275"/>
          <a:ext cx="10178321" cy="675327"/>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bg-BG" sz="1700" kern="1200"/>
            <a:t>На практика методът на двоичното търсене елиминира най-малко половината от масива след всяко сравнение. </a:t>
          </a:r>
          <a:endParaRPr lang="en-US" sz="1700" kern="1200"/>
        </a:p>
      </dsp:txBody>
      <dsp:txXfrm>
        <a:off x="32967" y="1854242"/>
        <a:ext cx="10112387" cy="609393"/>
      </dsp:txXfrm>
    </dsp:sp>
    <dsp:sp modelId="{D7C74F32-C63B-6445-8E4C-7C8FF80D9C65}">
      <dsp:nvSpPr>
        <dsp:cNvPr id="0" name=""/>
        <dsp:cNvSpPr/>
      </dsp:nvSpPr>
      <dsp:spPr>
        <a:xfrm>
          <a:off x="0" y="2545563"/>
          <a:ext cx="10178321" cy="675327"/>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bg-BG" sz="1700" kern="1200"/>
            <a:t>В най-лошият случай, когато използваме алгоритъмът за двоично търсене, ще трябва да направим </a:t>
          </a:r>
          <a:r>
            <a:rPr lang="en-US" sz="1700" kern="1200"/>
            <a:t>log</a:t>
          </a:r>
          <a:r>
            <a:rPr lang="en-US" sz="1700" kern="1200" baseline="-25000"/>
            <a:t>2</a:t>
          </a:r>
          <a:r>
            <a:rPr lang="en-US" sz="1700" kern="1200"/>
            <a:t>n+1 </a:t>
          </a:r>
          <a:r>
            <a:rPr lang="bg-BG" sz="1700" kern="1200"/>
            <a:t>проверки, за да открием един елемент в сортирания масив. </a:t>
          </a:r>
          <a:endParaRPr lang="en-US" sz="1700" kern="1200"/>
        </a:p>
      </dsp:txBody>
      <dsp:txXfrm>
        <a:off x="32967" y="2578530"/>
        <a:ext cx="10112387" cy="6093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C84E1-466A-8342-9C31-9F8E20B4DC77}">
      <dsp:nvSpPr>
        <dsp:cNvPr id="0" name=""/>
        <dsp:cNvSpPr/>
      </dsp:nvSpPr>
      <dsp:spPr>
        <a:xfrm>
          <a:off x="4969742" y="1369724"/>
          <a:ext cx="2635220" cy="627062"/>
        </a:xfrm>
        <a:custGeom>
          <a:avLst/>
          <a:gdLst/>
          <a:ahLst/>
          <a:cxnLst/>
          <a:rect l="0" t="0" r="0" b="0"/>
          <a:pathLst>
            <a:path>
              <a:moveTo>
                <a:pt x="0" y="0"/>
              </a:moveTo>
              <a:lnTo>
                <a:pt x="0" y="427325"/>
              </a:lnTo>
              <a:lnTo>
                <a:pt x="2635220" y="427325"/>
              </a:lnTo>
              <a:lnTo>
                <a:pt x="26352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394AB-52A2-CE49-A90B-1704D74DC84F}">
      <dsp:nvSpPr>
        <dsp:cNvPr id="0" name=""/>
        <dsp:cNvSpPr/>
      </dsp:nvSpPr>
      <dsp:spPr>
        <a:xfrm>
          <a:off x="4924022" y="1369724"/>
          <a:ext cx="91440" cy="627062"/>
        </a:xfrm>
        <a:custGeom>
          <a:avLst/>
          <a:gdLst/>
          <a:ahLst/>
          <a:cxnLst/>
          <a:rect l="0" t="0" r="0" b="0"/>
          <a:pathLst>
            <a:path>
              <a:moveTo>
                <a:pt x="45720" y="0"/>
              </a:moveTo>
              <a:lnTo>
                <a:pt x="457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0DEF20-7AA9-3346-BA17-AAEF9D34382B}">
      <dsp:nvSpPr>
        <dsp:cNvPr id="0" name=""/>
        <dsp:cNvSpPr/>
      </dsp:nvSpPr>
      <dsp:spPr>
        <a:xfrm>
          <a:off x="2334521" y="1369724"/>
          <a:ext cx="2635220" cy="627062"/>
        </a:xfrm>
        <a:custGeom>
          <a:avLst/>
          <a:gdLst/>
          <a:ahLst/>
          <a:cxnLst/>
          <a:rect l="0" t="0" r="0" b="0"/>
          <a:pathLst>
            <a:path>
              <a:moveTo>
                <a:pt x="2635220" y="0"/>
              </a:moveTo>
              <a:lnTo>
                <a:pt x="2635220" y="427325"/>
              </a:lnTo>
              <a:lnTo>
                <a:pt x="0" y="427325"/>
              </a:lnTo>
              <a:lnTo>
                <a:pt x="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6A0163-4D27-944D-A1FB-FCF5A164003C}">
      <dsp:nvSpPr>
        <dsp:cNvPr id="0" name=""/>
        <dsp:cNvSpPr/>
      </dsp:nvSpPr>
      <dsp:spPr>
        <a:xfrm>
          <a:off x="1256476"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678CE-CAB5-7141-82F4-BAC4F948193C}">
      <dsp:nvSpPr>
        <dsp:cNvPr id="0" name=""/>
        <dsp:cNvSpPr/>
      </dsp:nvSpPr>
      <dsp:spPr>
        <a:xfrm>
          <a:off x="149604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bg-BG" sz="1200" kern="1200"/>
            <a:t>Двоичното търсене първо сравнява ключовият елемент (елементът, който търсим) с елемента, който се намира в средата на масива, който претърсваме. </a:t>
          </a:r>
          <a:endParaRPr lang="en-US" sz="1200" kern="1200"/>
        </a:p>
      </dsp:txBody>
      <dsp:txXfrm>
        <a:off x="1536142" y="268295"/>
        <a:ext cx="2075889" cy="1288917"/>
      </dsp:txXfrm>
    </dsp:sp>
    <dsp:sp modelId="{C7AB8ED9-DA48-6E43-97A3-6BA58C3CB50B}">
      <dsp:nvSpPr>
        <dsp:cNvPr id="0" name=""/>
        <dsp:cNvSpPr/>
      </dsp:nvSpPr>
      <dsp:spPr>
        <a:xfrm>
          <a:off x="3891697"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5E82D-EF20-A649-9FFE-F45ADD93DC5D}">
      <dsp:nvSpPr>
        <dsp:cNvPr id="0" name=""/>
        <dsp:cNvSpPr/>
      </dsp:nvSpPr>
      <dsp:spPr>
        <a:xfrm>
          <a:off x="413126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bg-BG" sz="1200" kern="1200"/>
            <a:t>След това имаме три възможности, чрез които да продължим търсенето: </a:t>
          </a:r>
          <a:endParaRPr lang="en-US" sz="1200" kern="1200"/>
        </a:p>
      </dsp:txBody>
      <dsp:txXfrm>
        <a:off x="4171362" y="268295"/>
        <a:ext cx="2075889" cy="1288917"/>
      </dsp:txXfrm>
    </dsp:sp>
    <dsp:sp modelId="{2B1C1B60-9D74-C64A-92F2-37FA3C381928}">
      <dsp:nvSpPr>
        <dsp:cNvPr id="0" name=""/>
        <dsp:cNvSpPr/>
      </dsp:nvSpPr>
      <dsp:spPr>
        <a:xfrm>
          <a:off x="1256476"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AFBF3-F7E5-0A4A-8CA7-9C9E96FBC985}">
      <dsp:nvSpPr>
        <dsp:cNvPr id="0" name=""/>
        <dsp:cNvSpPr/>
      </dsp:nvSpPr>
      <dsp:spPr>
        <a:xfrm>
          <a:off x="149604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bg-BG" sz="1200" kern="1200"/>
            <a:t>1) Ако ключът е по-малък от елемента, който се намира в средата на масива, трябва да 	продължим търсенето само в първата половина от масива. </a:t>
          </a:r>
          <a:endParaRPr lang="en-US" sz="1200" kern="1200"/>
        </a:p>
      </dsp:txBody>
      <dsp:txXfrm>
        <a:off x="1536142" y="2264475"/>
        <a:ext cx="2075889" cy="1288917"/>
      </dsp:txXfrm>
    </dsp:sp>
    <dsp:sp modelId="{6468505E-2C79-C046-A47B-40A3E9500CEB}">
      <dsp:nvSpPr>
        <dsp:cNvPr id="0" name=""/>
        <dsp:cNvSpPr/>
      </dsp:nvSpPr>
      <dsp:spPr>
        <a:xfrm>
          <a:off x="3891697"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25865-5D03-2941-B145-0F68453FC8C5}">
      <dsp:nvSpPr>
        <dsp:cNvPr id="0" name=""/>
        <dsp:cNvSpPr/>
      </dsp:nvSpPr>
      <dsp:spPr>
        <a:xfrm>
          <a:off x="413126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bg-BG" sz="1200" kern="1200"/>
            <a:t>2) Ако ключът е равен на елементът, който се намира в средата на масива, то тогава сме 	намерили търсеният елемент.</a:t>
          </a:r>
          <a:endParaRPr lang="en-US" sz="1200" kern="1200"/>
        </a:p>
      </dsp:txBody>
      <dsp:txXfrm>
        <a:off x="4171362" y="2264475"/>
        <a:ext cx="2075889" cy="1288917"/>
      </dsp:txXfrm>
    </dsp:sp>
    <dsp:sp modelId="{3668BF3D-26B5-E94E-A296-84C74155420A}">
      <dsp:nvSpPr>
        <dsp:cNvPr id="0" name=""/>
        <dsp:cNvSpPr/>
      </dsp:nvSpPr>
      <dsp:spPr>
        <a:xfrm>
          <a:off x="6526918"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67567-6E29-3C47-8DC2-590651E8803F}">
      <dsp:nvSpPr>
        <dsp:cNvPr id="0" name=""/>
        <dsp:cNvSpPr/>
      </dsp:nvSpPr>
      <dsp:spPr>
        <a:xfrm>
          <a:off x="6766483"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bg-BG" sz="1200" kern="1200"/>
            <a:t>3) Ако ключът е по-голям от елемента, намиращ се в средата на масива, трябва да 	продължим търсенето на ключа само във втората половина от масива.</a:t>
          </a:r>
          <a:endParaRPr lang="en-US" sz="1200" kern="1200"/>
        </a:p>
      </dsp:txBody>
      <dsp:txXfrm>
        <a:off x="6806583" y="2264475"/>
        <a:ext cx="2075889" cy="1288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78180-8873-6F49-92AD-DD01F4549355}">
      <dsp:nvSpPr>
        <dsp:cNvPr id="0" name=""/>
        <dsp:cNvSpPr/>
      </dsp:nvSpPr>
      <dsp:spPr>
        <a:xfrm>
          <a:off x="0"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71D69E-ED97-9A40-AFA9-B9853D9743D9}">
      <dsp:nvSpPr>
        <dsp:cNvPr id="0" name=""/>
        <dsp:cNvSpPr/>
      </dsp:nvSpPr>
      <dsp:spPr>
        <a:xfrm>
          <a:off x="318095"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Логаритмична сложност. Двоичното търсене има времева сложност O(log n), където n е броят на елементите в списъка. Това означава, че при всяко стъпало в търсенето, броят на елементите за проверка се намалява до половината.</a:t>
          </a:r>
          <a:endParaRPr lang="en-US" sz="1400" kern="1200"/>
        </a:p>
      </dsp:txBody>
      <dsp:txXfrm>
        <a:off x="371340" y="1092432"/>
        <a:ext cx="2756367" cy="1711424"/>
      </dsp:txXfrm>
    </dsp:sp>
    <dsp:sp modelId="{6756A4DE-37E1-BF46-95BF-596E0A9F3725}">
      <dsp:nvSpPr>
        <dsp:cNvPr id="0" name=""/>
        <dsp:cNvSpPr/>
      </dsp:nvSpPr>
      <dsp:spPr>
        <a:xfrm>
          <a:off x="3499048"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0C4A3-9A12-0444-B832-BBA29FB25193}">
      <dsp:nvSpPr>
        <dsp:cNvPr id="0" name=""/>
        <dsp:cNvSpPr/>
      </dsp:nvSpPr>
      <dsp:spPr>
        <a:xfrm>
          <a:off x="3817143"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Ефективност върху големи данни. За големи списъци или масиви двоичното търсене е много по-ефективно от линейното търсене, тъй като се извършват значително по-малко проверки.</a:t>
          </a:r>
          <a:endParaRPr lang="en-US" sz="1400" kern="1200"/>
        </a:p>
      </dsp:txBody>
      <dsp:txXfrm>
        <a:off x="3870388" y="1092432"/>
        <a:ext cx="2756367" cy="1711424"/>
      </dsp:txXfrm>
    </dsp:sp>
    <dsp:sp modelId="{FDF4606D-7D57-D94F-9EB6-DBAE08ECE03B}">
      <dsp:nvSpPr>
        <dsp:cNvPr id="0" name=""/>
        <dsp:cNvSpPr/>
      </dsp:nvSpPr>
      <dsp:spPr>
        <a:xfrm>
          <a:off x="6998096"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C0BEC-5042-8C43-99AB-70C6B64439BC}">
      <dsp:nvSpPr>
        <dsp:cNvPr id="0" name=""/>
        <dsp:cNvSpPr/>
      </dsp:nvSpPr>
      <dsp:spPr>
        <a:xfrm>
          <a:off x="7316192"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Простота на имплементацията. Въпреки че може да изисква малко по-сложен код от линейното търсене, двоичното търсене е все пак доста прости и лесно разбираеми.</a:t>
          </a:r>
          <a:endParaRPr lang="en-US" sz="1400" kern="1200"/>
        </a:p>
      </dsp:txBody>
      <dsp:txXfrm>
        <a:off x="7369437" y="1092432"/>
        <a:ext cx="2756367" cy="17114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8CBF7-A70E-DF49-AE67-DB09B36450EC}">
      <dsp:nvSpPr>
        <dsp:cNvPr id="0" name=""/>
        <dsp:cNvSpPr/>
      </dsp:nvSpPr>
      <dsp:spPr>
        <a:xfrm>
          <a:off x="0" y="736997"/>
          <a:ext cx="2862857" cy="1817914"/>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F2FC8-E28B-3145-BD98-4AAE8B44717D}">
      <dsp:nvSpPr>
        <dsp:cNvPr id="0" name=""/>
        <dsp:cNvSpPr/>
      </dsp:nvSpPr>
      <dsp:spPr>
        <a:xfrm>
          <a:off x="318095"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Изисква сортиран списък. Един от най-големите недостатъци на двоичното търсене е, че списъкът трябва да бъде предварително сортиран, което може да изисква допълнително време и памет.</a:t>
          </a:r>
          <a:endParaRPr lang="en-US" sz="1400" kern="1200"/>
        </a:p>
      </dsp:txBody>
      <dsp:txXfrm>
        <a:off x="371340" y="1092432"/>
        <a:ext cx="2756367" cy="1711424"/>
      </dsp:txXfrm>
    </dsp:sp>
    <dsp:sp modelId="{B83E56F2-7D57-EB40-B3D0-067EE8DE8B2C}">
      <dsp:nvSpPr>
        <dsp:cNvPr id="0" name=""/>
        <dsp:cNvSpPr/>
      </dsp:nvSpPr>
      <dsp:spPr>
        <a:xfrm>
          <a:off x="3499048" y="736997"/>
          <a:ext cx="2862857" cy="1817914"/>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6FC09-1A5F-F84E-B8F7-DA65327FAED3}">
      <dsp:nvSpPr>
        <dsp:cNvPr id="0" name=""/>
        <dsp:cNvSpPr/>
      </dsp:nvSpPr>
      <dsp:spPr>
        <a:xfrm>
          <a:off x="3817143"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Неефективност при чести промени в данните. Ако данните в списъка се променят често (добавяне, изтриване, промяна на стойности), двоичното търсене може да се окаже неефективно, тъй като сортираният ред на данните трябва да се поддържа.</a:t>
          </a:r>
          <a:r>
            <a:rPr lang="en-US" sz="1400" kern="1200"/>
            <a:t> </a:t>
          </a:r>
        </a:p>
      </dsp:txBody>
      <dsp:txXfrm>
        <a:off x="3870388" y="1092432"/>
        <a:ext cx="2756367" cy="1711424"/>
      </dsp:txXfrm>
    </dsp:sp>
    <dsp:sp modelId="{B3AC77F2-6320-3448-AB51-5D78F013D216}">
      <dsp:nvSpPr>
        <dsp:cNvPr id="0" name=""/>
        <dsp:cNvSpPr/>
      </dsp:nvSpPr>
      <dsp:spPr>
        <a:xfrm>
          <a:off x="6998096" y="736997"/>
          <a:ext cx="2862857" cy="1817914"/>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16F47E-11D8-D048-A918-DD316FF0C9C1}">
      <dsp:nvSpPr>
        <dsp:cNvPr id="0" name=""/>
        <dsp:cNvSpPr/>
      </dsp:nvSpPr>
      <dsp:spPr>
        <a:xfrm>
          <a:off x="7316192"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bg-BG" sz="1400" kern="1200"/>
            <a:t>Необходимост от памет за рекурсия или итерация. Реализацията на двоичното търсене може да използва допълнителна памет за стека при рекурсивно изпълнение или за структури като опашка при итеративно изпълнение.</a:t>
          </a:r>
          <a:endParaRPr lang="en-US" sz="1400" kern="1200"/>
        </a:p>
      </dsp:txBody>
      <dsp:txXfrm>
        <a:off x="7369437" y="1092432"/>
        <a:ext cx="2756367" cy="17114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4/18/24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4/18/24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4/18/24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4/18/24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4/18/24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opedia.org/binary-search" TargetMode="External"/><Relationship Id="rId2" Type="http://schemas.openxmlformats.org/officeDocument/2006/relationships/image" Target="../media/image1.gif"/><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DF78-6B55-2BD8-1E8B-C3B6933B02AC}"/>
              </a:ext>
            </a:extLst>
          </p:cNvPr>
          <p:cNvSpPr>
            <a:spLocks noGrp="1"/>
          </p:cNvSpPr>
          <p:nvPr>
            <p:ph type="ctrTitle"/>
          </p:nvPr>
        </p:nvSpPr>
        <p:spPr/>
        <p:txBody>
          <a:bodyPr/>
          <a:lstStyle/>
          <a:p>
            <a:r>
              <a:rPr lang="bg-BG" sz="5400" dirty="0"/>
              <a:t>Алгоритми за търсене. Линейно търсене. Двоично търсене. </a:t>
            </a:r>
            <a:r>
              <a:rPr lang="en-US" sz="5400" dirty="0"/>
              <a:t>Selection sort – </a:t>
            </a:r>
            <a:r>
              <a:rPr lang="bg-BG" sz="5400" dirty="0"/>
              <a:t>алгоритъм за сортиране.</a:t>
            </a:r>
            <a:endParaRPr lang="en-BG" sz="5400" dirty="0"/>
          </a:p>
        </p:txBody>
      </p:sp>
    </p:spTree>
    <p:extLst>
      <p:ext uri="{BB962C8B-B14F-4D97-AF65-F5344CB8AC3E}">
        <p14:creationId xmlns:p14="http://schemas.microsoft.com/office/powerpoint/2010/main" val="3027554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D7B9-A41B-D8EC-13CC-B9954EC08C23}"/>
              </a:ext>
            </a:extLst>
          </p:cNvPr>
          <p:cNvSpPr>
            <a:spLocks noGrp="1"/>
          </p:cNvSpPr>
          <p:nvPr>
            <p:ph type="title"/>
          </p:nvPr>
        </p:nvSpPr>
        <p:spPr/>
        <p:txBody>
          <a:bodyPr/>
          <a:lstStyle/>
          <a:p>
            <a:r>
              <a:rPr lang="bg-BG" dirty="0"/>
              <a:t>Програмна реализация</a:t>
            </a:r>
            <a:endParaRPr lang="en-BG" dirty="0"/>
          </a:p>
        </p:txBody>
      </p:sp>
      <p:pic>
        <p:nvPicPr>
          <p:cNvPr id="5" name="Content Placeholder 4" descr="A screen shot of a computer program&#10;&#10;Description automatically generated">
            <a:extLst>
              <a:ext uri="{FF2B5EF4-FFF2-40B4-BE49-F238E27FC236}">
                <a16:creationId xmlns:a16="http://schemas.microsoft.com/office/drawing/2014/main" id="{6D8555AF-423A-0AD4-E56F-DBA2B8137223}"/>
              </a:ext>
            </a:extLst>
          </p:cNvPr>
          <p:cNvPicPr>
            <a:picLocks noGrp="1" noChangeAspect="1"/>
          </p:cNvPicPr>
          <p:nvPr>
            <p:ph idx="1"/>
          </p:nvPr>
        </p:nvPicPr>
        <p:blipFill>
          <a:blip r:embed="rId2"/>
          <a:stretch>
            <a:fillRect/>
          </a:stretch>
        </p:blipFill>
        <p:spPr>
          <a:xfrm>
            <a:off x="2842164" y="1478845"/>
            <a:ext cx="6507672" cy="4996770"/>
          </a:xfrm>
        </p:spPr>
      </p:pic>
    </p:spTree>
    <p:extLst>
      <p:ext uri="{BB962C8B-B14F-4D97-AF65-F5344CB8AC3E}">
        <p14:creationId xmlns:p14="http://schemas.microsoft.com/office/powerpoint/2010/main" val="31593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68DD-8C3C-122F-9451-D983F67F5D2E}"/>
              </a:ext>
            </a:extLst>
          </p:cNvPr>
          <p:cNvSpPr>
            <a:spLocks noGrp="1"/>
          </p:cNvSpPr>
          <p:nvPr>
            <p:ph type="title"/>
          </p:nvPr>
        </p:nvSpPr>
        <p:spPr/>
        <p:txBody>
          <a:bodyPr/>
          <a:lstStyle/>
          <a:p>
            <a:r>
              <a:rPr lang="bg-BG" dirty="0"/>
              <a:t>Двоично търсене</a:t>
            </a:r>
            <a:endParaRPr lang="en-BG" dirty="0"/>
          </a:p>
        </p:txBody>
      </p:sp>
    </p:spTree>
    <p:extLst>
      <p:ext uri="{BB962C8B-B14F-4D97-AF65-F5344CB8AC3E}">
        <p14:creationId xmlns:p14="http://schemas.microsoft.com/office/powerpoint/2010/main" val="909315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6E30-46A5-2D3F-1835-463120554EFF}"/>
              </a:ext>
            </a:extLst>
          </p:cNvPr>
          <p:cNvSpPr>
            <a:spLocks noGrp="1"/>
          </p:cNvSpPr>
          <p:nvPr>
            <p:ph type="title"/>
          </p:nvPr>
        </p:nvSpPr>
        <p:spPr/>
        <p:txBody>
          <a:bodyPr/>
          <a:lstStyle/>
          <a:p>
            <a:r>
              <a:rPr lang="bg-BG" dirty="0"/>
              <a:t>Двоично търсене</a:t>
            </a:r>
            <a:endParaRPr lang="en-BG" dirty="0"/>
          </a:p>
        </p:txBody>
      </p:sp>
      <p:graphicFrame>
        <p:nvGraphicFramePr>
          <p:cNvPr id="5" name="Content Placeholder 2">
            <a:extLst>
              <a:ext uri="{FF2B5EF4-FFF2-40B4-BE49-F238E27FC236}">
                <a16:creationId xmlns:a16="http://schemas.microsoft.com/office/drawing/2014/main" id="{08CDA19D-5EBD-19D1-D83A-A7CF6DE86C1F}"/>
              </a:ext>
            </a:extLst>
          </p:cNvPr>
          <p:cNvGraphicFramePr>
            <a:graphicFrameLocks noGrp="1"/>
          </p:cNvGraphicFramePr>
          <p:nvPr>
            <p:ph idx="1"/>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687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806E30-46A5-2D3F-1835-463120554EFF}"/>
              </a:ext>
            </a:extLst>
          </p:cNvPr>
          <p:cNvSpPr>
            <a:spLocks noGrp="1"/>
          </p:cNvSpPr>
          <p:nvPr>
            <p:ph type="title"/>
          </p:nvPr>
        </p:nvSpPr>
        <p:spPr>
          <a:xfrm>
            <a:off x="1251678" y="382385"/>
            <a:ext cx="10178322" cy="1492132"/>
          </a:xfrm>
        </p:spPr>
        <p:txBody>
          <a:bodyPr anchor="ctr">
            <a:normAutofit/>
          </a:bodyPr>
          <a:lstStyle/>
          <a:p>
            <a:r>
              <a:rPr lang="bg-BG" dirty="0"/>
              <a:t>Двоично търсене</a:t>
            </a:r>
            <a:endParaRPr lang="en-BG"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BG"/>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graphicFrame>
        <p:nvGraphicFramePr>
          <p:cNvPr id="5" name="Content Placeholder 2">
            <a:extLst>
              <a:ext uri="{FF2B5EF4-FFF2-40B4-BE49-F238E27FC236}">
                <a16:creationId xmlns:a16="http://schemas.microsoft.com/office/drawing/2014/main" id="{2385E7AB-11A5-2E41-C5DD-AA2ABB48A17E}"/>
              </a:ext>
            </a:extLst>
          </p:cNvPr>
          <p:cNvGraphicFramePr>
            <a:graphicFrameLocks noGrp="1"/>
          </p:cNvGraphicFramePr>
          <p:nvPr>
            <p:ph idx="1"/>
            <p:extLst>
              <p:ext uri="{D42A27DB-BD31-4B8C-83A1-F6EECF244321}">
                <p14:modId xmlns:p14="http://schemas.microsoft.com/office/powerpoint/2010/main" val="13712974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5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6E30-46A5-2D3F-1835-463120554EFF}"/>
              </a:ext>
            </a:extLst>
          </p:cNvPr>
          <p:cNvSpPr>
            <a:spLocks noGrp="1"/>
          </p:cNvSpPr>
          <p:nvPr>
            <p:ph type="title"/>
          </p:nvPr>
        </p:nvSpPr>
        <p:spPr/>
        <p:txBody>
          <a:bodyPr/>
          <a:lstStyle/>
          <a:p>
            <a:r>
              <a:rPr lang="bg-BG" dirty="0"/>
              <a:t>Двоично търсене</a:t>
            </a:r>
            <a:endParaRPr lang="en-BG" dirty="0"/>
          </a:p>
        </p:txBody>
      </p:sp>
      <p:cxnSp>
        <p:nvCxnSpPr>
          <p:cNvPr id="8" name="Straight Arrow Connector 7">
            <a:extLst>
              <a:ext uri="{FF2B5EF4-FFF2-40B4-BE49-F238E27FC236}">
                <a16:creationId xmlns:a16="http://schemas.microsoft.com/office/drawing/2014/main" id="{E82C74A2-4789-6593-4C71-5DB2E72581CA}"/>
              </a:ext>
            </a:extLst>
          </p:cNvPr>
          <p:cNvCxnSpPr>
            <a:cxnSpLocks/>
          </p:cNvCxnSpPr>
          <p:nvPr/>
        </p:nvCxnSpPr>
        <p:spPr>
          <a:xfrm flipV="1">
            <a:off x="6566645" y="2302470"/>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1D296C0-A8D2-2EB8-7FF1-DABB80E25EFF}"/>
              </a:ext>
            </a:extLst>
          </p:cNvPr>
          <p:cNvSpPr txBox="1"/>
          <p:nvPr/>
        </p:nvSpPr>
        <p:spPr>
          <a:xfrm>
            <a:off x="1086222" y="1385047"/>
            <a:ext cx="1775935" cy="369332"/>
          </a:xfrm>
          <a:prstGeom prst="rect">
            <a:avLst/>
          </a:prstGeom>
          <a:noFill/>
        </p:spPr>
        <p:txBody>
          <a:bodyPr wrap="none" rtlCol="0">
            <a:spAutoFit/>
          </a:bodyPr>
          <a:lstStyle/>
          <a:p>
            <a:r>
              <a:rPr lang="en-US" dirty="0" err="1"/>
              <a:t>BinarySearch</a:t>
            </a:r>
            <a:r>
              <a:rPr lang="en-US" dirty="0"/>
              <a:t>(11)</a:t>
            </a:r>
            <a:endParaRPr lang="en-BG" dirty="0"/>
          </a:p>
        </p:txBody>
      </p:sp>
      <p:sp>
        <p:nvSpPr>
          <p:cNvPr id="14" name="TextBox 13">
            <a:extLst>
              <a:ext uri="{FF2B5EF4-FFF2-40B4-BE49-F238E27FC236}">
                <a16:creationId xmlns:a16="http://schemas.microsoft.com/office/drawing/2014/main" id="{2E9F37EF-16C5-831F-FFC4-89696290DC3A}"/>
              </a:ext>
            </a:extLst>
          </p:cNvPr>
          <p:cNvSpPr txBox="1"/>
          <p:nvPr/>
        </p:nvSpPr>
        <p:spPr>
          <a:xfrm>
            <a:off x="1212055" y="2361091"/>
            <a:ext cx="909223" cy="369332"/>
          </a:xfrm>
          <a:prstGeom prst="rect">
            <a:avLst/>
          </a:prstGeom>
          <a:noFill/>
        </p:spPr>
        <p:txBody>
          <a:bodyPr wrap="none" rtlCol="0">
            <a:spAutoFit/>
          </a:bodyPr>
          <a:lstStyle/>
          <a:p>
            <a:r>
              <a:rPr lang="en-BG" dirty="0"/>
              <a:t>11 &lt; 50</a:t>
            </a:r>
          </a:p>
        </p:txBody>
      </p:sp>
      <p:sp>
        <p:nvSpPr>
          <p:cNvPr id="15" name="TextBox 14">
            <a:extLst>
              <a:ext uri="{FF2B5EF4-FFF2-40B4-BE49-F238E27FC236}">
                <a16:creationId xmlns:a16="http://schemas.microsoft.com/office/drawing/2014/main" id="{D1A68821-A9E2-C764-FF01-3C1D9CF1C388}"/>
              </a:ext>
            </a:extLst>
          </p:cNvPr>
          <p:cNvSpPr txBox="1"/>
          <p:nvPr/>
        </p:nvSpPr>
        <p:spPr>
          <a:xfrm>
            <a:off x="1441285" y="1933138"/>
            <a:ext cx="450764" cy="369332"/>
          </a:xfrm>
          <a:prstGeom prst="rect">
            <a:avLst/>
          </a:prstGeom>
          <a:noFill/>
        </p:spPr>
        <p:txBody>
          <a:bodyPr wrap="none" rtlCol="0">
            <a:spAutoFit/>
          </a:bodyPr>
          <a:lstStyle/>
          <a:p>
            <a:r>
              <a:rPr lang="en-BG" dirty="0"/>
              <a:t>(1)</a:t>
            </a:r>
          </a:p>
        </p:txBody>
      </p:sp>
      <p:graphicFrame>
        <p:nvGraphicFramePr>
          <p:cNvPr id="16" name="Table 15">
            <a:extLst>
              <a:ext uri="{FF2B5EF4-FFF2-40B4-BE49-F238E27FC236}">
                <a16:creationId xmlns:a16="http://schemas.microsoft.com/office/drawing/2014/main" id="{005EA38A-CD61-AF21-3E36-43E0E26BAF22}"/>
              </a:ext>
            </a:extLst>
          </p:cNvPr>
          <p:cNvGraphicFramePr>
            <a:graphicFrameLocks noGrp="1"/>
          </p:cNvGraphicFramePr>
          <p:nvPr>
            <p:extLst>
              <p:ext uri="{D42A27DB-BD31-4B8C-83A1-F6EECF244321}">
                <p14:modId xmlns:p14="http://schemas.microsoft.com/office/powerpoint/2010/main" val="39154506"/>
              </p:ext>
            </p:extLst>
          </p:nvPr>
        </p:nvGraphicFramePr>
        <p:xfrm>
          <a:off x="2502647" y="1931630"/>
          <a:ext cx="8128003" cy="37084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1376809546"/>
                    </a:ext>
                  </a:extLst>
                </a:gridCol>
                <a:gridCol w="625231">
                  <a:extLst>
                    <a:ext uri="{9D8B030D-6E8A-4147-A177-3AD203B41FA5}">
                      <a16:colId xmlns:a16="http://schemas.microsoft.com/office/drawing/2014/main" val="494192329"/>
                    </a:ext>
                  </a:extLst>
                </a:gridCol>
                <a:gridCol w="625231">
                  <a:extLst>
                    <a:ext uri="{9D8B030D-6E8A-4147-A177-3AD203B41FA5}">
                      <a16:colId xmlns:a16="http://schemas.microsoft.com/office/drawing/2014/main" val="4278766051"/>
                    </a:ext>
                  </a:extLst>
                </a:gridCol>
                <a:gridCol w="625231">
                  <a:extLst>
                    <a:ext uri="{9D8B030D-6E8A-4147-A177-3AD203B41FA5}">
                      <a16:colId xmlns:a16="http://schemas.microsoft.com/office/drawing/2014/main" val="808663091"/>
                    </a:ext>
                  </a:extLst>
                </a:gridCol>
                <a:gridCol w="625231">
                  <a:extLst>
                    <a:ext uri="{9D8B030D-6E8A-4147-A177-3AD203B41FA5}">
                      <a16:colId xmlns:a16="http://schemas.microsoft.com/office/drawing/2014/main" val="478801915"/>
                    </a:ext>
                  </a:extLst>
                </a:gridCol>
                <a:gridCol w="625231">
                  <a:extLst>
                    <a:ext uri="{9D8B030D-6E8A-4147-A177-3AD203B41FA5}">
                      <a16:colId xmlns:a16="http://schemas.microsoft.com/office/drawing/2014/main" val="3525447955"/>
                    </a:ext>
                  </a:extLst>
                </a:gridCol>
                <a:gridCol w="625231">
                  <a:extLst>
                    <a:ext uri="{9D8B030D-6E8A-4147-A177-3AD203B41FA5}">
                      <a16:colId xmlns:a16="http://schemas.microsoft.com/office/drawing/2014/main" val="153450704"/>
                    </a:ext>
                  </a:extLst>
                </a:gridCol>
                <a:gridCol w="625231">
                  <a:extLst>
                    <a:ext uri="{9D8B030D-6E8A-4147-A177-3AD203B41FA5}">
                      <a16:colId xmlns:a16="http://schemas.microsoft.com/office/drawing/2014/main" val="3590327183"/>
                    </a:ext>
                  </a:extLst>
                </a:gridCol>
                <a:gridCol w="625231">
                  <a:extLst>
                    <a:ext uri="{9D8B030D-6E8A-4147-A177-3AD203B41FA5}">
                      <a16:colId xmlns:a16="http://schemas.microsoft.com/office/drawing/2014/main" val="85903199"/>
                    </a:ext>
                  </a:extLst>
                </a:gridCol>
                <a:gridCol w="625231">
                  <a:extLst>
                    <a:ext uri="{9D8B030D-6E8A-4147-A177-3AD203B41FA5}">
                      <a16:colId xmlns:a16="http://schemas.microsoft.com/office/drawing/2014/main" val="3309711900"/>
                    </a:ext>
                  </a:extLst>
                </a:gridCol>
                <a:gridCol w="625231">
                  <a:extLst>
                    <a:ext uri="{9D8B030D-6E8A-4147-A177-3AD203B41FA5}">
                      <a16:colId xmlns:a16="http://schemas.microsoft.com/office/drawing/2014/main" val="1255649045"/>
                    </a:ext>
                  </a:extLst>
                </a:gridCol>
                <a:gridCol w="625231">
                  <a:extLst>
                    <a:ext uri="{9D8B030D-6E8A-4147-A177-3AD203B41FA5}">
                      <a16:colId xmlns:a16="http://schemas.microsoft.com/office/drawing/2014/main" val="146290922"/>
                    </a:ext>
                  </a:extLst>
                </a:gridCol>
                <a:gridCol w="625231">
                  <a:extLst>
                    <a:ext uri="{9D8B030D-6E8A-4147-A177-3AD203B41FA5}">
                      <a16:colId xmlns:a16="http://schemas.microsoft.com/office/drawing/2014/main" val="4121763377"/>
                    </a:ext>
                  </a:extLst>
                </a:gridCol>
              </a:tblGrid>
              <a:tr h="370840">
                <a:tc>
                  <a:txBody>
                    <a:bodyPr/>
                    <a:lstStyle/>
                    <a:p>
                      <a:r>
                        <a:rPr lang="en-BG" dirty="0"/>
                        <a:t>2</a:t>
                      </a:r>
                    </a:p>
                  </a:txBody>
                  <a:tcPr/>
                </a:tc>
                <a:tc>
                  <a:txBody>
                    <a:bodyPr/>
                    <a:lstStyle/>
                    <a:p>
                      <a:r>
                        <a:rPr lang="en-BG" dirty="0"/>
                        <a:t>4</a:t>
                      </a:r>
                    </a:p>
                  </a:txBody>
                  <a:tcPr/>
                </a:tc>
                <a:tc>
                  <a:txBody>
                    <a:bodyPr/>
                    <a:lstStyle/>
                    <a:p>
                      <a:r>
                        <a:rPr lang="en-BG" dirty="0"/>
                        <a:t>7</a:t>
                      </a:r>
                    </a:p>
                  </a:txBody>
                  <a:tcPr/>
                </a:tc>
                <a:tc>
                  <a:txBody>
                    <a:bodyPr/>
                    <a:lstStyle/>
                    <a:p>
                      <a:r>
                        <a:rPr lang="en-BG" dirty="0"/>
                        <a:t>10</a:t>
                      </a:r>
                    </a:p>
                  </a:txBody>
                  <a:tcPr/>
                </a:tc>
                <a:tc>
                  <a:txBody>
                    <a:bodyPr/>
                    <a:lstStyle/>
                    <a:p>
                      <a:r>
                        <a:rPr lang="en-BG" dirty="0"/>
                        <a:t>11</a:t>
                      </a:r>
                    </a:p>
                  </a:txBody>
                  <a:tcPr/>
                </a:tc>
                <a:tc>
                  <a:txBody>
                    <a:bodyPr/>
                    <a:lstStyle/>
                    <a:p>
                      <a:r>
                        <a:rPr lang="en-BG" dirty="0"/>
                        <a:t>45</a:t>
                      </a:r>
                    </a:p>
                  </a:txBody>
                  <a:tcPr/>
                </a:tc>
                <a:tc>
                  <a:txBody>
                    <a:bodyPr/>
                    <a:lstStyle/>
                    <a:p>
                      <a:r>
                        <a:rPr lang="en-BG" dirty="0"/>
                        <a:t>50</a:t>
                      </a:r>
                    </a:p>
                  </a:txBody>
                  <a:tcPr/>
                </a:tc>
                <a:tc>
                  <a:txBody>
                    <a:bodyPr/>
                    <a:lstStyle/>
                    <a:p>
                      <a:r>
                        <a:rPr lang="en-BG" dirty="0"/>
                        <a:t>59</a:t>
                      </a:r>
                    </a:p>
                  </a:txBody>
                  <a:tcPr/>
                </a:tc>
                <a:tc>
                  <a:txBody>
                    <a:bodyPr/>
                    <a:lstStyle/>
                    <a:p>
                      <a:r>
                        <a:rPr lang="en-BG" dirty="0"/>
                        <a:t>60</a:t>
                      </a:r>
                    </a:p>
                  </a:txBody>
                  <a:tcPr/>
                </a:tc>
                <a:tc>
                  <a:txBody>
                    <a:bodyPr/>
                    <a:lstStyle/>
                    <a:p>
                      <a:r>
                        <a:rPr lang="en-BG" dirty="0"/>
                        <a:t>66</a:t>
                      </a:r>
                    </a:p>
                  </a:txBody>
                  <a:tcPr/>
                </a:tc>
                <a:tc>
                  <a:txBody>
                    <a:bodyPr/>
                    <a:lstStyle/>
                    <a:p>
                      <a:r>
                        <a:rPr lang="en-BG" dirty="0"/>
                        <a:t>69</a:t>
                      </a:r>
                    </a:p>
                  </a:txBody>
                  <a:tcPr/>
                </a:tc>
                <a:tc>
                  <a:txBody>
                    <a:bodyPr/>
                    <a:lstStyle/>
                    <a:p>
                      <a:r>
                        <a:rPr lang="en-BG" dirty="0"/>
                        <a:t>70</a:t>
                      </a:r>
                    </a:p>
                  </a:txBody>
                  <a:tcPr/>
                </a:tc>
                <a:tc>
                  <a:txBody>
                    <a:bodyPr/>
                    <a:lstStyle/>
                    <a:p>
                      <a:r>
                        <a:rPr lang="en-BG" dirty="0"/>
                        <a:t>79</a:t>
                      </a:r>
                    </a:p>
                  </a:txBody>
                  <a:tcPr/>
                </a:tc>
                <a:extLst>
                  <a:ext uri="{0D108BD9-81ED-4DB2-BD59-A6C34878D82A}">
                    <a16:rowId xmlns:a16="http://schemas.microsoft.com/office/drawing/2014/main" val="4129791291"/>
                  </a:ext>
                </a:extLst>
              </a:tr>
            </a:tbl>
          </a:graphicData>
        </a:graphic>
      </p:graphicFrame>
      <p:graphicFrame>
        <p:nvGraphicFramePr>
          <p:cNvPr id="17" name="Table 16">
            <a:extLst>
              <a:ext uri="{FF2B5EF4-FFF2-40B4-BE49-F238E27FC236}">
                <a16:creationId xmlns:a16="http://schemas.microsoft.com/office/drawing/2014/main" id="{C7C5B3E3-5BDC-6524-CB68-AAB8AE5AFA5E}"/>
              </a:ext>
            </a:extLst>
          </p:cNvPr>
          <p:cNvGraphicFramePr>
            <a:graphicFrameLocks noGrp="1"/>
          </p:cNvGraphicFramePr>
          <p:nvPr>
            <p:extLst>
              <p:ext uri="{D42A27DB-BD31-4B8C-83A1-F6EECF244321}">
                <p14:modId xmlns:p14="http://schemas.microsoft.com/office/powerpoint/2010/main" val="3915268517"/>
              </p:ext>
            </p:extLst>
          </p:nvPr>
        </p:nvGraphicFramePr>
        <p:xfrm>
          <a:off x="4308840" y="3291706"/>
          <a:ext cx="4063998" cy="488258"/>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83320949"/>
                    </a:ext>
                  </a:extLst>
                </a:gridCol>
                <a:gridCol w="677333">
                  <a:extLst>
                    <a:ext uri="{9D8B030D-6E8A-4147-A177-3AD203B41FA5}">
                      <a16:colId xmlns:a16="http://schemas.microsoft.com/office/drawing/2014/main" val="25899506"/>
                    </a:ext>
                  </a:extLst>
                </a:gridCol>
                <a:gridCol w="677333">
                  <a:extLst>
                    <a:ext uri="{9D8B030D-6E8A-4147-A177-3AD203B41FA5}">
                      <a16:colId xmlns:a16="http://schemas.microsoft.com/office/drawing/2014/main" val="2162207146"/>
                    </a:ext>
                  </a:extLst>
                </a:gridCol>
                <a:gridCol w="677333">
                  <a:extLst>
                    <a:ext uri="{9D8B030D-6E8A-4147-A177-3AD203B41FA5}">
                      <a16:colId xmlns:a16="http://schemas.microsoft.com/office/drawing/2014/main" val="252482697"/>
                    </a:ext>
                  </a:extLst>
                </a:gridCol>
                <a:gridCol w="677333">
                  <a:extLst>
                    <a:ext uri="{9D8B030D-6E8A-4147-A177-3AD203B41FA5}">
                      <a16:colId xmlns:a16="http://schemas.microsoft.com/office/drawing/2014/main" val="1755982542"/>
                    </a:ext>
                  </a:extLst>
                </a:gridCol>
                <a:gridCol w="677333">
                  <a:extLst>
                    <a:ext uri="{9D8B030D-6E8A-4147-A177-3AD203B41FA5}">
                      <a16:colId xmlns:a16="http://schemas.microsoft.com/office/drawing/2014/main" val="3771016214"/>
                    </a:ext>
                  </a:extLst>
                </a:gridCol>
              </a:tblGrid>
              <a:tr h="488258">
                <a:tc>
                  <a:txBody>
                    <a:bodyPr/>
                    <a:lstStyle/>
                    <a:p>
                      <a:r>
                        <a:rPr lang="en-BG" dirty="0"/>
                        <a:t>2</a:t>
                      </a:r>
                    </a:p>
                  </a:txBody>
                  <a:tcPr/>
                </a:tc>
                <a:tc>
                  <a:txBody>
                    <a:bodyPr/>
                    <a:lstStyle/>
                    <a:p>
                      <a:r>
                        <a:rPr lang="en-BG" dirty="0"/>
                        <a:t>4</a:t>
                      </a:r>
                    </a:p>
                  </a:txBody>
                  <a:tcPr/>
                </a:tc>
                <a:tc>
                  <a:txBody>
                    <a:bodyPr/>
                    <a:lstStyle/>
                    <a:p>
                      <a:r>
                        <a:rPr lang="en-BG" dirty="0"/>
                        <a:t>7</a:t>
                      </a:r>
                    </a:p>
                  </a:txBody>
                  <a:tcPr/>
                </a:tc>
                <a:tc>
                  <a:txBody>
                    <a:bodyPr/>
                    <a:lstStyle/>
                    <a:p>
                      <a:r>
                        <a:rPr lang="en-BG" dirty="0"/>
                        <a:t>10</a:t>
                      </a:r>
                    </a:p>
                  </a:txBody>
                  <a:tcPr/>
                </a:tc>
                <a:tc>
                  <a:txBody>
                    <a:bodyPr/>
                    <a:lstStyle/>
                    <a:p>
                      <a:r>
                        <a:rPr lang="en-BG" dirty="0"/>
                        <a:t>11</a:t>
                      </a:r>
                    </a:p>
                  </a:txBody>
                  <a:tcPr/>
                </a:tc>
                <a:tc>
                  <a:txBody>
                    <a:bodyPr/>
                    <a:lstStyle/>
                    <a:p>
                      <a:r>
                        <a:rPr lang="en-BG" dirty="0"/>
                        <a:t>45</a:t>
                      </a:r>
                    </a:p>
                  </a:txBody>
                  <a:tcPr/>
                </a:tc>
                <a:extLst>
                  <a:ext uri="{0D108BD9-81ED-4DB2-BD59-A6C34878D82A}">
                    <a16:rowId xmlns:a16="http://schemas.microsoft.com/office/drawing/2014/main" val="3409082543"/>
                  </a:ext>
                </a:extLst>
              </a:tr>
            </a:tbl>
          </a:graphicData>
        </a:graphic>
      </p:graphicFrame>
      <p:cxnSp>
        <p:nvCxnSpPr>
          <p:cNvPr id="18" name="Straight Arrow Connector 17">
            <a:extLst>
              <a:ext uri="{FF2B5EF4-FFF2-40B4-BE49-F238E27FC236}">
                <a16:creationId xmlns:a16="http://schemas.microsoft.com/office/drawing/2014/main" id="{4F112DE7-D116-8B10-9C0C-76FCA54F1431}"/>
              </a:ext>
            </a:extLst>
          </p:cNvPr>
          <p:cNvCxnSpPr>
            <a:cxnSpLocks/>
          </p:cNvCxnSpPr>
          <p:nvPr/>
        </p:nvCxnSpPr>
        <p:spPr>
          <a:xfrm flipV="1">
            <a:off x="2844226" y="2302470"/>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6627594-17B9-183A-4F97-901F3C39EA92}"/>
              </a:ext>
            </a:extLst>
          </p:cNvPr>
          <p:cNvCxnSpPr>
            <a:cxnSpLocks/>
          </p:cNvCxnSpPr>
          <p:nvPr/>
        </p:nvCxnSpPr>
        <p:spPr>
          <a:xfrm flipV="1">
            <a:off x="10376645" y="2302470"/>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DBB55FB-AE8A-0832-DF9B-09923D15166E}"/>
              </a:ext>
            </a:extLst>
          </p:cNvPr>
          <p:cNvSpPr txBox="1"/>
          <p:nvPr/>
        </p:nvSpPr>
        <p:spPr>
          <a:xfrm>
            <a:off x="2549433" y="2614413"/>
            <a:ext cx="589585" cy="369332"/>
          </a:xfrm>
          <a:prstGeom prst="rect">
            <a:avLst/>
          </a:prstGeom>
          <a:noFill/>
        </p:spPr>
        <p:txBody>
          <a:bodyPr wrap="none" rtlCol="0">
            <a:spAutoFit/>
          </a:bodyPr>
          <a:lstStyle/>
          <a:p>
            <a:r>
              <a:rPr lang="en-GB" dirty="0"/>
              <a:t>L</a:t>
            </a:r>
            <a:r>
              <a:rPr lang="en-BG" dirty="0"/>
              <a:t>ow</a:t>
            </a:r>
          </a:p>
        </p:txBody>
      </p:sp>
      <p:sp>
        <p:nvSpPr>
          <p:cNvPr id="21" name="TextBox 20">
            <a:extLst>
              <a:ext uri="{FF2B5EF4-FFF2-40B4-BE49-F238E27FC236}">
                <a16:creationId xmlns:a16="http://schemas.microsoft.com/office/drawing/2014/main" id="{DE752403-E831-2482-A1A6-6752BA6995FC}"/>
              </a:ext>
            </a:extLst>
          </p:cNvPr>
          <p:cNvSpPr txBox="1"/>
          <p:nvPr/>
        </p:nvSpPr>
        <p:spPr>
          <a:xfrm>
            <a:off x="10041065" y="2583344"/>
            <a:ext cx="617477" cy="369332"/>
          </a:xfrm>
          <a:prstGeom prst="rect">
            <a:avLst/>
          </a:prstGeom>
          <a:noFill/>
        </p:spPr>
        <p:txBody>
          <a:bodyPr wrap="none" rtlCol="0">
            <a:spAutoFit/>
          </a:bodyPr>
          <a:lstStyle/>
          <a:p>
            <a:r>
              <a:rPr lang="en-GB" dirty="0"/>
              <a:t>High</a:t>
            </a:r>
            <a:endParaRPr lang="en-BG" dirty="0"/>
          </a:p>
        </p:txBody>
      </p:sp>
      <p:sp>
        <p:nvSpPr>
          <p:cNvPr id="22" name="TextBox 21">
            <a:extLst>
              <a:ext uri="{FF2B5EF4-FFF2-40B4-BE49-F238E27FC236}">
                <a16:creationId xmlns:a16="http://schemas.microsoft.com/office/drawing/2014/main" id="{DEEC5764-F2C1-7908-7E29-6B84B5F1B104}"/>
              </a:ext>
            </a:extLst>
          </p:cNvPr>
          <p:cNvSpPr txBox="1"/>
          <p:nvPr/>
        </p:nvSpPr>
        <p:spPr>
          <a:xfrm>
            <a:off x="6300386" y="2612422"/>
            <a:ext cx="532518" cy="369332"/>
          </a:xfrm>
          <a:prstGeom prst="rect">
            <a:avLst/>
          </a:prstGeom>
          <a:noFill/>
        </p:spPr>
        <p:txBody>
          <a:bodyPr wrap="none" rtlCol="0">
            <a:spAutoFit/>
          </a:bodyPr>
          <a:lstStyle/>
          <a:p>
            <a:r>
              <a:rPr lang="en-BG" dirty="0"/>
              <a:t>Mid</a:t>
            </a:r>
          </a:p>
        </p:txBody>
      </p:sp>
      <p:cxnSp>
        <p:nvCxnSpPr>
          <p:cNvPr id="23" name="Straight Arrow Connector 22">
            <a:extLst>
              <a:ext uri="{FF2B5EF4-FFF2-40B4-BE49-F238E27FC236}">
                <a16:creationId xmlns:a16="http://schemas.microsoft.com/office/drawing/2014/main" id="{27403BC4-1FAF-1A3B-9CC9-59F25AE913A8}"/>
              </a:ext>
            </a:extLst>
          </p:cNvPr>
          <p:cNvCxnSpPr>
            <a:cxnSpLocks/>
          </p:cNvCxnSpPr>
          <p:nvPr/>
        </p:nvCxnSpPr>
        <p:spPr>
          <a:xfrm flipV="1">
            <a:off x="4603633" y="3807847"/>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B5735FA-2779-7684-E5DF-3A781849F5F6}"/>
              </a:ext>
            </a:extLst>
          </p:cNvPr>
          <p:cNvSpPr txBox="1"/>
          <p:nvPr/>
        </p:nvSpPr>
        <p:spPr>
          <a:xfrm>
            <a:off x="4308840" y="4119790"/>
            <a:ext cx="589585" cy="369332"/>
          </a:xfrm>
          <a:prstGeom prst="rect">
            <a:avLst/>
          </a:prstGeom>
          <a:noFill/>
        </p:spPr>
        <p:txBody>
          <a:bodyPr wrap="none" rtlCol="0">
            <a:spAutoFit/>
          </a:bodyPr>
          <a:lstStyle/>
          <a:p>
            <a:r>
              <a:rPr lang="en-GB" dirty="0"/>
              <a:t>L</a:t>
            </a:r>
            <a:r>
              <a:rPr lang="en-BG" dirty="0"/>
              <a:t>ow</a:t>
            </a:r>
          </a:p>
        </p:txBody>
      </p:sp>
      <p:cxnSp>
        <p:nvCxnSpPr>
          <p:cNvPr id="26" name="Straight Arrow Connector 25">
            <a:extLst>
              <a:ext uri="{FF2B5EF4-FFF2-40B4-BE49-F238E27FC236}">
                <a16:creationId xmlns:a16="http://schemas.microsoft.com/office/drawing/2014/main" id="{F1BA3D7C-64A3-F354-C094-41641994D4D0}"/>
              </a:ext>
            </a:extLst>
          </p:cNvPr>
          <p:cNvCxnSpPr>
            <a:cxnSpLocks/>
          </p:cNvCxnSpPr>
          <p:nvPr/>
        </p:nvCxnSpPr>
        <p:spPr>
          <a:xfrm flipV="1">
            <a:off x="8090941" y="3838916"/>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571F72F8-B94F-64FE-1D2A-2CA79CD55E65}"/>
              </a:ext>
            </a:extLst>
          </p:cNvPr>
          <p:cNvSpPr txBox="1"/>
          <p:nvPr/>
        </p:nvSpPr>
        <p:spPr>
          <a:xfrm>
            <a:off x="7755361" y="4119790"/>
            <a:ext cx="617477" cy="369332"/>
          </a:xfrm>
          <a:prstGeom prst="rect">
            <a:avLst/>
          </a:prstGeom>
          <a:noFill/>
        </p:spPr>
        <p:txBody>
          <a:bodyPr wrap="none" rtlCol="0">
            <a:spAutoFit/>
          </a:bodyPr>
          <a:lstStyle/>
          <a:p>
            <a:r>
              <a:rPr lang="en-GB" dirty="0"/>
              <a:t>High</a:t>
            </a:r>
            <a:endParaRPr lang="en-BG" dirty="0"/>
          </a:p>
        </p:txBody>
      </p:sp>
      <p:cxnSp>
        <p:nvCxnSpPr>
          <p:cNvPr id="28" name="Straight Arrow Connector 27">
            <a:extLst>
              <a:ext uri="{FF2B5EF4-FFF2-40B4-BE49-F238E27FC236}">
                <a16:creationId xmlns:a16="http://schemas.microsoft.com/office/drawing/2014/main" id="{2158A371-7A7A-6278-1B7C-95D59BC084DF}"/>
              </a:ext>
            </a:extLst>
          </p:cNvPr>
          <p:cNvCxnSpPr>
            <a:cxnSpLocks/>
          </p:cNvCxnSpPr>
          <p:nvPr/>
        </p:nvCxnSpPr>
        <p:spPr>
          <a:xfrm flipV="1">
            <a:off x="6034127" y="3779964"/>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54276B0-88AD-0C9B-CE6E-C8F0F5C64EFB}"/>
              </a:ext>
            </a:extLst>
          </p:cNvPr>
          <p:cNvSpPr txBox="1"/>
          <p:nvPr/>
        </p:nvSpPr>
        <p:spPr>
          <a:xfrm>
            <a:off x="5767868" y="4089916"/>
            <a:ext cx="532518" cy="369332"/>
          </a:xfrm>
          <a:prstGeom prst="rect">
            <a:avLst/>
          </a:prstGeom>
          <a:noFill/>
        </p:spPr>
        <p:txBody>
          <a:bodyPr wrap="none" rtlCol="0">
            <a:spAutoFit/>
          </a:bodyPr>
          <a:lstStyle/>
          <a:p>
            <a:r>
              <a:rPr lang="en-BG" dirty="0"/>
              <a:t>Mid</a:t>
            </a:r>
          </a:p>
        </p:txBody>
      </p:sp>
      <p:sp>
        <p:nvSpPr>
          <p:cNvPr id="30" name="TextBox 29">
            <a:extLst>
              <a:ext uri="{FF2B5EF4-FFF2-40B4-BE49-F238E27FC236}">
                <a16:creationId xmlns:a16="http://schemas.microsoft.com/office/drawing/2014/main" id="{4A6C3EED-FC4D-BFC7-672E-6E765973B4EF}"/>
              </a:ext>
            </a:extLst>
          </p:cNvPr>
          <p:cNvSpPr txBox="1"/>
          <p:nvPr/>
        </p:nvSpPr>
        <p:spPr>
          <a:xfrm>
            <a:off x="1251678" y="3723072"/>
            <a:ext cx="793807" cy="369332"/>
          </a:xfrm>
          <a:prstGeom prst="rect">
            <a:avLst/>
          </a:prstGeom>
          <a:noFill/>
        </p:spPr>
        <p:txBody>
          <a:bodyPr wrap="none" rtlCol="0">
            <a:spAutoFit/>
          </a:bodyPr>
          <a:lstStyle/>
          <a:p>
            <a:r>
              <a:rPr lang="en-BG" dirty="0"/>
              <a:t>11 &gt; 7</a:t>
            </a:r>
          </a:p>
        </p:txBody>
      </p:sp>
      <p:sp>
        <p:nvSpPr>
          <p:cNvPr id="31" name="TextBox 30">
            <a:extLst>
              <a:ext uri="{FF2B5EF4-FFF2-40B4-BE49-F238E27FC236}">
                <a16:creationId xmlns:a16="http://schemas.microsoft.com/office/drawing/2014/main" id="{6A53BB70-DB42-B92D-727B-394167DB1B6C}"/>
              </a:ext>
            </a:extLst>
          </p:cNvPr>
          <p:cNvSpPr txBox="1"/>
          <p:nvPr/>
        </p:nvSpPr>
        <p:spPr>
          <a:xfrm>
            <a:off x="1480908" y="3295119"/>
            <a:ext cx="450764" cy="369332"/>
          </a:xfrm>
          <a:prstGeom prst="rect">
            <a:avLst/>
          </a:prstGeom>
          <a:noFill/>
        </p:spPr>
        <p:txBody>
          <a:bodyPr wrap="none" rtlCol="0">
            <a:spAutoFit/>
          </a:bodyPr>
          <a:lstStyle/>
          <a:p>
            <a:r>
              <a:rPr lang="en-BG" dirty="0"/>
              <a:t>(2)</a:t>
            </a:r>
          </a:p>
        </p:txBody>
      </p:sp>
      <p:graphicFrame>
        <p:nvGraphicFramePr>
          <p:cNvPr id="32" name="Table 31">
            <a:extLst>
              <a:ext uri="{FF2B5EF4-FFF2-40B4-BE49-F238E27FC236}">
                <a16:creationId xmlns:a16="http://schemas.microsoft.com/office/drawing/2014/main" id="{CC65F20D-864E-7CC6-E276-E4DC9CEE473F}"/>
              </a:ext>
            </a:extLst>
          </p:cNvPr>
          <p:cNvGraphicFramePr>
            <a:graphicFrameLocks noGrp="1"/>
          </p:cNvGraphicFramePr>
          <p:nvPr>
            <p:extLst>
              <p:ext uri="{D42A27DB-BD31-4B8C-83A1-F6EECF244321}">
                <p14:modId xmlns:p14="http://schemas.microsoft.com/office/powerpoint/2010/main" val="4275990190"/>
              </p:ext>
            </p:extLst>
          </p:nvPr>
        </p:nvGraphicFramePr>
        <p:xfrm>
          <a:off x="5163345" y="5061772"/>
          <a:ext cx="2354988" cy="369332"/>
        </p:xfrm>
        <a:graphic>
          <a:graphicData uri="http://schemas.openxmlformats.org/drawingml/2006/table">
            <a:tbl>
              <a:tblPr firstRow="1" bandRow="1">
                <a:tableStyleId>{5C22544A-7EE6-4342-B048-85BDC9FD1C3A}</a:tableStyleId>
              </a:tblPr>
              <a:tblGrid>
                <a:gridCol w="784996">
                  <a:extLst>
                    <a:ext uri="{9D8B030D-6E8A-4147-A177-3AD203B41FA5}">
                      <a16:colId xmlns:a16="http://schemas.microsoft.com/office/drawing/2014/main" val="1458100997"/>
                    </a:ext>
                  </a:extLst>
                </a:gridCol>
                <a:gridCol w="784996">
                  <a:extLst>
                    <a:ext uri="{9D8B030D-6E8A-4147-A177-3AD203B41FA5}">
                      <a16:colId xmlns:a16="http://schemas.microsoft.com/office/drawing/2014/main" val="2165046519"/>
                    </a:ext>
                  </a:extLst>
                </a:gridCol>
                <a:gridCol w="784996">
                  <a:extLst>
                    <a:ext uri="{9D8B030D-6E8A-4147-A177-3AD203B41FA5}">
                      <a16:colId xmlns:a16="http://schemas.microsoft.com/office/drawing/2014/main" val="4028330072"/>
                    </a:ext>
                  </a:extLst>
                </a:gridCol>
              </a:tblGrid>
              <a:tr h="369332">
                <a:tc>
                  <a:txBody>
                    <a:bodyPr/>
                    <a:lstStyle/>
                    <a:p>
                      <a:r>
                        <a:rPr lang="en-BG" dirty="0"/>
                        <a:t>10</a:t>
                      </a:r>
                    </a:p>
                  </a:txBody>
                  <a:tcPr/>
                </a:tc>
                <a:tc>
                  <a:txBody>
                    <a:bodyPr/>
                    <a:lstStyle/>
                    <a:p>
                      <a:r>
                        <a:rPr lang="en-BG" dirty="0"/>
                        <a:t>11</a:t>
                      </a:r>
                    </a:p>
                  </a:txBody>
                  <a:tcPr/>
                </a:tc>
                <a:tc>
                  <a:txBody>
                    <a:bodyPr/>
                    <a:lstStyle/>
                    <a:p>
                      <a:r>
                        <a:rPr lang="en-BG" dirty="0"/>
                        <a:t>45</a:t>
                      </a:r>
                    </a:p>
                  </a:txBody>
                  <a:tcPr/>
                </a:tc>
                <a:extLst>
                  <a:ext uri="{0D108BD9-81ED-4DB2-BD59-A6C34878D82A}">
                    <a16:rowId xmlns:a16="http://schemas.microsoft.com/office/drawing/2014/main" val="1350013572"/>
                  </a:ext>
                </a:extLst>
              </a:tr>
            </a:tbl>
          </a:graphicData>
        </a:graphic>
      </p:graphicFrame>
      <p:cxnSp>
        <p:nvCxnSpPr>
          <p:cNvPr id="33" name="Straight Arrow Connector 32">
            <a:extLst>
              <a:ext uri="{FF2B5EF4-FFF2-40B4-BE49-F238E27FC236}">
                <a16:creationId xmlns:a16="http://schemas.microsoft.com/office/drawing/2014/main" id="{2B809F91-6A83-7292-E2C6-0EDA522469FB}"/>
              </a:ext>
            </a:extLst>
          </p:cNvPr>
          <p:cNvCxnSpPr>
            <a:cxnSpLocks/>
          </p:cNvCxnSpPr>
          <p:nvPr/>
        </p:nvCxnSpPr>
        <p:spPr>
          <a:xfrm flipV="1">
            <a:off x="5496200" y="5429113"/>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5F6203A5-50B7-BB89-2637-4FDC880BDB06}"/>
              </a:ext>
            </a:extLst>
          </p:cNvPr>
          <p:cNvSpPr txBox="1"/>
          <p:nvPr/>
        </p:nvSpPr>
        <p:spPr>
          <a:xfrm>
            <a:off x="5201407" y="5741056"/>
            <a:ext cx="589585" cy="369332"/>
          </a:xfrm>
          <a:prstGeom prst="rect">
            <a:avLst/>
          </a:prstGeom>
          <a:noFill/>
        </p:spPr>
        <p:txBody>
          <a:bodyPr wrap="none" rtlCol="0">
            <a:spAutoFit/>
          </a:bodyPr>
          <a:lstStyle/>
          <a:p>
            <a:r>
              <a:rPr lang="en-GB" dirty="0"/>
              <a:t>L</a:t>
            </a:r>
            <a:r>
              <a:rPr lang="en-BG" dirty="0"/>
              <a:t>ow</a:t>
            </a:r>
          </a:p>
        </p:txBody>
      </p:sp>
      <p:cxnSp>
        <p:nvCxnSpPr>
          <p:cNvPr id="35" name="Straight Arrow Connector 34">
            <a:extLst>
              <a:ext uri="{FF2B5EF4-FFF2-40B4-BE49-F238E27FC236}">
                <a16:creationId xmlns:a16="http://schemas.microsoft.com/office/drawing/2014/main" id="{37405E8B-EBB4-1E63-DD57-6595451679FD}"/>
              </a:ext>
            </a:extLst>
          </p:cNvPr>
          <p:cNvCxnSpPr>
            <a:cxnSpLocks/>
          </p:cNvCxnSpPr>
          <p:nvPr/>
        </p:nvCxnSpPr>
        <p:spPr>
          <a:xfrm flipV="1">
            <a:off x="7191190" y="5444074"/>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2A6AC11-8BEC-8B78-DEAB-B5FAF0CA1F05}"/>
              </a:ext>
            </a:extLst>
          </p:cNvPr>
          <p:cNvSpPr txBox="1"/>
          <p:nvPr/>
        </p:nvSpPr>
        <p:spPr>
          <a:xfrm>
            <a:off x="6855610" y="5724948"/>
            <a:ext cx="617477" cy="369332"/>
          </a:xfrm>
          <a:prstGeom prst="rect">
            <a:avLst/>
          </a:prstGeom>
          <a:noFill/>
        </p:spPr>
        <p:txBody>
          <a:bodyPr wrap="none" rtlCol="0">
            <a:spAutoFit/>
          </a:bodyPr>
          <a:lstStyle/>
          <a:p>
            <a:r>
              <a:rPr lang="en-GB" dirty="0"/>
              <a:t>High</a:t>
            </a:r>
            <a:endParaRPr lang="en-BG" dirty="0"/>
          </a:p>
        </p:txBody>
      </p:sp>
      <p:cxnSp>
        <p:nvCxnSpPr>
          <p:cNvPr id="37" name="Straight Arrow Connector 36">
            <a:extLst>
              <a:ext uri="{FF2B5EF4-FFF2-40B4-BE49-F238E27FC236}">
                <a16:creationId xmlns:a16="http://schemas.microsoft.com/office/drawing/2014/main" id="{6ACCAD9B-A53E-664B-C547-C65307CFEEA7}"/>
              </a:ext>
            </a:extLst>
          </p:cNvPr>
          <p:cNvCxnSpPr>
            <a:cxnSpLocks/>
          </p:cNvCxnSpPr>
          <p:nvPr/>
        </p:nvCxnSpPr>
        <p:spPr>
          <a:xfrm flipV="1">
            <a:off x="6307455" y="5431104"/>
            <a:ext cx="0" cy="2958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13847390-96AF-F669-CACF-B8EEE7F365E3}"/>
              </a:ext>
            </a:extLst>
          </p:cNvPr>
          <p:cNvSpPr txBox="1"/>
          <p:nvPr/>
        </p:nvSpPr>
        <p:spPr>
          <a:xfrm>
            <a:off x="6041196" y="5741056"/>
            <a:ext cx="532518" cy="369332"/>
          </a:xfrm>
          <a:prstGeom prst="rect">
            <a:avLst/>
          </a:prstGeom>
          <a:noFill/>
        </p:spPr>
        <p:txBody>
          <a:bodyPr wrap="none" rtlCol="0">
            <a:spAutoFit/>
          </a:bodyPr>
          <a:lstStyle/>
          <a:p>
            <a:r>
              <a:rPr lang="en-BG" dirty="0"/>
              <a:t>Mid</a:t>
            </a:r>
          </a:p>
        </p:txBody>
      </p:sp>
      <p:sp>
        <p:nvSpPr>
          <p:cNvPr id="39" name="TextBox 38">
            <a:extLst>
              <a:ext uri="{FF2B5EF4-FFF2-40B4-BE49-F238E27FC236}">
                <a16:creationId xmlns:a16="http://schemas.microsoft.com/office/drawing/2014/main" id="{62604813-8CEA-6684-530D-EC9237396672}"/>
              </a:ext>
            </a:extLst>
          </p:cNvPr>
          <p:cNvSpPr txBox="1"/>
          <p:nvPr/>
        </p:nvSpPr>
        <p:spPr>
          <a:xfrm>
            <a:off x="1258537" y="5370577"/>
            <a:ext cx="1043876" cy="369332"/>
          </a:xfrm>
          <a:prstGeom prst="rect">
            <a:avLst/>
          </a:prstGeom>
          <a:noFill/>
        </p:spPr>
        <p:txBody>
          <a:bodyPr wrap="none" rtlCol="0">
            <a:spAutoFit/>
          </a:bodyPr>
          <a:lstStyle/>
          <a:p>
            <a:r>
              <a:rPr lang="en-BG" dirty="0"/>
              <a:t>11 == 11</a:t>
            </a:r>
          </a:p>
        </p:txBody>
      </p:sp>
      <p:sp>
        <p:nvSpPr>
          <p:cNvPr id="40" name="TextBox 39">
            <a:extLst>
              <a:ext uri="{FF2B5EF4-FFF2-40B4-BE49-F238E27FC236}">
                <a16:creationId xmlns:a16="http://schemas.microsoft.com/office/drawing/2014/main" id="{979614AA-AD94-E4DD-EDAF-51B21CF9E4B0}"/>
              </a:ext>
            </a:extLst>
          </p:cNvPr>
          <p:cNvSpPr txBox="1"/>
          <p:nvPr/>
        </p:nvSpPr>
        <p:spPr>
          <a:xfrm>
            <a:off x="1487767" y="4942624"/>
            <a:ext cx="450764" cy="369332"/>
          </a:xfrm>
          <a:prstGeom prst="rect">
            <a:avLst/>
          </a:prstGeom>
          <a:noFill/>
        </p:spPr>
        <p:txBody>
          <a:bodyPr wrap="none" rtlCol="0">
            <a:spAutoFit/>
          </a:bodyPr>
          <a:lstStyle/>
          <a:p>
            <a:r>
              <a:rPr lang="en-BG" dirty="0"/>
              <a:t>(3)</a:t>
            </a:r>
          </a:p>
        </p:txBody>
      </p:sp>
    </p:spTree>
    <p:extLst>
      <p:ext uri="{BB962C8B-B14F-4D97-AF65-F5344CB8AC3E}">
        <p14:creationId xmlns:p14="http://schemas.microsoft.com/office/powerpoint/2010/main" val="1989507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5" presetClass="emph" presetSubtype="0" fill="hold" grpId="1" nodeType="clickEffect">
                                  <p:stCondLst>
                                    <p:cond delay="0"/>
                                  </p:stCondLst>
                                  <p:childTnLst>
                                    <p:anim calcmode="discrete" valueType="str">
                                      <p:cBhvr>
                                        <p:cTn id="2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5" presetClass="emph" presetSubtype="0" fill="hold" grpId="1" nodeType="clickEffect">
                                  <p:stCondLst>
                                    <p:cond delay="0"/>
                                  </p:stCondLst>
                                  <p:childTnLst>
                                    <p:anim calcmode="discrete" valueType="str">
                                      <p:cBhvr>
                                        <p:cTn id="32"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5" presetClass="emph" presetSubtype="0" fill="hold" grpId="1" nodeType="clickEffect">
                                  <p:stCondLst>
                                    <p:cond delay="0"/>
                                  </p:stCondLst>
                                  <p:childTnLst>
                                    <p:anim calcmode="discrete" valueType="str">
                                      <p:cBhvr>
                                        <p:cTn id="54" dur="10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5" presetClass="emph" presetSubtype="0" fill="hold" grpId="1" nodeType="clickEffect">
                                  <p:stCondLst>
                                    <p:cond delay="0"/>
                                  </p:stCondLst>
                                  <p:childTnLst>
                                    <p:anim calcmode="discrete" valueType="str">
                                      <p:cBhvr>
                                        <p:cTn id="62"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5" presetClass="emph" presetSubtype="0" fill="hold" grpId="1" nodeType="clickEffect">
                                  <p:stCondLst>
                                    <p:cond delay="0"/>
                                  </p:stCondLst>
                                  <p:childTnLst>
                                    <p:anim calcmode="discrete" valueType="str">
                                      <p:cBhvr>
                                        <p:cTn id="84" dur="10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35" presetClass="emph" presetSubtype="0" fill="hold" grpId="1" nodeType="clickEffect">
                                  <p:stCondLst>
                                    <p:cond delay="0"/>
                                  </p:stCondLst>
                                  <p:childTnLst>
                                    <p:anim calcmode="discrete" valueType="str">
                                      <p:cBhvr>
                                        <p:cTn id="92"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20" grpId="0"/>
      <p:bldP spid="21" grpId="0"/>
      <p:bldP spid="22" grpId="0"/>
      <p:bldP spid="22" grpId="1"/>
      <p:bldP spid="24" grpId="0"/>
      <p:bldP spid="27" grpId="0"/>
      <p:bldP spid="29" grpId="0"/>
      <p:bldP spid="29" grpId="1"/>
      <p:bldP spid="30" grpId="0"/>
      <p:bldP spid="30" grpId="1"/>
      <p:bldP spid="31" grpId="0"/>
      <p:bldP spid="34" grpId="0"/>
      <p:bldP spid="36" grpId="0"/>
      <p:bldP spid="38" grpId="0"/>
      <p:bldP spid="38" grpId="1"/>
      <p:bldP spid="39" grpId="0"/>
      <p:bldP spid="39" grpId="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DC4938B-2C0E-EF6C-DF96-86E27D4CA279}"/>
              </a:ext>
            </a:extLst>
          </p:cNvPr>
          <p:cNvSpPr>
            <a:spLocks noGrp="1"/>
          </p:cNvSpPr>
          <p:nvPr>
            <p:ph type="title"/>
          </p:nvPr>
        </p:nvSpPr>
        <p:spPr>
          <a:xfrm>
            <a:off x="1251678" y="382385"/>
            <a:ext cx="10178322" cy="1492132"/>
          </a:xfrm>
        </p:spPr>
        <p:txBody>
          <a:bodyPr anchor="ctr">
            <a:normAutofit/>
          </a:bodyPr>
          <a:lstStyle/>
          <a:p>
            <a:r>
              <a:rPr lang="bg-BG" dirty="0"/>
              <a:t>Предимства на двоичното търсене</a:t>
            </a:r>
            <a:endParaRPr lang="en-BG"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BG"/>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graphicFrame>
        <p:nvGraphicFramePr>
          <p:cNvPr id="5" name="Content Placeholder 2">
            <a:extLst>
              <a:ext uri="{FF2B5EF4-FFF2-40B4-BE49-F238E27FC236}">
                <a16:creationId xmlns:a16="http://schemas.microsoft.com/office/drawing/2014/main" id="{499C58E8-325D-E272-A5AB-A5CEA6375D02}"/>
              </a:ext>
            </a:extLst>
          </p:cNvPr>
          <p:cNvGraphicFramePr>
            <a:graphicFrameLocks noGrp="1"/>
          </p:cNvGraphicFramePr>
          <p:nvPr>
            <p:ph idx="1"/>
            <p:extLst>
              <p:ext uri="{D42A27DB-BD31-4B8C-83A1-F6EECF244321}">
                <p14:modId xmlns:p14="http://schemas.microsoft.com/office/powerpoint/2010/main" val="187146206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565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AC45-AA8C-0227-49F5-EEEFA60B447F}"/>
              </a:ext>
            </a:extLst>
          </p:cNvPr>
          <p:cNvSpPr>
            <a:spLocks noGrp="1"/>
          </p:cNvSpPr>
          <p:nvPr>
            <p:ph type="title"/>
          </p:nvPr>
        </p:nvSpPr>
        <p:spPr>
          <a:xfrm>
            <a:off x="1251678" y="382385"/>
            <a:ext cx="10178322" cy="1492132"/>
          </a:xfrm>
        </p:spPr>
        <p:txBody>
          <a:bodyPr anchor="ctr">
            <a:normAutofit/>
          </a:bodyPr>
          <a:lstStyle/>
          <a:p>
            <a:r>
              <a:rPr lang="bg-BG"/>
              <a:t>Недостатъци на двоичното търсене</a:t>
            </a:r>
            <a:endParaRPr lang="en-BG"/>
          </a:p>
        </p:txBody>
      </p:sp>
      <p:graphicFrame>
        <p:nvGraphicFramePr>
          <p:cNvPr id="5" name="Content Placeholder 2">
            <a:extLst>
              <a:ext uri="{FF2B5EF4-FFF2-40B4-BE49-F238E27FC236}">
                <a16:creationId xmlns:a16="http://schemas.microsoft.com/office/drawing/2014/main" id="{961BB9F6-6F20-B208-BE6D-4A0CC933432E}"/>
              </a:ext>
            </a:extLst>
          </p:cNvPr>
          <p:cNvGraphicFramePr>
            <a:graphicFrameLocks noGrp="1"/>
          </p:cNvGraphicFramePr>
          <p:nvPr>
            <p:ph idx="1"/>
            <p:extLst>
              <p:ext uri="{D42A27DB-BD31-4B8C-83A1-F6EECF244321}">
                <p14:modId xmlns:p14="http://schemas.microsoft.com/office/powerpoint/2010/main" val="370000666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261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693F-FAF4-197A-8366-9B2560AD2D03}"/>
              </a:ext>
            </a:extLst>
          </p:cNvPr>
          <p:cNvSpPr>
            <a:spLocks noGrp="1"/>
          </p:cNvSpPr>
          <p:nvPr>
            <p:ph type="title"/>
          </p:nvPr>
        </p:nvSpPr>
        <p:spPr/>
        <p:txBody>
          <a:bodyPr/>
          <a:lstStyle/>
          <a:p>
            <a:r>
              <a:rPr lang="bg-BG" dirty="0"/>
              <a:t>Програмна реализация</a:t>
            </a:r>
            <a:endParaRPr lang="en-BG" dirty="0"/>
          </a:p>
        </p:txBody>
      </p:sp>
      <p:pic>
        <p:nvPicPr>
          <p:cNvPr id="5" name="Content Placeholder 4" descr="A computer screen shot of a code&#10;&#10;Description automatically generated">
            <a:extLst>
              <a:ext uri="{FF2B5EF4-FFF2-40B4-BE49-F238E27FC236}">
                <a16:creationId xmlns:a16="http://schemas.microsoft.com/office/drawing/2014/main" id="{DDF7DEFA-E9B9-17A2-96CC-5ACFD5019D86}"/>
              </a:ext>
            </a:extLst>
          </p:cNvPr>
          <p:cNvPicPr>
            <a:picLocks noGrp="1" noChangeAspect="1"/>
          </p:cNvPicPr>
          <p:nvPr>
            <p:ph idx="1"/>
          </p:nvPr>
        </p:nvPicPr>
        <p:blipFill>
          <a:blip r:embed="rId2"/>
          <a:stretch>
            <a:fillRect/>
          </a:stretch>
        </p:blipFill>
        <p:spPr>
          <a:xfrm>
            <a:off x="1711990" y="1385047"/>
            <a:ext cx="8768020" cy="4764996"/>
          </a:xfrm>
        </p:spPr>
      </p:pic>
    </p:spTree>
    <p:extLst>
      <p:ext uri="{BB962C8B-B14F-4D97-AF65-F5344CB8AC3E}">
        <p14:creationId xmlns:p14="http://schemas.microsoft.com/office/powerpoint/2010/main" val="4070888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3693F-FAF4-197A-8366-9B2560AD2D03}"/>
              </a:ext>
            </a:extLst>
          </p:cNvPr>
          <p:cNvSpPr>
            <a:spLocks noGrp="1"/>
          </p:cNvSpPr>
          <p:nvPr>
            <p:ph type="title"/>
          </p:nvPr>
        </p:nvSpPr>
        <p:spPr>
          <a:xfrm>
            <a:off x="761996" y="1153287"/>
            <a:ext cx="3570566" cy="4551426"/>
          </a:xfrm>
        </p:spPr>
        <p:txBody>
          <a:bodyPr anchor="ctr">
            <a:normAutofit/>
          </a:bodyPr>
          <a:lstStyle/>
          <a:p>
            <a:pPr algn="r"/>
            <a:r>
              <a:rPr lang="bg-BG" sz="3200"/>
              <a:t>Програмна реализация</a:t>
            </a:r>
            <a:endParaRPr lang="en-BG" sz="3200"/>
          </a:p>
        </p:txBody>
      </p:sp>
      <p:cxnSp>
        <p:nvCxnSpPr>
          <p:cNvPr id="11" name="Straight Connector 10">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04CD270-3D7E-FE65-843A-71A94D8FA0B6}"/>
              </a:ext>
            </a:extLst>
          </p:cNvPr>
          <p:cNvSpPr>
            <a:spLocks noGrp="1"/>
          </p:cNvSpPr>
          <p:nvPr>
            <p:ph idx="1"/>
          </p:nvPr>
        </p:nvSpPr>
        <p:spPr>
          <a:xfrm>
            <a:off x="4976031" y="1153287"/>
            <a:ext cx="6453969" cy="4551426"/>
          </a:xfrm>
        </p:spPr>
        <p:txBody>
          <a:bodyPr anchor="ctr">
            <a:normAutofit/>
          </a:bodyPr>
          <a:lstStyle/>
          <a:p>
            <a:r>
              <a:rPr lang="bg-BG" sz="1600">
                <a:effectLst/>
                <a:latin typeface="Times New Roman,Bold"/>
                <a:ea typeface="Times New Roman" panose="02020603050405020304" pitchFamily="18" charset="0"/>
              </a:rPr>
              <a:t>Програмната реализация на алгоритъма за двоично търсене на </a:t>
            </a:r>
            <a:r>
              <a:rPr lang="en-US" sz="1600">
                <a:effectLst/>
                <a:latin typeface="Times New Roman,Bold"/>
                <a:ea typeface="Times New Roman" panose="02020603050405020304" pitchFamily="18" charset="0"/>
              </a:rPr>
              <a:t>Java</a:t>
            </a:r>
            <a:r>
              <a:rPr lang="bg-BG" sz="1600">
                <a:effectLst/>
                <a:latin typeface="Times New Roman,Bold"/>
                <a:ea typeface="Times New Roman" panose="02020603050405020304" pitchFamily="18" charset="0"/>
              </a:rPr>
              <a:t>, започва с първата итерация. Преди това за най-малкият елемент от масива дефинираме </a:t>
            </a:r>
            <a:r>
              <a:rPr lang="en-US" sz="1600">
                <a:effectLst/>
                <a:latin typeface="Times New Roman,Bold"/>
                <a:ea typeface="Times New Roman" panose="02020603050405020304" pitchFamily="18" charset="0"/>
              </a:rPr>
              <a:t>int low = 0, </a:t>
            </a:r>
            <a:r>
              <a:rPr lang="bg-BG" sz="1600">
                <a:effectLst/>
                <a:latin typeface="Times New Roman,Bold"/>
                <a:ea typeface="Times New Roman" panose="02020603050405020304" pitchFamily="18" charset="0"/>
              </a:rPr>
              <a:t>за най-големият елемент, който е равен на размера на масива – 1 </a:t>
            </a:r>
            <a:r>
              <a:rPr lang="en-US" sz="1600">
                <a:effectLst/>
                <a:latin typeface="Times New Roman,Bold"/>
                <a:ea typeface="Times New Roman" panose="02020603050405020304" pitchFamily="18" charset="0"/>
              </a:rPr>
              <a:t>int high = list.length – 1</a:t>
            </a:r>
            <a:r>
              <a:rPr lang="bg-BG" sz="1600">
                <a:effectLst/>
                <a:latin typeface="Times New Roman,Bold"/>
                <a:ea typeface="Times New Roman" panose="02020603050405020304" pitchFamily="18" charset="0"/>
              </a:rPr>
              <a:t> и за елементът, който се намира в средата на масива </a:t>
            </a:r>
            <a:r>
              <a:rPr lang="en-US" sz="1600">
                <a:effectLst/>
                <a:latin typeface="Times New Roman,Bold"/>
                <a:ea typeface="Times New Roman" panose="02020603050405020304" pitchFamily="18" charset="0"/>
              </a:rPr>
              <a:t>(low + high) / 2. </a:t>
            </a:r>
            <a:endParaRPr lang="en-BG" sz="1600">
              <a:effectLst/>
              <a:latin typeface="Times New Roman" panose="02020603050405020304" pitchFamily="18" charset="0"/>
              <a:ea typeface="Times New Roman" panose="02020603050405020304" pitchFamily="18" charset="0"/>
            </a:endParaRPr>
          </a:p>
          <a:p>
            <a:r>
              <a:rPr lang="bg-BG" sz="1600">
                <a:effectLst/>
                <a:latin typeface="Times New Roman,Bold"/>
                <a:ea typeface="Times New Roman" panose="02020603050405020304" pitchFamily="18" charset="0"/>
              </a:rPr>
              <a:t>Следващата стъпка от алгоритъма е да бъде сравнен ключовият елемент, с елемента, намиращ се в средата на масива. Ако елементът е по – голям от ключовият елемент, присвояваме на индекса посочващ най-големият елемент от масива индекса на средния елемент - 1, </a:t>
            </a:r>
            <a:r>
              <a:rPr lang="en-US" sz="1600">
                <a:effectLst/>
                <a:latin typeface="Times New Roman,Bold"/>
                <a:ea typeface="Times New Roman" panose="02020603050405020304" pitchFamily="18" charset="0"/>
              </a:rPr>
              <a:t>high = mid – 1. </a:t>
            </a:r>
            <a:r>
              <a:rPr lang="bg-BG" sz="1600">
                <a:effectLst/>
                <a:latin typeface="Times New Roman,Bold"/>
                <a:ea typeface="Times New Roman" panose="02020603050405020304" pitchFamily="18" charset="0"/>
              </a:rPr>
              <a:t>Ако елементът е по-малък от ключовият елемент, присвояваме на индекса показващ най-малкият елемент от масива индекса на средният елемент + 1, </a:t>
            </a:r>
            <a:r>
              <a:rPr lang="en-US" sz="1600">
                <a:effectLst/>
                <a:latin typeface="Times New Roman,Bold"/>
                <a:ea typeface="Times New Roman" panose="02020603050405020304" pitchFamily="18" charset="0"/>
              </a:rPr>
              <a:t>low = mid + 1. </a:t>
            </a:r>
            <a:r>
              <a:rPr lang="bg-BG" sz="1600">
                <a:effectLst/>
                <a:latin typeface="Times New Roman,Bold"/>
                <a:ea typeface="Times New Roman" panose="02020603050405020304" pitchFamily="18" charset="0"/>
              </a:rPr>
              <a:t>Ако елемента, който сравняваме е равен на ключовият елемент, то ние сме намерили индекса на търсения елемент.</a:t>
            </a:r>
            <a:endParaRPr lang="en-BG" sz="1600">
              <a:effectLst/>
              <a:latin typeface="Times New Roman" panose="02020603050405020304" pitchFamily="18" charset="0"/>
              <a:ea typeface="Times New Roman" panose="02020603050405020304" pitchFamily="18" charset="0"/>
            </a:endParaRPr>
          </a:p>
          <a:p>
            <a:endParaRPr lang="en-BG" sz="1600"/>
          </a:p>
        </p:txBody>
      </p:sp>
      <p:sp>
        <p:nvSpPr>
          <p:cNvPr id="13" name="Rectangle 12">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Tree>
    <p:extLst>
      <p:ext uri="{BB962C8B-B14F-4D97-AF65-F5344CB8AC3E}">
        <p14:creationId xmlns:p14="http://schemas.microsoft.com/office/powerpoint/2010/main" val="2746591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3693F-FAF4-197A-8366-9B2560AD2D03}"/>
              </a:ext>
            </a:extLst>
          </p:cNvPr>
          <p:cNvSpPr>
            <a:spLocks noGrp="1"/>
          </p:cNvSpPr>
          <p:nvPr>
            <p:ph type="title"/>
          </p:nvPr>
        </p:nvSpPr>
        <p:spPr>
          <a:xfrm>
            <a:off x="761996" y="1153287"/>
            <a:ext cx="3570566" cy="4551426"/>
          </a:xfrm>
        </p:spPr>
        <p:txBody>
          <a:bodyPr anchor="ctr">
            <a:normAutofit/>
          </a:bodyPr>
          <a:lstStyle/>
          <a:p>
            <a:pPr algn="r"/>
            <a:r>
              <a:rPr lang="bg-BG" sz="3200"/>
              <a:t>Програмна реализация</a:t>
            </a:r>
            <a:endParaRPr lang="en-BG" sz="3200"/>
          </a:p>
        </p:txBody>
      </p:sp>
      <p:cxnSp>
        <p:nvCxnSpPr>
          <p:cNvPr id="11" name="Straight Connector 10">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04CD270-3D7E-FE65-843A-71A94D8FA0B6}"/>
              </a:ext>
            </a:extLst>
          </p:cNvPr>
          <p:cNvSpPr>
            <a:spLocks noGrp="1"/>
          </p:cNvSpPr>
          <p:nvPr>
            <p:ph idx="1"/>
          </p:nvPr>
        </p:nvSpPr>
        <p:spPr>
          <a:xfrm>
            <a:off x="4976031" y="1153287"/>
            <a:ext cx="6453969" cy="4551426"/>
          </a:xfrm>
        </p:spPr>
        <p:txBody>
          <a:bodyPr anchor="ctr">
            <a:normAutofit/>
          </a:bodyPr>
          <a:lstStyle/>
          <a:p>
            <a:r>
              <a:rPr lang="bg-BG" sz="1600">
                <a:effectLst/>
                <a:latin typeface="Times New Roman,Bold"/>
                <a:ea typeface="Times New Roman" panose="02020603050405020304" pitchFamily="18" charset="0"/>
              </a:rPr>
              <a:t>Когато ключовият елемент не е намерен позицията на </a:t>
            </a:r>
            <a:r>
              <a:rPr lang="en-US" sz="1600">
                <a:effectLst/>
                <a:latin typeface="Times New Roman,Bold"/>
                <a:ea typeface="Times New Roman" panose="02020603050405020304" pitchFamily="18" charset="0"/>
              </a:rPr>
              <a:t>low</a:t>
            </a:r>
            <a:r>
              <a:rPr lang="bg-BG" sz="1600">
                <a:effectLst/>
                <a:latin typeface="Times New Roman,Bold"/>
                <a:ea typeface="Times New Roman" panose="02020603050405020304" pitchFamily="18" charset="0"/>
              </a:rPr>
              <a:t> е позицията, където може да бъде поставен ключовият елемент, така че да не разваляме редът на сортиране на масива. </a:t>
            </a:r>
            <a:endParaRPr lang="en-US" sz="1600">
              <a:effectLst/>
              <a:latin typeface="Times New Roman,Bold"/>
              <a:ea typeface="Times New Roman" panose="02020603050405020304" pitchFamily="18" charset="0"/>
            </a:endParaRPr>
          </a:p>
          <a:p>
            <a:r>
              <a:rPr lang="bg-BG" sz="1600">
                <a:effectLst/>
                <a:latin typeface="Times New Roman,Bold"/>
                <a:ea typeface="Times New Roman" panose="02020603050405020304" pitchFamily="18" charset="0"/>
              </a:rPr>
              <a:t>Много по-добрият подход при програмната реализация на конкретния алгоритъм е да се връща като стойност, индекса където можем да поставим търсеният елемент, когато той не е намерен, в сравнение с това да връщаме -1. </a:t>
            </a:r>
            <a:endParaRPr lang="en-US" sz="1600">
              <a:effectLst/>
              <a:latin typeface="Times New Roman,Bold"/>
              <a:ea typeface="Times New Roman" panose="02020603050405020304" pitchFamily="18" charset="0"/>
            </a:endParaRPr>
          </a:p>
          <a:p>
            <a:r>
              <a:rPr lang="bg-BG" sz="1600">
                <a:effectLst/>
                <a:latin typeface="Times New Roman,Bold"/>
                <a:ea typeface="Times New Roman" panose="02020603050405020304" pitchFamily="18" charset="0"/>
              </a:rPr>
              <a:t>Друг подход, който може да бъде използван е алгоритъма да връща -1, когато ключовият елемент не е част от претърсвания масив. </a:t>
            </a:r>
          </a:p>
          <a:p>
            <a:r>
              <a:rPr lang="bg-BG" sz="1600">
                <a:latin typeface="Times New Roman,Bold"/>
                <a:ea typeface="Times New Roman" panose="02020603050405020304" pitchFamily="18" charset="0"/>
              </a:rPr>
              <a:t>М</a:t>
            </a:r>
            <a:r>
              <a:rPr lang="bg-BG" sz="1600">
                <a:effectLst/>
                <a:latin typeface="Times New Roman,Bold"/>
                <a:ea typeface="Times New Roman" panose="02020603050405020304" pitchFamily="18" charset="0"/>
              </a:rPr>
              <a:t>ного добър вариант за реализация в случаите, когато елементът не бъде открит е методът да връща –</a:t>
            </a:r>
            <a:r>
              <a:rPr lang="en-US" sz="1600">
                <a:effectLst/>
                <a:latin typeface="Times New Roman,Bold"/>
                <a:ea typeface="Times New Roman" panose="02020603050405020304" pitchFamily="18" charset="0"/>
              </a:rPr>
              <a:t> low – 1</a:t>
            </a:r>
            <a:r>
              <a:rPr lang="bg-BG" sz="1600">
                <a:effectLst/>
                <a:latin typeface="Times New Roman,Bold"/>
                <a:ea typeface="Times New Roman" panose="02020603050405020304" pitchFamily="18" charset="0"/>
              </a:rPr>
              <a:t>. Така методът ще връща не само стойност, която показва, че елементът не е открит, но и позицията, където той може да бъде поставен без да се наруши редът на масива. </a:t>
            </a:r>
            <a:endParaRPr lang="en-BG" sz="1600">
              <a:effectLst/>
              <a:latin typeface="Times New Roman" panose="02020603050405020304" pitchFamily="18" charset="0"/>
              <a:ea typeface="Times New Roman" panose="02020603050405020304" pitchFamily="18" charset="0"/>
            </a:endParaRPr>
          </a:p>
          <a:p>
            <a:endParaRPr lang="en-BG" sz="1600"/>
          </a:p>
        </p:txBody>
      </p:sp>
      <p:sp>
        <p:nvSpPr>
          <p:cNvPr id="13" name="Rectangle 12">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Tree>
    <p:extLst>
      <p:ext uri="{BB962C8B-B14F-4D97-AF65-F5344CB8AC3E}">
        <p14:creationId xmlns:p14="http://schemas.microsoft.com/office/powerpoint/2010/main" val="62580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BG"/>
          </a:p>
        </p:txBody>
      </p:sp>
      <p:sp>
        <p:nvSpPr>
          <p:cNvPr id="39" name="Rectangle 38">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useBgFill="1">
        <p:nvSpPr>
          <p:cNvPr id="41" name="Rectangle 4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4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DBC54DCD-42B5-F2A8-2787-76D8C2F36DD1}"/>
              </a:ext>
            </a:extLst>
          </p:cNvPr>
          <p:cNvSpPr>
            <a:spLocks noGrp="1"/>
          </p:cNvSpPr>
          <p:nvPr>
            <p:ph type="title"/>
          </p:nvPr>
        </p:nvSpPr>
        <p:spPr>
          <a:xfrm>
            <a:off x="8339328" y="457200"/>
            <a:ext cx="3090672" cy="1197864"/>
          </a:xfrm>
        </p:spPr>
        <p:txBody>
          <a:bodyPr vert="horz" lIns="91440" tIns="45720" rIns="91440" bIns="45720" rtlCol="0" anchor="b">
            <a:normAutofit/>
          </a:bodyPr>
          <a:lstStyle/>
          <a:p>
            <a:pPr>
              <a:lnSpc>
                <a:spcPct val="90000"/>
              </a:lnSpc>
            </a:pPr>
            <a:r>
              <a:rPr lang="en-US" spc="200">
                <a:latin typeface="+mj-lt"/>
              </a:rPr>
              <a:t>Търсене</a:t>
            </a:r>
          </a:p>
        </p:txBody>
      </p:sp>
      <p:pic>
        <p:nvPicPr>
          <p:cNvPr id="10" name="Content Placeholder 9" descr="A screenshot of a search engine&#10;&#10;Description automatically generated">
            <a:extLst>
              <a:ext uri="{FF2B5EF4-FFF2-40B4-BE49-F238E27FC236}">
                <a16:creationId xmlns:a16="http://schemas.microsoft.com/office/drawing/2014/main" id="{4E2BF627-792C-C431-BB23-DE9B00C4284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926927" y="1280902"/>
            <a:ext cx="5978273" cy="3985515"/>
          </a:xfrm>
          <a:prstGeom prst="rect">
            <a:avLst/>
          </a:prstGeom>
        </p:spPr>
      </p:pic>
      <p:sp>
        <p:nvSpPr>
          <p:cNvPr id="4" name="Text Placeholder 3">
            <a:extLst>
              <a:ext uri="{FF2B5EF4-FFF2-40B4-BE49-F238E27FC236}">
                <a16:creationId xmlns:a16="http://schemas.microsoft.com/office/drawing/2014/main" id="{951CB809-C747-836A-6EC8-DA66B1F39A5B}"/>
              </a:ext>
            </a:extLst>
          </p:cNvPr>
          <p:cNvSpPr>
            <a:spLocks noGrp="1"/>
          </p:cNvSpPr>
          <p:nvPr>
            <p:ph type="body" sz="half" idx="2"/>
          </p:nvPr>
        </p:nvSpPr>
        <p:spPr>
          <a:xfrm>
            <a:off x="8339328" y="1655065"/>
            <a:ext cx="3090672" cy="4224528"/>
          </a:xfrm>
        </p:spPr>
        <p:txBody>
          <a:bodyPr vert="horz" lIns="91440" tIns="45720" rIns="91440" bIns="45720" rtlCol="0">
            <a:normAutofit/>
          </a:bodyPr>
          <a:lstStyle/>
          <a:p>
            <a:pPr>
              <a:lnSpc>
                <a:spcPct val="110000"/>
              </a:lnSpc>
              <a:spcBef>
                <a:spcPts val="700"/>
              </a:spcBef>
            </a:pPr>
            <a:r>
              <a:rPr lang="en-US" dirty="0">
                <a:solidFill>
                  <a:schemeClr val="bg1"/>
                </a:solidFill>
              </a:rPr>
              <a:t>- </a:t>
            </a:r>
            <a:r>
              <a:rPr lang="en-US" dirty="0" err="1">
                <a:solidFill>
                  <a:schemeClr val="bg1"/>
                </a:solidFill>
              </a:rPr>
              <a:t>Процес</a:t>
            </a:r>
            <a:r>
              <a:rPr lang="en-US" dirty="0">
                <a:solidFill>
                  <a:schemeClr val="bg1"/>
                </a:solidFill>
              </a:rPr>
              <a:t>, </a:t>
            </a:r>
            <a:r>
              <a:rPr lang="en-US" dirty="0" err="1">
                <a:solidFill>
                  <a:schemeClr val="bg1"/>
                </a:solidFill>
              </a:rPr>
              <a:t>при</a:t>
            </a:r>
            <a:r>
              <a:rPr lang="en-US" dirty="0">
                <a:solidFill>
                  <a:schemeClr val="bg1"/>
                </a:solidFill>
              </a:rPr>
              <a:t> </a:t>
            </a:r>
            <a:r>
              <a:rPr lang="en-US" dirty="0" err="1">
                <a:solidFill>
                  <a:schemeClr val="bg1"/>
                </a:solidFill>
              </a:rPr>
              <a:t>който</a:t>
            </a:r>
            <a:r>
              <a:rPr lang="en-US" dirty="0">
                <a:solidFill>
                  <a:schemeClr val="bg1"/>
                </a:solidFill>
              </a:rPr>
              <a:t> </a:t>
            </a:r>
            <a:r>
              <a:rPr lang="en-US" dirty="0" err="1">
                <a:solidFill>
                  <a:schemeClr val="bg1"/>
                </a:solidFill>
              </a:rPr>
              <a:t>трябва</a:t>
            </a:r>
            <a:r>
              <a:rPr lang="en-US" dirty="0">
                <a:solidFill>
                  <a:schemeClr val="bg1"/>
                </a:solidFill>
              </a:rPr>
              <a:t> </a:t>
            </a:r>
            <a:r>
              <a:rPr lang="en-US" dirty="0" err="1">
                <a:solidFill>
                  <a:schemeClr val="bg1"/>
                </a:solidFill>
              </a:rPr>
              <a:t>да</a:t>
            </a:r>
            <a:r>
              <a:rPr lang="en-US" dirty="0">
                <a:solidFill>
                  <a:schemeClr val="bg1"/>
                </a:solidFill>
              </a:rPr>
              <a:t> </a:t>
            </a:r>
            <a:r>
              <a:rPr lang="en-US" dirty="0" err="1">
                <a:solidFill>
                  <a:schemeClr val="bg1"/>
                </a:solidFill>
              </a:rPr>
              <a:t>открием</a:t>
            </a:r>
            <a:r>
              <a:rPr lang="en-US" dirty="0">
                <a:solidFill>
                  <a:schemeClr val="bg1"/>
                </a:solidFill>
              </a:rPr>
              <a:t> </a:t>
            </a:r>
            <a:r>
              <a:rPr lang="en-US" dirty="0" err="1">
                <a:solidFill>
                  <a:schemeClr val="bg1"/>
                </a:solidFill>
              </a:rPr>
              <a:t>конкретен</a:t>
            </a:r>
            <a:r>
              <a:rPr lang="en-US" dirty="0">
                <a:solidFill>
                  <a:schemeClr val="bg1"/>
                </a:solidFill>
              </a:rPr>
              <a:t> </a:t>
            </a:r>
            <a:r>
              <a:rPr lang="en-US" dirty="0" err="1">
                <a:solidFill>
                  <a:schemeClr val="bg1"/>
                </a:solidFill>
              </a:rPr>
              <a:t>елемент</a:t>
            </a:r>
            <a:r>
              <a:rPr lang="en-US" dirty="0">
                <a:solidFill>
                  <a:schemeClr val="bg1"/>
                </a:solidFill>
              </a:rPr>
              <a:t> </a:t>
            </a:r>
            <a:r>
              <a:rPr lang="en-US" dirty="0" err="1">
                <a:solidFill>
                  <a:schemeClr val="bg1"/>
                </a:solidFill>
              </a:rPr>
              <a:t>от</a:t>
            </a:r>
            <a:r>
              <a:rPr lang="en-US" dirty="0">
                <a:solidFill>
                  <a:schemeClr val="bg1"/>
                </a:solidFill>
              </a:rPr>
              <a:t> </a:t>
            </a:r>
            <a:r>
              <a:rPr lang="en-US" dirty="0" err="1">
                <a:solidFill>
                  <a:schemeClr val="bg1"/>
                </a:solidFill>
              </a:rPr>
              <a:t>списък</a:t>
            </a:r>
            <a:r>
              <a:rPr lang="en-US" dirty="0">
                <a:solidFill>
                  <a:schemeClr val="bg1"/>
                </a:solidFill>
              </a:rPr>
              <a:t>, </a:t>
            </a:r>
            <a:r>
              <a:rPr lang="en-US" dirty="0" err="1">
                <a:solidFill>
                  <a:schemeClr val="bg1"/>
                </a:solidFill>
              </a:rPr>
              <a:t>масив</a:t>
            </a:r>
            <a:r>
              <a:rPr lang="en-US" dirty="0">
                <a:solidFill>
                  <a:schemeClr val="bg1"/>
                </a:solidFill>
              </a:rPr>
              <a:t> </a:t>
            </a:r>
            <a:r>
              <a:rPr lang="en-US" dirty="0" err="1">
                <a:solidFill>
                  <a:schemeClr val="bg1"/>
                </a:solidFill>
              </a:rPr>
              <a:t>или</a:t>
            </a:r>
            <a:r>
              <a:rPr lang="en-US" dirty="0">
                <a:solidFill>
                  <a:schemeClr val="bg1"/>
                </a:solidFill>
              </a:rPr>
              <a:t> </a:t>
            </a:r>
            <a:r>
              <a:rPr lang="en-US" dirty="0" err="1">
                <a:solidFill>
                  <a:schemeClr val="bg1"/>
                </a:solidFill>
              </a:rPr>
              <a:t>някакаква</a:t>
            </a:r>
            <a:r>
              <a:rPr lang="en-US" dirty="0">
                <a:solidFill>
                  <a:schemeClr val="bg1"/>
                </a:solidFill>
              </a:rPr>
              <a:t> </a:t>
            </a:r>
            <a:r>
              <a:rPr lang="en-US" dirty="0" err="1">
                <a:solidFill>
                  <a:schemeClr val="bg1"/>
                </a:solidFill>
              </a:rPr>
              <a:t>колекция</a:t>
            </a:r>
            <a:r>
              <a:rPr lang="en-US" dirty="0">
                <a:solidFill>
                  <a:schemeClr val="bg1"/>
                </a:solidFill>
              </a:rPr>
              <a:t> </a:t>
            </a:r>
            <a:r>
              <a:rPr lang="en-US" dirty="0" err="1">
                <a:solidFill>
                  <a:schemeClr val="bg1"/>
                </a:solidFill>
              </a:rPr>
              <a:t>от</a:t>
            </a:r>
            <a:r>
              <a:rPr lang="en-US" dirty="0">
                <a:solidFill>
                  <a:schemeClr val="bg1"/>
                </a:solidFill>
              </a:rPr>
              <a:t> </a:t>
            </a:r>
            <a:r>
              <a:rPr lang="en-US" dirty="0" err="1">
                <a:solidFill>
                  <a:schemeClr val="bg1"/>
                </a:solidFill>
              </a:rPr>
              <a:t>данни</a:t>
            </a:r>
            <a:r>
              <a:rPr lang="en-US" dirty="0">
                <a:solidFill>
                  <a:schemeClr val="bg1"/>
                </a:solidFill>
              </a:rPr>
              <a:t>.</a:t>
            </a:r>
          </a:p>
          <a:p>
            <a:pPr indent="-228600">
              <a:lnSpc>
                <a:spcPct val="110000"/>
              </a:lnSpc>
              <a:spcBef>
                <a:spcPts val="700"/>
              </a:spcBef>
            </a:pPr>
            <a:endParaRPr lang="en-US" dirty="0">
              <a:solidFill>
                <a:schemeClr val="bg1"/>
              </a:solidFill>
            </a:endParaRPr>
          </a:p>
          <a:p>
            <a:pPr indent="-228600">
              <a:lnSpc>
                <a:spcPct val="110000"/>
              </a:lnSpc>
              <a:spcBef>
                <a:spcPts val="700"/>
              </a:spcBef>
            </a:pPr>
            <a:r>
              <a:rPr lang="en-US" dirty="0">
                <a:solidFill>
                  <a:schemeClr val="bg1"/>
                </a:solidFill>
              </a:rPr>
              <a:t>- </a:t>
            </a:r>
            <a:r>
              <a:rPr lang="en-US" dirty="0" err="1">
                <a:solidFill>
                  <a:schemeClr val="bg1"/>
                </a:solidFill>
              </a:rPr>
              <a:t>Основна</a:t>
            </a:r>
            <a:r>
              <a:rPr lang="en-US" dirty="0">
                <a:solidFill>
                  <a:schemeClr val="bg1"/>
                </a:solidFill>
              </a:rPr>
              <a:t> </a:t>
            </a:r>
            <a:r>
              <a:rPr lang="en-US" dirty="0" err="1">
                <a:solidFill>
                  <a:schemeClr val="bg1"/>
                </a:solidFill>
              </a:rPr>
              <a:t>задача</a:t>
            </a:r>
            <a:r>
              <a:rPr lang="en-US" dirty="0">
                <a:solidFill>
                  <a:schemeClr val="bg1"/>
                </a:solidFill>
              </a:rPr>
              <a:t> </a:t>
            </a:r>
            <a:r>
              <a:rPr lang="en-US" dirty="0" err="1">
                <a:solidFill>
                  <a:schemeClr val="bg1"/>
                </a:solidFill>
              </a:rPr>
              <a:t>в</a:t>
            </a:r>
            <a:r>
              <a:rPr lang="en-US" dirty="0">
                <a:solidFill>
                  <a:schemeClr val="bg1"/>
                </a:solidFill>
              </a:rPr>
              <a:t> </a:t>
            </a:r>
            <a:r>
              <a:rPr lang="en-US" dirty="0" err="1">
                <a:solidFill>
                  <a:schemeClr val="bg1"/>
                </a:solidFill>
              </a:rPr>
              <a:t>компютърното</a:t>
            </a:r>
            <a:r>
              <a:rPr lang="en-US" dirty="0">
                <a:solidFill>
                  <a:schemeClr val="bg1"/>
                </a:solidFill>
              </a:rPr>
              <a:t> </a:t>
            </a:r>
            <a:r>
              <a:rPr lang="en-US" dirty="0" err="1">
                <a:solidFill>
                  <a:schemeClr val="bg1"/>
                </a:solidFill>
              </a:rPr>
              <a:t>програмиране</a:t>
            </a:r>
            <a:r>
              <a:rPr lang="en-US" dirty="0">
                <a:solidFill>
                  <a:schemeClr val="bg1"/>
                </a:solidFill>
              </a:rPr>
              <a:t>, </a:t>
            </a:r>
            <a:r>
              <a:rPr lang="en-US" dirty="0" err="1">
                <a:solidFill>
                  <a:schemeClr val="bg1"/>
                </a:solidFill>
              </a:rPr>
              <a:t>която</a:t>
            </a:r>
            <a:r>
              <a:rPr lang="en-US" dirty="0">
                <a:solidFill>
                  <a:schemeClr val="bg1"/>
                </a:solidFill>
              </a:rPr>
              <a:t> </a:t>
            </a:r>
            <a:r>
              <a:rPr lang="en-US" dirty="0" err="1">
                <a:solidFill>
                  <a:schemeClr val="bg1"/>
                </a:solidFill>
              </a:rPr>
              <a:t>се</a:t>
            </a:r>
            <a:r>
              <a:rPr lang="en-US" dirty="0">
                <a:solidFill>
                  <a:schemeClr val="bg1"/>
                </a:solidFill>
              </a:rPr>
              <a:t> </a:t>
            </a:r>
            <a:r>
              <a:rPr lang="en-US" dirty="0" err="1">
                <a:solidFill>
                  <a:schemeClr val="bg1"/>
                </a:solidFill>
              </a:rPr>
              <a:t>налага</a:t>
            </a:r>
            <a:r>
              <a:rPr lang="en-US" dirty="0">
                <a:solidFill>
                  <a:schemeClr val="bg1"/>
                </a:solidFill>
              </a:rPr>
              <a:t> </a:t>
            </a:r>
            <a:r>
              <a:rPr lang="en-US" dirty="0" err="1">
                <a:solidFill>
                  <a:schemeClr val="bg1"/>
                </a:solidFill>
              </a:rPr>
              <a:t>ежедневно</a:t>
            </a:r>
            <a:r>
              <a:rPr lang="en-US" dirty="0">
                <a:solidFill>
                  <a:schemeClr val="bg1"/>
                </a:solidFill>
              </a:rPr>
              <a:t> </a:t>
            </a:r>
            <a:r>
              <a:rPr lang="en-US" dirty="0" err="1">
                <a:solidFill>
                  <a:schemeClr val="bg1"/>
                </a:solidFill>
              </a:rPr>
              <a:t>да</a:t>
            </a:r>
            <a:r>
              <a:rPr lang="en-US" dirty="0">
                <a:solidFill>
                  <a:schemeClr val="bg1"/>
                </a:solidFill>
              </a:rPr>
              <a:t> </a:t>
            </a:r>
            <a:r>
              <a:rPr lang="en-US" dirty="0" err="1">
                <a:solidFill>
                  <a:schemeClr val="bg1"/>
                </a:solidFill>
              </a:rPr>
              <a:t>извършваме</a:t>
            </a:r>
            <a:r>
              <a:rPr lang="en-US" dirty="0">
                <a:solidFill>
                  <a:schemeClr val="bg1"/>
                </a:solidFill>
              </a:rPr>
              <a:t> </a:t>
            </a:r>
            <a:r>
              <a:rPr lang="en-US" dirty="0" err="1">
                <a:solidFill>
                  <a:schemeClr val="bg1"/>
                </a:solidFill>
              </a:rPr>
              <a:t>в</a:t>
            </a:r>
            <a:r>
              <a:rPr lang="en-US" dirty="0">
                <a:solidFill>
                  <a:schemeClr val="bg1"/>
                </a:solidFill>
              </a:rPr>
              <a:t> </a:t>
            </a:r>
            <a:r>
              <a:rPr lang="en-US" dirty="0" err="1">
                <a:solidFill>
                  <a:schemeClr val="bg1"/>
                </a:solidFill>
              </a:rPr>
              <a:t>процеса</a:t>
            </a:r>
            <a:r>
              <a:rPr lang="en-US" dirty="0">
                <a:solidFill>
                  <a:schemeClr val="bg1"/>
                </a:solidFill>
              </a:rPr>
              <a:t> </a:t>
            </a:r>
            <a:r>
              <a:rPr lang="en-US" dirty="0" err="1">
                <a:solidFill>
                  <a:schemeClr val="bg1"/>
                </a:solidFill>
              </a:rPr>
              <a:t>на</a:t>
            </a:r>
            <a:r>
              <a:rPr lang="en-US" dirty="0">
                <a:solidFill>
                  <a:schemeClr val="bg1"/>
                </a:solidFill>
              </a:rPr>
              <a:t> </a:t>
            </a:r>
            <a:r>
              <a:rPr lang="en-US" dirty="0" err="1">
                <a:solidFill>
                  <a:schemeClr val="bg1"/>
                </a:solidFill>
              </a:rPr>
              <a:t>разработка</a:t>
            </a:r>
            <a:r>
              <a:rPr lang="en-US" dirty="0">
                <a:solidFill>
                  <a:schemeClr val="bg1"/>
                </a:solidFill>
              </a:rPr>
              <a:t> </a:t>
            </a:r>
            <a:r>
              <a:rPr lang="en-US" dirty="0" err="1">
                <a:solidFill>
                  <a:schemeClr val="bg1"/>
                </a:solidFill>
              </a:rPr>
              <a:t>на</a:t>
            </a:r>
            <a:r>
              <a:rPr lang="en-US" dirty="0">
                <a:solidFill>
                  <a:schemeClr val="bg1"/>
                </a:solidFill>
              </a:rPr>
              <a:t> </a:t>
            </a:r>
            <a:r>
              <a:rPr lang="en-US" dirty="0" err="1">
                <a:solidFill>
                  <a:schemeClr val="bg1"/>
                </a:solidFill>
              </a:rPr>
              <a:t>какъвто</a:t>
            </a:r>
            <a:r>
              <a:rPr lang="en-US" dirty="0">
                <a:solidFill>
                  <a:schemeClr val="bg1"/>
                </a:solidFill>
              </a:rPr>
              <a:t> </a:t>
            </a:r>
            <a:r>
              <a:rPr lang="en-US" dirty="0" err="1">
                <a:solidFill>
                  <a:schemeClr val="bg1"/>
                </a:solidFill>
              </a:rPr>
              <a:t>и</a:t>
            </a:r>
            <a:r>
              <a:rPr lang="en-US" dirty="0">
                <a:solidFill>
                  <a:schemeClr val="bg1"/>
                </a:solidFill>
              </a:rPr>
              <a:t> </a:t>
            </a:r>
            <a:r>
              <a:rPr lang="en-US" dirty="0" err="1">
                <a:solidFill>
                  <a:schemeClr val="bg1"/>
                </a:solidFill>
              </a:rPr>
              <a:t>да</a:t>
            </a:r>
            <a:r>
              <a:rPr lang="en-US" dirty="0">
                <a:solidFill>
                  <a:schemeClr val="bg1"/>
                </a:solidFill>
              </a:rPr>
              <a:t> </a:t>
            </a:r>
            <a:r>
              <a:rPr lang="en-US" dirty="0" err="1">
                <a:solidFill>
                  <a:schemeClr val="bg1"/>
                </a:solidFill>
              </a:rPr>
              <a:t>е</a:t>
            </a:r>
            <a:r>
              <a:rPr lang="en-US" dirty="0">
                <a:solidFill>
                  <a:schemeClr val="bg1"/>
                </a:solidFill>
              </a:rPr>
              <a:t> </a:t>
            </a:r>
            <a:r>
              <a:rPr lang="en-US" dirty="0" err="1">
                <a:solidFill>
                  <a:schemeClr val="bg1"/>
                </a:solidFill>
              </a:rPr>
              <a:t>софтуер</a:t>
            </a:r>
            <a:endParaRPr lang="en-US" dirty="0">
              <a:solidFill>
                <a:schemeClr val="bg1"/>
              </a:solidFill>
            </a:endParaRPr>
          </a:p>
        </p:txBody>
      </p:sp>
      <p:sp>
        <p:nvSpPr>
          <p:cNvPr id="12" name="TextBox 11">
            <a:extLst>
              <a:ext uri="{FF2B5EF4-FFF2-40B4-BE49-F238E27FC236}">
                <a16:creationId xmlns:a16="http://schemas.microsoft.com/office/drawing/2014/main" id="{B5AEFF39-FCF2-97DC-A02F-BB37381C6306}"/>
              </a:ext>
            </a:extLst>
          </p:cNvPr>
          <p:cNvSpPr txBox="1"/>
          <p:nvPr/>
        </p:nvSpPr>
        <p:spPr>
          <a:xfrm>
            <a:off x="4484345" y="5066362"/>
            <a:ext cx="2420855" cy="200055"/>
          </a:xfrm>
          <a:prstGeom prst="rect">
            <a:avLst/>
          </a:prstGeom>
          <a:solidFill>
            <a:srgbClr val="000000"/>
          </a:solidFill>
        </p:spPr>
        <p:txBody>
          <a:bodyPr wrap="none" rtlCol="0">
            <a:spAutoFit/>
          </a:bodyPr>
          <a:lstStyle/>
          <a:p>
            <a:pPr algn="r">
              <a:spcAft>
                <a:spcPts val="600"/>
              </a:spcAft>
            </a:pPr>
            <a:r>
              <a:rPr lang="en-BG" sz="700">
                <a:solidFill>
                  <a:srgbClr val="FFFFFF"/>
                </a:solidFill>
                <a:hlinkClick r:id="rId3" tooltip="https://devopedia.org/binary-search">
                  <a:extLst>
                    <a:ext uri="{A12FA001-AC4F-418D-AE19-62706E023703}">
                      <ahyp:hlinkClr xmlns:ahyp="http://schemas.microsoft.com/office/drawing/2018/hyperlinkcolor" val="tx"/>
                    </a:ext>
                  </a:extLst>
                </a:hlinkClick>
              </a:rPr>
              <a:t>This Photo</a:t>
            </a:r>
            <a:r>
              <a:rPr lang="en-BG" sz="700">
                <a:solidFill>
                  <a:srgbClr val="FFFFFF"/>
                </a:solidFill>
              </a:rPr>
              <a:t> by Unknown Author is licensed under </a:t>
            </a:r>
            <a:r>
              <a:rPr lang="en-BG"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BG" sz="700">
              <a:solidFill>
                <a:srgbClr val="FFFFFF"/>
              </a:solidFill>
            </a:endParaRPr>
          </a:p>
        </p:txBody>
      </p:sp>
    </p:spTree>
    <p:extLst>
      <p:ext uri="{BB962C8B-B14F-4D97-AF65-F5344CB8AC3E}">
        <p14:creationId xmlns:p14="http://schemas.microsoft.com/office/powerpoint/2010/main" val="3584826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693F-FAF4-197A-8366-9B2560AD2D03}"/>
              </a:ext>
            </a:extLst>
          </p:cNvPr>
          <p:cNvSpPr>
            <a:spLocks noGrp="1"/>
          </p:cNvSpPr>
          <p:nvPr>
            <p:ph type="title"/>
          </p:nvPr>
        </p:nvSpPr>
        <p:spPr/>
        <p:txBody>
          <a:bodyPr/>
          <a:lstStyle/>
          <a:p>
            <a:r>
              <a:rPr lang="bg-BG" dirty="0"/>
              <a:t>Програмна реализация</a:t>
            </a:r>
            <a:r>
              <a:rPr lang="en-US" dirty="0"/>
              <a:t> /2/</a:t>
            </a:r>
            <a:endParaRPr lang="en-BG" dirty="0"/>
          </a:p>
        </p:txBody>
      </p:sp>
      <p:pic>
        <p:nvPicPr>
          <p:cNvPr id="7" name="Content Placeholder 6" descr="A computer screen shot of a code&#10;&#10;Description automatically generated">
            <a:extLst>
              <a:ext uri="{FF2B5EF4-FFF2-40B4-BE49-F238E27FC236}">
                <a16:creationId xmlns:a16="http://schemas.microsoft.com/office/drawing/2014/main" id="{49F984F9-B2F7-32E5-B8BF-B18F66791A06}"/>
              </a:ext>
            </a:extLst>
          </p:cNvPr>
          <p:cNvPicPr>
            <a:picLocks noGrp="1" noChangeAspect="1"/>
          </p:cNvPicPr>
          <p:nvPr>
            <p:ph idx="1"/>
          </p:nvPr>
        </p:nvPicPr>
        <p:blipFill>
          <a:blip r:embed="rId2"/>
          <a:stretch>
            <a:fillRect/>
          </a:stretch>
        </p:blipFill>
        <p:spPr>
          <a:xfrm>
            <a:off x="1815352" y="1242916"/>
            <a:ext cx="8915400" cy="5232699"/>
          </a:xfrm>
        </p:spPr>
      </p:pic>
    </p:spTree>
    <p:extLst>
      <p:ext uri="{BB962C8B-B14F-4D97-AF65-F5344CB8AC3E}">
        <p14:creationId xmlns:p14="http://schemas.microsoft.com/office/powerpoint/2010/main" val="187737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693F-FAF4-197A-8366-9B2560AD2D03}"/>
              </a:ext>
            </a:extLst>
          </p:cNvPr>
          <p:cNvSpPr>
            <a:spLocks noGrp="1"/>
          </p:cNvSpPr>
          <p:nvPr>
            <p:ph type="title"/>
          </p:nvPr>
        </p:nvSpPr>
        <p:spPr/>
        <p:txBody>
          <a:bodyPr/>
          <a:lstStyle/>
          <a:p>
            <a:r>
              <a:rPr lang="bg-BG" dirty="0"/>
              <a:t>Програмна реализация</a:t>
            </a:r>
            <a:r>
              <a:rPr lang="en-US" dirty="0"/>
              <a:t> /3/</a:t>
            </a:r>
            <a:endParaRPr lang="en-BG" dirty="0"/>
          </a:p>
        </p:txBody>
      </p:sp>
      <p:pic>
        <p:nvPicPr>
          <p:cNvPr id="6" name="Content Placeholder 5" descr="A computer screen shot of a code&#10;&#10;Description automatically generated">
            <a:extLst>
              <a:ext uri="{FF2B5EF4-FFF2-40B4-BE49-F238E27FC236}">
                <a16:creationId xmlns:a16="http://schemas.microsoft.com/office/drawing/2014/main" id="{583C3CEE-718A-2FF9-4586-180C1408B98D}"/>
              </a:ext>
            </a:extLst>
          </p:cNvPr>
          <p:cNvPicPr>
            <a:picLocks noGrp="1" noChangeAspect="1"/>
          </p:cNvPicPr>
          <p:nvPr>
            <p:ph idx="1"/>
          </p:nvPr>
        </p:nvPicPr>
        <p:blipFill>
          <a:blip r:embed="rId2"/>
          <a:stretch>
            <a:fillRect/>
          </a:stretch>
        </p:blipFill>
        <p:spPr>
          <a:xfrm>
            <a:off x="1454295" y="1325777"/>
            <a:ext cx="9283410" cy="5149838"/>
          </a:xfrm>
        </p:spPr>
      </p:pic>
    </p:spTree>
    <p:extLst>
      <p:ext uri="{BB962C8B-B14F-4D97-AF65-F5344CB8AC3E}">
        <p14:creationId xmlns:p14="http://schemas.microsoft.com/office/powerpoint/2010/main" val="3480180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1C3A-4F77-F39A-0ACD-E3B879B294B2}"/>
              </a:ext>
            </a:extLst>
          </p:cNvPr>
          <p:cNvSpPr>
            <a:spLocks noGrp="1"/>
          </p:cNvSpPr>
          <p:nvPr>
            <p:ph type="title"/>
          </p:nvPr>
        </p:nvSpPr>
        <p:spPr/>
        <p:txBody>
          <a:bodyPr>
            <a:noAutofit/>
          </a:bodyPr>
          <a:lstStyle/>
          <a:p>
            <a:r>
              <a:rPr lang="bg-BG" sz="7200" dirty="0"/>
              <a:t>Сравнителна характеристика на алгоритми за търсене</a:t>
            </a:r>
            <a:endParaRPr lang="en-BG" sz="7200" dirty="0"/>
          </a:p>
        </p:txBody>
      </p:sp>
      <p:sp>
        <p:nvSpPr>
          <p:cNvPr id="3" name="Text Placeholder 2">
            <a:extLst>
              <a:ext uri="{FF2B5EF4-FFF2-40B4-BE49-F238E27FC236}">
                <a16:creationId xmlns:a16="http://schemas.microsoft.com/office/drawing/2014/main" id="{9421AD98-8381-9346-D105-01C54C8695F8}"/>
              </a:ext>
            </a:extLst>
          </p:cNvPr>
          <p:cNvSpPr>
            <a:spLocks noGrp="1"/>
          </p:cNvSpPr>
          <p:nvPr>
            <p:ph type="body" idx="1"/>
          </p:nvPr>
        </p:nvSpPr>
        <p:spPr/>
        <p:txBody>
          <a:bodyPr/>
          <a:lstStyle/>
          <a:p>
            <a:r>
              <a:rPr lang="en-US" dirty="0"/>
              <a:t>Linear search vs binary search</a:t>
            </a:r>
            <a:endParaRPr lang="en-BG" dirty="0"/>
          </a:p>
        </p:txBody>
      </p:sp>
    </p:spTree>
    <p:extLst>
      <p:ext uri="{BB962C8B-B14F-4D97-AF65-F5344CB8AC3E}">
        <p14:creationId xmlns:p14="http://schemas.microsoft.com/office/powerpoint/2010/main" val="1082865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2F078E5D-85DC-E2A7-23FA-B92FE503A782}"/>
              </a:ext>
            </a:extLst>
          </p:cNvPr>
          <p:cNvPicPr>
            <a:picLocks noChangeAspect="1"/>
          </p:cNvPicPr>
          <p:nvPr/>
        </p:nvPicPr>
        <p:blipFill rotWithShape="1">
          <a:blip r:embed="rId2"/>
          <a:srcRect l="56830" r="2" b="2"/>
          <a:stretch/>
        </p:blipFill>
        <p:spPr>
          <a:xfrm>
            <a:off x="7338646" y="10"/>
            <a:ext cx="4853354" cy="6857990"/>
          </a:xfrm>
          <a:prstGeom prst="rect">
            <a:avLst/>
          </a:prstGeom>
        </p:spPr>
      </p:pic>
      <p:sp>
        <p:nvSpPr>
          <p:cNvPr id="9"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166FB051-BD75-B40B-8F93-44F4B0116AC7}"/>
              </a:ext>
            </a:extLst>
          </p:cNvPr>
          <p:cNvSpPr>
            <a:spLocks noGrp="1"/>
          </p:cNvSpPr>
          <p:nvPr>
            <p:ph type="title"/>
          </p:nvPr>
        </p:nvSpPr>
        <p:spPr>
          <a:xfrm>
            <a:off x="765051" y="382385"/>
            <a:ext cx="6015897" cy="1492132"/>
          </a:xfrm>
        </p:spPr>
        <p:txBody>
          <a:bodyPr>
            <a:normAutofit/>
          </a:bodyPr>
          <a:lstStyle/>
          <a:p>
            <a:r>
              <a:rPr lang="en-US" sz="3200"/>
              <a:t>Linear search vs binary search</a:t>
            </a:r>
            <a:br>
              <a:rPr lang="en-BG" sz="3200"/>
            </a:br>
            <a:endParaRPr lang="en-BG" sz="3200"/>
          </a:p>
        </p:txBody>
      </p:sp>
      <p:sp>
        <p:nvSpPr>
          <p:cNvPr id="11" name="Rectangle 1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3" name="Content Placeholder 2">
            <a:extLst>
              <a:ext uri="{FF2B5EF4-FFF2-40B4-BE49-F238E27FC236}">
                <a16:creationId xmlns:a16="http://schemas.microsoft.com/office/drawing/2014/main" id="{91C9C869-E580-A1B1-8C9B-60D35038721A}"/>
              </a:ext>
            </a:extLst>
          </p:cNvPr>
          <p:cNvSpPr>
            <a:spLocks noGrp="1"/>
          </p:cNvSpPr>
          <p:nvPr>
            <p:ph idx="1"/>
          </p:nvPr>
        </p:nvSpPr>
        <p:spPr>
          <a:xfrm>
            <a:off x="765051" y="2286001"/>
            <a:ext cx="6015897" cy="3593591"/>
          </a:xfrm>
        </p:spPr>
        <p:txBody>
          <a:bodyPr>
            <a:normAutofit/>
          </a:bodyPr>
          <a:lstStyle/>
          <a:p>
            <a:pPr marL="342900" indent="-342900">
              <a:lnSpc>
                <a:spcPct val="100000"/>
              </a:lnSpc>
              <a:buFont typeface="+mj-lt"/>
              <a:buAutoNum type="arabicPeriod"/>
            </a:pPr>
            <a:r>
              <a:rPr lang="bg-BG" sz="1900">
                <a:effectLst/>
                <a:latin typeface="Times New Roman,Bold"/>
                <a:ea typeface="Times New Roman" panose="02020603050405020304" pitchFamily="18" charset="0"/>
              </a:rPr>
              <a:t>Сложност на времето:</a:t>
            </a:r>
            <a:endParaRPr lang="en-US" sz="1900">
              <a:effectLst/>
              <a:latin typeface="Times New Roman,Bold"/>
              <a:ea typeface="Times New Roman" panose="02020603050405020304" pitchFamily="18" charset="0"/>
            </a:endParaRPr>
          </a:p>
          <a:p>
            <a:pPr>
              <a:lnSpc>
                <a:spcPct val="100000"/>
              </a:lnSpc>
            </a:pPr>
            <a:r>
              <a:rPr lang="bg-BG" sz="1900">
                <a:effectLst/>
                <a:latin typeface="Times New Roman,Bold"/>
                <a:ea typeface="Times New Roman" panose="02020603050405020304" pitchFamily="18" charset="0"/>
              </a:rPr>
              <a:t>Линейно търсене: </a:t>
            </a:r>
            <a:r>
              <a:rPr lang="bg-BG" sz="1900" err="1">
                <a:effectLst/>
                <a:latin typeface="Times New Roman,Bold"/>
                <a:ea typeface="Times New Roman" panose="02020603050405020304" pitchFamily="18" charset="0"/>
              </a:rPr>
              <a:t>O</a:t>
            </a:r>
            <a:r>
              <a:rPr lang="bg-BG" sz="1900">
                <a:effectLst/>
                <a:latin typeface="Times New Roman,Bold"/>
                <a:ea typeface="Times New Roman" panose="02020603050405020304" pitchFamily="18" charset="0"/>
              </a:rPr>
              <a:t>(</a:t>
            </a:r>
            <a:r>
              <a:rPr lang="bg-BG" sz="1900" err="1">
                <a:effectLst/>
                <a:latin typeface="Times New Roman,Bold"/>
                <a:ea typeface="Times New Roman" panose="02020603050405020304" pitchFamily="18" charset="0"/>
              </a:rPr>
              <a:t>n</a:t>
            </a:r>
            <a:r>
              <a:rPr lang="bg-BG" sz="1900">
                <a:effectLst/>
                <a:latin typeface="Times New Roman,Bold"/>
                <a:ea typeface="Times New Roman" panose="02020603050405020304" pitchFamily="18" charset="0"/>
              </a:rPr>
              <a:t>) - времето за търсене нараства линейно с броя на елементите в списъка или масива.</a:t>
            </a:r>
            <a:endParaRPr lang="en-BG" sz="1900">
              <a:effectLst/>
              <a:latin typeface="Times New Roman" panose="02020603050405020304" pitchFamily="18" charset="0"/>
              <a:ea typeface="Times New Roman" panose="02020603050405020304" pitchFamily="18" charset="0"/>
            </a:endParaRPr>
          </a:p>
          <a:p>
            <a:pPr>
              <a:lnSpc>
                <a:spcPct val="100000"/>
              </a:lnSpc>
            </a:pPr>
            <a:r>
              <a:rPr lang="bg-BG" sz="1900">
                <a:effectLst/>
                <a:latin typeface="Times New Roman,Bold"/>
                <a:ea typeface="Aptos" panose="020B0004020202020204" pitchFamily="34" charset="0"/>
                <a:cs typeface="Times New Roman" panose="02020603050405020304" pitchFamily="18" charset="0"/>
              </a:rPr>
              <a:t>Двоично търсене: </a:t>
            </a:r>
            <a:r>
              <a:rPr lang="bg-BG" sz="1900" err="1">
                <a:effectLst/>
                <a:latin typeface="Times New Roman,Bold"/>
                <a:ea typeface="Aptos" panose="020B0004020202020204" pitchFamily="34" charset="0"/>
                <a:cs typeface="Times New Roman" panose="02020603050405020304" pitchFamily="18" charset="0"/>
              </a:rPr>
              <a:t>O</a:t>
            </a:r>
            <a:r>
              <a:rPr lang="bg-BG" sz="1900">
                <a:effectLst/>
                <a:latin typeface="Times New Roman,Bold"/>
                <a:ea typeface="Aptos" panose="020B0004020202020204" pitchFamily="34" charset="0"/>
                <a:cs typeface="Times New Roman" panose="02020603050405020304" pitchFamily="18" charset="0"/>
              </a:rPr>
              <a:t>(</a:t>
            </a:r>
            <a:r>
              <a:rPr lang="bg-BG" sz="1900" err="1">
                <a:effectLst/>
                <a:latin typeface="Times New Roman,Bold"/>
                <a:ea typeface="Aptos" panose="020B0004020202020204" pitchFamily="34" charset="0"/>
                <a:cs typeface="Times New Roman" panose="02020603050405020304" pitchFamily="18" charset="0"/>
              </a:rPr>
              <a:t>log</a:t>
            </a:r>
            <a:r>
              <a:rPr lang="bg-BG" sz="1900">
                <a:effectLst/>
                <a:latin typeface="Times New Roman,Bold"/>
                <a:ea typeface="Aptos" panose="020B0004020202020204" pitchFamily="34" charset="0"/>
                <a:cs typeface="Times New Roman" panose="02020603050405020304" pitchFamily="18" charset="0"/>
              </a:rPr>
              <a:t> </a:t>
            </a:r>
            <a:r>
              <a:rPr lang="bg-BG" sz="1900" err="1">
                <a:effectLst/>
                <a:latin typeface="Times New Roman,Bold"/>
                <a:ea typeface="Aptos" panose="020B0004020202020204" pitchFamily="34" charset="0"/>
                <a:cs typeface="Times New Roman" panose="02020603050405020304" pitchFamily="18" charset="0"/>
              </a:rPr>
              <a:t>n</a:t>
            </a:r>
            <a:r>
              <a:rPr lang="bg-BG" sz="1900">
                <a:effectLst/>
                <a:latin typeface="Times New Roman,Bold"/>
                <a:ea typeface="Aptos" panose="020B0004020202020204" pitchFamily="34" charset="0"/>
                <a:cs typeface="Times New Roman" panose="02020603050405020304" pitchFamily="18" charset="0"/>
              </a:rPr>
              <a:t>) - времето за търсене нараства логаритмично с броя на елементите в сортирания списък или масив.</a:t>
            </a:r>
            <a:r>
              <a:rPr lang="en-BG" sz="1900">
                <a:effectLst/>
              </a:rPr>
              <a:t> </a:t>
            </a:r>
          </a:p>
          <a:p>
            <a:pPr marL="0" indent="0">
              <a:lnSpc>
                <a:spcPct val="100000"/>
              </a:lnSpc>
              <a:buNone/>
            </a:pPr>
            <a:r>
              <a:rPr lang="en-BG" sz="1900">
                <a:latin typeface="Times New Roman,Bold"/>
              </a:rPr>
              <a:t>2. </a:t>
            </a:r>
            <a:r>
              <a:rPr lang="bg-BG" sz="1900">
                <a:effectLst/>
                <a:latin typeface="Times New Roman,Bold"/>
                <a:ea typeface="Aptos" panose="020B0004020202020204" pitchFamily="34" charset="0"/>
                <a:cs typeface="Times New Roman" panose="02020603050405020304" pitchFamily="18" charset="0"/>
              </a:rPr>
              <a:t>Изисквания за </a:t>
            </a:r>
            <a:r>
              <a:rPr lang="bg-BG" sz="1900" err="1">
                <a:effectLst/>
                <a:latin typeface="Times New Roman,Bold"/>
                <a:ea typeface="Aptos" panose="020B0004020202020204" pitchFamily="34" charset="0"/>
                <a:cs typeface="Times New Roman" panose="02020603050405020304" pitchFamily="18" charset="0"/>
              </a:rPr>
              <a:t>сортираност</a:t>
            </a:r>
            <a:r>
              <a:rPr lang="en-BG" sz="1900">
                <a:latin typeface="Times New Roman,Bold"/>
                <a:ea typeface="Aptos" panose="020B0004020202020204" pitchFamily="34" charset="0"/>
                <a:cs typeface="Times New Roman" panose="02020603050405020304" pitchFamily="18" charset="0"/>
              </a:rPr>
              <a:t>:</a:t>
            </a:r>
          </a:p>
          <a:p>
            <a:pPr>
              <a:lnSpc>
                <a:spcPct val="100000"/>
              </a:lnSpc>
            </a:pPr>
            <a:r>
              <a:rPr lang="bg-BG" sz="1900">
                <a:effectLst/>
                <a:latin typeface="Times New Roman,Bold"/>
                <a:ea typeface="Times New Roman" panose="02020603050405020304" pitchFamily="18" charset="0"/>
              </a:rPr>
              <a:t>Линейно търсене: Не изисква сортиран списък.</a:t>
            </a:r>
            <a:endParaRPr lang="en-BG" sz="1900">
              <a:effectLst/>
              <a:latin typeface="Times New Roman" panose="02020603050405020304" pitchFamily="18" charset="0"/>
              <a:ea typeface="Times New Roman" panose="02020603050405020304" pitchFamily="18" charset="0"/>
            </a:endParaRPr>
          </a:p>
          <a:p>
            <a:pPr>
              <a:lnSpc>
                <a:spcPct val="100000"/>
              </a:lnSpc>
            </a:pPr>
            <a:r>
              <a:rPr lang="bg-BG" sz="1900">
                <a:effectLst/>
                <a:latin typeface="Times New Roman,Bold"/>
                <a:ea typeface="Aptos" panose="020B0004020202020204" pitchFamily="34" charset="0"/>
                <a:cs typeface="Times New Roman" panose="02020603050405020304" pitchFamily="18" charset="0"/>
              </a:rPr>
              <a:t>Двоично търсене: Изисква предварително сортиран списък.</a:t>
            </a:r>
            <a:r>
              <a:rPr lang="en-BG" sz="1900">
                <a:effectLst/>
              </a:rPr>
              <a:t> </a:t>
            </a:r>
            <a:endParaRPr lang="en-US" sz="1900">
              <a:latin typeface="Times New Roman,Bold"/>
            </a:endParaRPr>
          </a:p>
          <a:p>
            <a:pPr marL="342900" indent="-342900">
              <a:lnSpc>
                <a:spcPct val="100000"/>
              </a:lnSpc>
              <a:buFont typeface="+mj-lt"/>
              <a:buAutoNum type="arabicPeriod"/>
            </a:pPr>
            <a:endParaRPr lang="en-US" sz="1900">
              <a:effectLst/>
              <a:latin typeface="Times New Roman,Bold"/>
              <a:ea typeface="Times New Roman" panose="02020603050405020304" pitchFamily="18" charset="0"/>
            </a:endParaRPr>
          </a:p>
          <a:p>
            <a:pPr marL="0" indent="0">
              <a:lnSpc>
                <a:spcPct val="100000"/>
              </a:lnSpc>
              <a:buNone/>
            </a:pPr>
            <a:endParaRPr lang="en-BG" sz="1900">
              <a:effectLst/>
              <a:latin typeface="Times New Roman" panose="02020603050405020304" pitchFamily="18" charset="0"/>
              <a:ea typeface="Times New Roman" panose="02020603050405020304" pitchFamily="18" charset="0"/>
            </a:endParaRPr>
          </a:p>
          <a:p>
            <a:pPr>
              <a:lnSpc>
                <a:spcPct val="100000"/>
              </a:lnSpc>
            </a:pPr>
            <a:endParaRPr lang="en-BG" sz="1900"/>
          </a:p>
        </p:txBody>
      </p:sp>
    </p:spTree>
    <p:extLst>
      <p:ext uri="{BB962C8B-B14F-4D97-AF65-F5344CB8AC3E}">
        <p14:creationId xmlns:p14="http://schemas.microsoft.com/office/powerpoint/2010/main" val="622735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2F078E5D-85DC-E2A7-23FA-B92FE503A782}"/>
              </a:ext>
            </a:extLst>
          </p:cNvPr>
          <p:cNvPicPr>
            <a:picLocks noChangeAspect="1"/>
          </p:cNvPicPr>
          <p:nvPr/>
        </p:nvPicPr>
        <p:blipFill rotWithShape="1">
          <a:blip r:embed="rId2"/>
          <a:srcRect l="56830" r="2" b="2"/>
          <a:stretch/>
        </p:blipFill>
        <p:spPr>
          <a:xfrm>
            <a:off x="7338646" y="10"/>
            <a:ext cx="4853354" cy="6857990"/>
          </a:xfrm>
          <a:prstGeom prst="rect">
            <a:avLst/>
          </a:prstGeom>
        </p:spPr>
      </p:pic>
      <p:sp>
        <p:nvSpPr>
          <p:cNvPr id="9"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166FB051-BD75-B40B-8F93-44F4B0116AC7}"/>
              </a:ext>
            </a:extLst>
          </p:cNvPr>
          <p:cNvSpPr>
            <a:spLocks noGrp="1"/>
          </p:cNvSpPr>
          <p:nvPr>
            <p:ph type="title"/>
          </p:nvPr>
        </p:nvSpPr>
        <p:spPr>
          <a:xfrm>
            <a:off x="765051" y="382385"/>
            <a:ext cx="6015897" cy="1492132"/>
          </a:xfrm>
        </p:spPr>
        <p:txBody>
          <a:bodyPr>
            <a:normAutofit/>
          </a:bodyPr>
          <a:lstStyle/>
          <a:p>
            <a:r>
              <a:rPr lang="en-US" sz="3200"/>
              <a:t>Linear search vs binary search</a:t>
            </a:r>
            <a:br>
              <a:rPr lang="en-BG" sz="3200"/>
            </a:br>
            <a:endParaRPr lang="en-BG" sz="3200"/>
          </a:p>
        </p:txBody>
      </p:sp>
      <p:sp>
        <p:nvSpPr>
          <p:cNvPr id="11" name="Rectangle 1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3" name="Content Placeholder 2">
            <a:extLst>
              <a:ext uri="{FF2B5EF4-FFF2-40B4-BE49-F238E27FC236}">
                <a16:creationId xmlns:a16="http://schemas.microsoft.com/office/drawing/2014/main" id="{91C9C869-E580-A1B1-8C9B-60D35038721A}"/>
              </a:ext>
            </a:extLst>
          </p:cNvPr>
          <p:cNvSpPr>
            <a:spLocks noGrp="1"/>
          </p:cNvSpPr>
          <p:nvPr>
            <p:ph idx="1"/>
          </p:nvPr>
        </p:nvSpPr>
        <p:spPr>
          <a:xfrm>
            <a:off x="765051" y="2045368"/>
            <a:ext cx="6015897" cy="4430247"/>
          </a:xfrm>
        </p:spPr>
        <p:txBody>
          <a:bodyPr>
            <a:normAutofit fontScale="92500" lnSpcReduction="10000"/>
          </a:bodyPr>
          <a:lstStyle/>
          <a:p>
            <a:pPr marL="0" indent="0">
              <a:lnSpc>
                <a:spcPct val="100000"/>
              </a:lnSpc>
              <a:buNone/>
            </a:pPr>
            <a:r>
              <a:rPr lang="en-US" sz="1900" dirty="0">
                <a:effectLst/>
                <a:latin typeface="Times New Roman,Bold"/>
                <a:ea typeface="Times New Roman" panose="02020603050405020304" pitchFamily="18" charset="0"/>
              </a:rPr>
              <a:t>3. </a:t>
            </a:r>
            <a:r>
              <a:rPr lang="bg-BG" sz="1800" dirty="0">
                <a:effectLst/>
                <a:latin typeface="Times New Roman,Bold"/>
                <a:ea typeface="Aptos" panose="020B0004020202020204" pitchFamily="34" charset="0"/>
                <a:cs typeface="Times New Roman" panose="02020603050405020304" pitchFamily="18" charset="0"/>
              </a:rPr>
              <a:t>Ефективност</a:t>
            </a:r>
            <a:r>
              <a:rPr lang="en-BG" sz="1600" dirty="0">
                <a:effectLst/>
              </a:rPr>
              <a:t> </a:t>
            </a:r>
            <a:r>
              <a:rPr lang="bg-BG" sz="1900" dirty="0">
                <a:effectLst/>
                <a:latin typeface="Times New Roman,Bold"/>
                <a:ea typeface="Times New Roman" panose="02020603050405020304" pitchFamily="18" charset="0"/>
              </a:rPr>
              <a:t>:</a:t>
            </a:r>
            <a:endParaRPr lang="en-US" sz="1900" dirty="0">
              <a:effectLst/>
              <a:latin typeface="Times New Roman,Bold"/>
              <a:ea typeface="Times New Roman" panose="02020603050405020304" pitchFamily="18" charset="0"/>
            </a:endParaRPr>
          </a:p>
          <a:p>
            <a:r>
              <a:rPr lang="bg-BG" sz="1800" dirty="0">
                <a:effectLst/>
                <a:latin typeface="Times New Roman,Bold"/>
                <a:ea typeface="Times New Roman" panose="02020603050405020304" pitchFamily="18" charset="0"/>
              </a:rPr>
              <a:t>Линейно търсене: Подходящо за малки списъци или масиви, но неефективно за големи данни.</a:t>
            </a:r>
            <a:endParaRPr lang="en-BG" sz="1800" dirty="0">
              <a:effectLst/>
              <a:latin typeface="Times New Roman" panose="02020603050405020304" pitchFamily="18" charset="0"/>
              <a:ea typeface="Times New Roman" panose="02020603050405020304" pitchFamily="18" charset="0"/>
            </a:endParaRPr>
          </a:p>
          <a:p>
            <a:pPr>
              <a:lnSpc>
                <a:spcPct val="100000"/>
              </a:lnSpc>
            </a:pPr>
            <a:r>
              <a:rPr lang="bg-BG" sz="1800" dirty="0">
                <a:effectLst/>
                <a:latin typeface="Times New Roman,Bold"/>
                <a:ea typeface="Aptos" panose="020B0004020202020204" pitchFamily="34" charset="0"/>
                <a:cs typeface="Times New Roman" panose="02020603050405020304" pitchFamily="18" charset="0"/>
              </a:rPr>
              <a:t>Двоично търсене: Особено ефективно за големи данни и сортирани списъци, като гарантира логаритмична сложност.</a:t>
            </a:r>
            <a:r>
              <a:rPr lang="en-BG" sz="1600" dirty="0">
                <a:effectLst/>
              </a:rPr>
              <a:t> </a:t>
            </a:r>
          </a:p>
          <a:p>
            <a:pPr marL="0" indent="0">
              <a:lnSpc>
                <a:spcPct val="100000"/>
              </a:lnSpc>
              <a:buNone/>
            </a:pPr>
            <a:r>
              <a:rPr lang="en-BG" sz="1900" dirty="0">
                <a:latin typeface="Times New Roman,Bold"/>
              </a:rPr>
              <a:t>4. </a:t>
            </a:r>
            <a:r>
              <a:rPr lang="bg-BG" sz="1800" dirty="0">
                <a:effectLst/>
                <a:latin typeface="Times New Roman,Bold"/>
                <a:ea typeface="Aptos" panose="020B0004020202020204" pitchFamily="34" charset="0"/>
                <a:cs typeface="Times New Roman" panose="02020603050405020304" pitchFamily="18" charset="0"/>
              </a:rPr>
              <a:t>Промени в данните</a:t>
            </a:r>
            <a:r>
              <a:rPr lang="en-BG" sz="1900" dirty="0">
                <a:latin typeface="Times New Roman,Bold"/>
                <a:ea typeface="Aptos" panose="020B0004020202020204" pitchFamily="34" charset="0"/>
                <a:cs typeface="Times New Roman" panose="02020603050405020304" pitchFamily="18" charset="0"/>
              </a:rPr>
              <a:t>:</a:t>
            </a:r>
          </a:p>
          <a:p>
            <a:r>
              <a:rPr lang="bg-BG" sz="1800" dirty="0">
                <a:effectLst/>
                <a:latin typeface="Times New Roman,Bold"/>
                <a:ea typeface="Times New Roman" panose="02020603050405020304" pitchFamily="18" charset="0"/>
              </a:rPr>
              <a:t>Линейно търсене: По-подходящо при чести промени в данните, тъй като не изисква </a:t>
            </a:r>
            <a:r>
              <a:rPr lang="bg-BG" sz="1800" dirty="0" err="1">
                <a:effectLst/>
                <a:latin typeface="Times New Roman,Bold"/>
                <a:ea typeface="Times New Roman" panose="02020603050405020304" pitchFamily="18" charset="0"/>
              </a:rPr>
              <a:t>сортираност</a:t>
            </a:r>
            <a:r>
              <a:rPr lang="bg-BG" sz="1800" dirty="0">
                <a:effectLst/>
                <a:latin typeface="Times New Roman,Bold"/>
                <a:ea typeface="Times New Roman" panose="02020603050405020304" pitchFamily="18" charset="0"/>
              </a:rPr>
              <a:t>.</a:t>
            </a:r>
            <a:endParaRPr lang="en-BG" sz="1800" dirty="0">
              <a:effectLst/>
              <a:latin typeface="Times New Roman" panose="02020603050405020304" pitchFamily="18" charset="0"/>
              <a:ea typeface="Times New Roman" panose="02020603050405020304" pitchFamily="18" charset="0"/>
            </a:endParaRPr>
          </a:p>
          <a:p>
            <a:pPr>
              <a:lnSpc>
                <a:spcPct val="100000"/>
              </a:lnSpc>
            </a:pPr>
            <a:r>
              <a:rPr lang="bg-BG" sz="1800" dirty="0">
                <a:effectLst/>
                <a:latin typeface="Times New Roman,Bold"/>
                <a:ea typeface="Aptos" panose="020B0004020202020204" pitchFamily="34" charset="0"/>
                <a:cs typeface="Times New Roman" panose="02020603050405020304" pitchFamily="18" charset="0"/>
              </a:rPr>
              <a:t>Двоично търсене: По-ефективно при търсене в статичен или рядко променящ се списък.</a:t>
            </a:r>
            <a:r>
              <a:rPr lang="en-BG" sz="1600" dirty="0">
                <a:effectLst/>
              </a:rPr>
              <a:t> </a:t>
            </a:r>
          </a:p>
          <a:p>
            <a:pPr marL="0" indent="0">
              <a:lnSpc>
                <a:spcPct val="100000"/>
              </a:lnSpc>
              <a:buNone/>
            </a:pPr>
            <a:r>
              <a:rPr lang="en-BG" sz="1600" dirty="0">
                <a:latin typeface="Times New Roman,Bold"/>
                <a:ea typeface="Times New Roman" panose="02020603050405020304" pitchFamily="18" charset="0"/>
              </a:rPr>
              <a:t>5.</a:t>
            </a:r>
            <a:r>
              <a:rPr lang="bg-BG" sz="1800" dirty="0">
                <a:effectLst/>
                <a:latin typeface="Times New Roman,Bold"/>
                <a:ea typeface="Aptos" panose="020B0004020202020204" pitchFamily="34" charset="0"/>
                <a:cs typeface="Times New Roman" panose="02020603050405020304" pitchFamily="18" charset="0"/>
              </a:rPr>
              <a:t> Простота на имплементацията</a:t>
            </a:r>
            <a:r>
              <a:rPr lang="en-US" sz="1800" dirty="0">
                <a:effectLst/>
                <a:latin typeface="Times New Roman,Bold"/>
                <a:ea typeface="Aptos" panose="020B0004020202020204" pitchFamily="34" charset="0"/>
                <a:cs typeface="Times New Roman" panose="02020603050405020304" pitchFamily="18" charset="0"/>
              </a:rPr>
              <a:t>:</a:t>
            </a:r>
          </a:p>
          <a:p>
            <a:pPr>
              <a:lnSpc>
                <a:spcPct val="100000"/>
              </a:lnSpc>
            </a:pPr>
            <a:r>
              <a:rPr lang="bg-BG" sz="1800" dirty="0">
                <a:effectLst/>
                <a:latin typeface="Times New Roman,Bold"/>
                <a:ea typeface="Aptos" panose="020B0004020202020204" pitchFamily="34" charset="0"/>
                <a:cs typeface="Times New Roman" panose="02020603050405020304" pitchFamily="18" charset="0"/>
              </a:rPr>
              <a:t>Линейно търсене: По-лесно за разбиране и имплементиране.</a:t>
            </a:r>
            <a:r>
              <a:rPr lang="en-BG" sz="1400" dirty="0">
                <a:effectLst/>
              </a:rPr>
              <a:t> </a:t>
            </a:r>
          </a:p>
          <a:p>
            <a:pPr>
              <a:lnSpc>
                <a:spcPct val="100000"/>
              </a:lnSpc>
            </a:pPr>
            <a:r>
              <a:rPr lang="bg-BG" sz="1800" dirty="0">
                <a:effectLst/>
                <a:latin typeface="Times New Roman,Bold"/>
                <a:ea typeface="Aptos" panose="020B0004020202020204" pitchFamily="34" charset="0"/>
                <a:cs typeface="Times New Roman" panose="02020603050405020304" pitchFamily="18" charset="0"/>
              </a:rPr>
              <a:t>Двоично търсене: Малко по-сложно за разбиране, но все пак доста прост</a:t>
            </a:r>
            <a:r>
              <a:rPr lang="en-US" sz="1800" dirty="0">
                <a:effectLst/>
                <a:latin typeface="Times New Roman,Bold"/>
                <a:ea typeface="Aptos" panose="020B0004020202020204" pitchFamily="34" charset="0"/>
                <a:cs typeface="Times New Roman" panose="02020603050405020304" pitchFamily="18" charset="0"/>
              </a:rPr>
              <a:t>o</a:t>
            </a:r>
            <a:r>
              <a:rPr lang="bg-BG" sz="1800" dirty="0">
                <a:effectLst/>
                <a:latin typeface="Times New Roman,Bold"/>
                <a:ea typeface="Aptos" panose="020B0004020202020204" pitchFamily="34" charset="0"/>
                <a:cs typeface="Times New Roman" panose="02020603050405020304" pitchFamily="18" charset="0"/>
              </a:rPr>
              <a:t> и лесно разбираем</a:t>
            </a:r>
            <a:r>
              <a:rPr lang="en-US" sz="1800" dirty="0">
                <a:effectLst/>
                <a:latin typeface="Times New Roman,Bold"/>
                <a:ea typeface="Aptos" panose="020B0004020202020204" pitchFamily="34" charset="0"/>
                <a:cs typeface="Times New Roman" panose="02020603050405020304" pitchFamily="18" charset="0"/>
              </a:rPr>
              <a:t>o</a:t>
            </a:r>
            <a:r>
              <a:rPr lang="bg-BG" sz="1800" dirty="0">
                <a:effectLst/>
                <a:latin typeface="Times New Roman,Bold"/>
                <a:ea typeface="Aptos" panose="020B0004020202020204" pitchFamily="34" charset="0"/>
                <a:cs typeface="Times New Roman" panose="02020603050405020304" pitchFamily="18" charset="0"/>
              </a:rPr>
              <a:t>.</a:t>
            </a:r>
            <a:r>
              <a:rPr lang="en-BG" sz="1400" dirty="0">
                <a:effectLst/>
              </a:rPr>
              <a:t> </a:t>
            </a:r>
            <a:r>
              <a:rPr lang="en-BG" sz="1600" dirty="0">
                <a:effectLst/>
              </a:rPr>
              <a:t> </a:t>
            </a:r>
            <a:endParaRPr lang="en-US" sz="1900" dirty="0">
              <a:effectLst/>
              <a:latin typeface="Times New Roman,Bold"/>
              <a:ea typeface="Times New Roman" panose="02020603050405020304" pitchFamily="18" charset="0"/>
            </a:endParaRPr>
          </a:p>
          <a:p>
            <a:pPr marL="0" indent="0">
              <a:lnSpc>
                <a:spcPct val="100000"/>
              </a:lnSpc>
              <a:buNone/>
            </a:pPr>
            <a:endParaRPr lang="en-BG" sz="1900" dirty="0">
              <a:effectLst/>
              <a:latin typeface="Times New Roman" panose="02020603050405020304" pitchFamily="18" charset="0"/>
              <a:ea typeface="Times New Roman" panose="02020603050405020304" pitchFamily="18" charset="0"/>
            </a:endParaRPr>
          </a:p>
          <a:p>
            <a:pPr>
              <a:lnSpc>
                <a:spcPct val="100000"/>
              </a:lnSpc>
            </a:pPr>
            <a:endParaRPr lang="en-BG" sz="1900" dirty="0"/>
          </a:p>
        </p:txBody>
      </p:sp>
    </p:spTree>
    <p:extLst>
      <p:ext uri="{BB962C8B-B14F-4D97-AF65-F5344CB8AC3E}">
        <p14:creationId xmlns:p14="http://schemas.microsoft.com/office/powerpoint/2010/main" val="310449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BG"/>
          </a:p>
        </p:txBody>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useBgFill="1">
        <p:nvSpPr>
          <p:cNvPr id="12" name="Rectangle 11">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E4801C3A-4F77-F39A-0ACD-E3B879B294B2}"/>
              </a:ext>
            </a:extLst>
          </p:cNvPr>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a:t>Алгоритми за сортиране</a:t>
            </a:r>
          </a:p>
        </p:txBody>
      </p:sp>
      <p:sp>
        <p:nvSpPr>
          <p:cNvPr id="3" name="Text Placeholder 2">
            <a:extLst>
              <a:ext uri="{FF2B5EF4-FFF2-40B4-BE49-F238E27FC236}">
                <a16:creationId xmlns:a16="http://schemas.microsoft.com/office/drawing/2014/main" id="{9421AD98-8381-9346-D105-01C54C8695F8}"/>
              </a:ext>
            </a:extLst>
          </p:cNvPr>
          <p:cNvSpPr>
            <a:spLocks noGrp="1"/>
          </p:cNvSpPr>
          <p:nvPr>
            <p:ph type="body" idx="1"/>
          </p:nvPr>
        </p:nvSpPr>
        <p:spPr>
          <a:xfrm>
            <a:off x="7867275" y="1231506"/>
            <a:ext cx="3207933" cy="4394988"/>
          </a:xfrm>
        </p:spPr>
        <p:txBody>
          <a:bodyPr vert="horz" lIns="91440" tIns="45720" rIns="91440" bIns="45720" rtlCol="0" anchor="ctr">
            <a:normAutofit/>
          </a:bodyPr>
          <a:lstStyle/>
          <a:p>
            <a:pPr algn="r"/>
            <a:r>
              <a:rPr lang="en-US">
                <a:solidFill>
                  <a:schemeClr val="tx2"/>
                </a:solidFill>
              </a:rPr>
              <a:t>Selection sort</a:t>
            </a:r>
          </a:p>
        </p:txBody>
      </p:sp>
      <p:sp>
        <p:nvSpPr>
          <p:cNvPr id="16" name="Freeform: Shape 15">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1874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A70A3-8C60-6C9C-D581-24D352EB321A}"/>
              </a:ext>
            </a:extLst>
          </p:cNvPr>
          <p:cNvSpPr>
            <a:spLocks noGrp="1"/>
          </p:cNvSpPr>
          <p:nvPr>
            <p:ph type="title"/>
          </p:nvPr>
        </p:nvSpPr>
        <p:spPr>
          <a:xfrm>
            <a:off x="2895600" y="382385"/>
            <a:ext cx="8534399" cy="1413758"/>
          </a:xfrm>
        </p:spPr>
        <p:txBody>
          <a:bodyPr anchor="b">
            <a:normAutofit/>
          </a:bodyPr>
          <a:lstStyle/>
          <a:p>
            <a:pPr algn="ctr"/>
            <a:r>
              <a:rPr lang="en-GB" sz="4400"/>
              <a:t>S</a:t>
            </a:r>
            <a:r>
              <a:rPr lang="en-BG" sz="4400"/>
              <a:t>election sort</a:t>
            </a:r>
          </a:p>
        </p:txBody>
      </p:sp>
      <p:sp>
        <p:nvSpPr>
          <p:cNvPr id="24" name="Freeform: Shape 23">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txBody>
          <a:bodyPr/>
          <a:lstStyle/>
          <a:p>
            <a:endParaRPr lang="en-BG"/>
          </a:p>
        </p:txBody>
      </p:sp>
      <p:sp>
        <p:nvSpPr>
          <p:cNvPr id="26" name="Rectangle 25">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3" name="Content Placeholder 2">
            <a:extLst>
              <a:ext uri="{FF2B5EF4-FFF2-40B4-BE49-F238E27FC236}">
                <a16:creationId xmlns:a16="http://schemas.microsoft.com/office/drawing/2014/main" id="{7204C428-F3CC-F6F8-B205-C5D30406E1DE}"/>
              </a:ext>
            </a:extLst>
          </p:cNvPr>
          <p:cNvSpPr>
            <a:spLocks noGrp="1"/>
          </p:cNvSpPr>
          <p:nvPr>
            <p:ph idx="1"/>
          </p:nvPr>
        </p:nvSpPr>
        <p:spPr>
          <a:xfrm>
            <a:off x="2895600" y="1936376"/>
            <a:ext cx="8534399" cy="4289612"/>
          </a:xfrm>
        </p:spPr>
        <p:txBody>
          <a:bodyPr>
            <a:normAutofit fontScale="92500"/>
          </a:bodyPr>
          <a:lstStyle/>
          <a:p>
            <a:r>
              <a:rPr lang="bg-BG" dirty="0">
                <a:effectLst/>
                <a:latin typeface="Times New Roman,Bold"/>
                <a:ea typeface="Times New Roman" panose="02020603050405020304" pitchFamily="18" charset="0"/>
              </a:rPr>
              <a:t>Тъй като двоичното търсене изисква масивът от стойности да бъде сортиран, преди да е възможно да търсим данни в него, то един от най- често използваните методи е този със </a:t>
            </a:r>
            <a:r>
              <a:rPr lang="en-US" dirty="0">
                <a:effectLst/>
                <a:latin typeface="Times New Roman,Bold"/>
                <a:ea typeface="Times New Roman" panose="02020603050405020304" pitchFamily="18" charset="0"/>
              </a:rPr>
              <a:t>Selection Sort</a:t>
            </a:r>
            <a:r>
              <a:rPr lang="bg-BG" dirty="0">
                <a:effectLst/>
                <a:latin typeface="Times New Roman,Bold"/>
                <a:ea typeface="Times New Roman" panose="02020603050405020304" pitchFamily="18" charset="0"/>
              </a:rPr>
              <a:t> алгоритъма за сортиране.</a:t>
            </a:r>
            <a:endParaRPr lang="en-BG" dirty="0">
              <a:effectLst/>
              <a:latin typeface="Times New Roman" panose="02020603050405020304" pitchFamily="18" charset="0"/>
              <a:ea typeface="Times New Roman" panose="02020603050405020304" pitchFamily="18" charset="0"/>
            </a:endParaRPr>
          </a:p>
          <a:p>
            <a:r>
              <a:rPr lang="bg-BG" dirty="0" err="1">
                <a:effectLst/>
                <a:latin typeface="Times New Roman,Bold"/>
                <a:ea typeface="Times New Roman" panose="02020603050405020304" pitchFamily="18" charset="0"/>
              </a:rPr>
              <a:t>Selection</a:t>
            </a:r>
            <a:r>
              <a:rPr lang="bg-BG" dirty="0">
                <a:effectLst/>
                <a:latin typeface="Times New Roman,Bold"/>
                <a:ea typeface="Times New Roman" panose="02020603050405020304" pitchFamily="18" charset="0"/>
              </a:rPr>
              <a:t> </a:t>
            </a:r>
            <a:r>
              <a:rPr lang="en-US" dirty="0">
                <a:latin typeface="Times New Roman,Bold"/>
                <a:ea typeface="Times New Roman" panose="02020603050405020304" pitchFamily="18" charset="0"/>
              </a:rPr>
              <a:t>S</a:t>
            </a:r>
            <a:r>
              <a:rPr lang="bg-BG" dirty="0" err="1">
                <a:effectLst/>
                <a:latin typeface="Times New Roman,Bold"/>
                <a:ea typeface="Times New Roman" panose="02020603050405020304" pitchFamily="18" charset="0"/>
              </a:rPr>
              <a:t>ort</a:t>
            </a:r>
            <a:r>
              <a:rPr lang="bg-BG" dirty="0">
                <a:effectLst/>
                <a:latin typeface="Times New Roman,Bold"/>
                <a:ea typeface="Times New Roman" panose="02020603050405020304" pitchFamily="18" charset="0"/>
              </a:rPr>
              <a:t> е прост алгоритъм за сортиране, който работи като разделя входния списък на две части: сортирана и несортирана. Постепенно алгоритъмът избира най-малкия (или най-големия) елемент от несортираната част и го разменя с първия елемент на несортираната част. След това сортираната част нараства с един елемент, а несортираната се намалява с един елемент.</a:t>
            </a:r>
            <a:endParaRPr lang="en-US" dirty="0">
              <a:effectLst/>
              <a:latin typeface="Times New Roman,Bold"/>
              <a:ea typeface="Times New Roman" panose="02020603050405020304" pitchFamily="18" charset="0"/>
            </a:endParaRPr>
          </a:p>
          <a:p>
            <a:r>
              <a:rPr lang="bg-BG" sz="1800" dirty="0" err="1">
                <a:effectLst/>
                <a:latin typeface="Times New Roman,Bold"/>
                <a:ea typeface="Times New Roman" panose="02020603050405020304" pitchFamily="18" charset="0"/>
              </a:rPr>
              <a:t>Selection</a:t>
            </a:r>
            <a:r>
              <a:rPr lang="bg-BG" sz="1800" dirty="0">
                <a:effectLst/>
                <a:latin typeface="Times New Roman,Bold"/>
                <a:ea typeface="Times New Roman" panose="02020603050405020304" pitchFamily="18" charset="0"/>
              </a:rPr>
              <a:t> </a:t>
            </a:r>
            <a:r>
              <a:rPr lang="en-US" sz="1800" dirty="0">
                <a:latin typeface="Times New Roman,Bold"/>
                <a:ea typeface="Times New Roman" panose="02020603050405020304" pitchFamily="18" charset="0"/>
              </a:rPr>
              <a:t>S</a:t>
            </a:r>
            <a:r>
              <a:rPr lang="bg-BG" sz="1800" dirty="0" err="1">
                <a:effectLst/>
                <a:latin typeface="Times New Roman,Bold"/>
                <a:ea typeface="Times New Roman" panose="02020603050405020304" pitchFamily="18" charset="0"/>
              </a:rPr>
              <a:t>ort</a:t>
            </a:r>
            <a:r>
              <a:rPr lang="bg-BG" sz="1800" dirty="0">
                <a:effectLst/>
                <a:latin typeface="Times New Roman,Bold"/>
                <a:ea typeface="Times New Roman" panose="02020603050405020304" pitchFamily="18" charset="0"/>
              </a:rPr>
              <a:t> има сложност на времето </a:t>
            </a:r>
            <a:r>
              <a:rPr lang="bg-BG" sz="1800" dirty="0" err="1">
                <a:effectLst/>
                <a:latin typeface="Times New Roman,Bold"/>
                <a:ea typeface="Times New Roman" panose="02020603050405020304" pitchFamily="18" charset="0"/>
              </a:rPr>
              <a:t>O</a:t>
            </a:r>
            <a:r>
              <a:rPr lang="bg-BG" sz="1800" dirty="0">
                <a:effectLst/>
                <a:latin typeface="Times New Roman,Bold"/>
                <a:ea typeface="Times New Roman" panose="02020603050405020304" pitchFamily="18" charset="0"/>
              </a:rPr>
              <a:t>(n^2), където "</a:t>
            </a:r>
            <a:r>
              <a:rPr lang="bg-BG" sz="1800" dirty="0" err="1">
                <a:effectLst/>
                <a:latin typeface="Times New Roman,Bold"/>
                <a:ea typeface="Times New Roman" panose="02020603050405020304" pitchFamily="18" charset="0"/>
              </a:rPr>
              <a:t>n</a:t>
            </a:r>
            <a:r>
              <a:rPr lang="bg-BG" sz="1800" dirty="0">
                <a:effectLst/>
                <a:latin typeface="Times New Roman,Bold"/>
                <a:ea typeface="Times New Roman" panose="02020603050405020304" pitchFamily="18" charset="0"/>
              </a:rPr>
              <a:t>" е броят на елементите в списъка. Той е по-малко ефективен от по-сложни алгоритми за сортиране като </a:t>
            </a:r>
            <a:r>
              <a:rPr lang="bg-BG" sz="1800" dirty="0" err="1">
                <a:effectLst/>
                <a:latin typeface="Times New Roman,Bold"/>
                <a:ea typeface="Times New Roman" panose="02020603050405020304" pitchFamily="18" charset="0"/>
              </a:rPr>
              <a:t>Quick</a:t>
            </a:r>
            <a:r>
              <a:rPr lang="bg-BG" sz="1800" dirty="0">
                <a:effectLst/>
                <a:latin typeface="Times New Roman,Bold"/>
                <a:ea typeface="Times New Roman" panose="02020603050405020304" pitchFamily="18" charset="0"/>
              </a:rPr>
              <a:t> </a:t>
            </a:r>
            <a:r>
              <a:rPr lang="en-US" sz="1800" dirty="0">
                <a:latin typeface="Times New Roman,Bold"/>
                <a:ea typeface="Times New Roman" panose="02020603050405020304" pitchFamily="18" charset="0"/>
              </a:rPr>
              <a:t>S</a:t>
            </a:r>
            <a:r>
              <a:rPr lang="bg-BG" sz="1800" dirty="0" err="1">
                <a:effectLst/>
                <a:latin typeface="Times New Roman,Bold"/>
                <a:ea typeface="Times New Roman" panose="02020603050405020304" pitchFamily="18" charset="0"/>
              </a:rPr>
              <a:t>ort</a:t>
            </a:r>
            <a:r>
              <a:rPr lang="bg-BG" sz="1800" dirty="0">
                <a:effectLst/>
                <a:latin typeface="Times New Roman,Bold"/>
                <a:ea typeface="Times New Roman" panose="02020603050405020304" pitchFamily="18" charset="0"/>
              </a:rPr>
              <a:t> или </a:t>
            </a:r>
            <a:r>
              <a:rPr lang="bg-BG" sz="1800" dirty="0" err="1">
                <a:effectLst/>
                <a:latin typeface="Times New Roman,Bold"/>
                <a:ea typeface="Times New Roman" panose="02020603050405020304" pitchFamily="18" charset="0"/>
              </a:rPr>
              <a:t>Merge</a:t>
            </a:r>
            <a:r>
              <a:rPr lang="bg-BG" sz="1800" dirty="0">
                <a:effectLst/>
                <a:latin typeface="Times New Roman,Bold"/>
                <a:ea typeface="Times New Roman" panose="02020603050405020304" pitchFamily="18" charset="0"/>
              </a:rPr>
              <a:t> </a:t>
            </a:r>
            <a:r>
              <a:rPr lang="bg-BG" sz="1800" dirty="0" err="1">
                <a:effectLst/>
                <a:latin typeface="Times New Roman,Bold"/>
                <a:ea typeface="Times New Roman" panose="02020603050405020304" pitchFamily="18" charset="0"/>
              </a:rPr>
              <a:t>sort</a:t>
            </a:r>
            <a:r>
              <a:rPr lang="bg-BG" sz="1800" dirty="0">
                <a:effectLst/>
                <a:latin typeface="Times New Roman,Bold"/>
                <a:ea typeface="Times New Roman" panose="02020603050405020304" pitchFamily="18" charset="0"/>
              </a:rPr>
              <a:t>, но все пак е добър избор за сравнително малки списъци или когато се изискват прости решения.</a:t>
            </a:r>
            <a:endParaRPr lang="en-BG" sz="1800" dirty="0">
              <a:effectLst/>
              <a:latin typeface="Times New Roman" panose="02020603050405020304" pitchFamily="18" charset="0"/>
              <a:ea typeface="Times New Roman" panose="02020603050405020304" pitchFamily="18" charset="0"/>
            </a:endParaRPr>
          </a:p>
          <a:p>
            <a:endParaRPr lang="en-BG" dirty="0">
              <a:effectLst/>
              <a:latin typeface="Times New Roman" panose="02020603050405020304" pitchFamily="18" charset="0"/>
              <a:ea typeface="Times New Roman" panose="02020603050405020304" pitchFamily="18" charset="0"/>
            </a:endParaRPr>
          </a:p>
          <a:p>
            <a:pPr marL="0" indent="0">
              <a:buNone/>
            </a:pPr>
            <a:endParaRPr lang="en-BG" dirty="0"/>
          </a:p>
        </p:txBody>
      </p:sp>
    </p:spTree>
    <p:extLst>
      <p:ext uri="{BB962C8B-B14F-4D97-AF65-F5344CB8AC3E}">
        <p14:creationId xmlns:p14="http://schemas.microsoft.com/office/powerpoint/2010/main" val="47307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C3AFC-F56F-3638-73A6-A324C613BD11}"/>
              </a:ext>
            </a:extLst>
          </p:cNvPr>
          <p:cNvSpPr>
            <a:spLocks noGrp="1"/>
          </p:cNvSpPr>
          <p:nvPr>
            <p:ph type="title"/>
          </p:nvPr>
        </p:nvSpPr>
        <p:spPr>
          <a:xfrm>
            <a:off x="761996" y="1153287"/>
            <a:ext cx="3570566" cy="4551426"/>
          </a:xfrm>
        </p:spPr>
        <p:txBody>
          <a:bodyPr anchor="ctr">
            <a:normAutofit/>
          </a:bodyPr>
          <a:lstStyle/>
          <a:p>
            <a:pPr algn="r"/>
            <a:r>
              <a:rPr lang="en-BG" sz="3200"/>
              <a:t>Н</a:t>
            </a:r>
            <a:r>
              <a:rPr lang="bg-BG" sz="3200"/>
              <a:t>ачин на работа на </a:t>
            </a:r>
            <a:r>
              <a:rPr lang="en-US" sz="3200"/>
              <a:t>selection sort</a:t>
            </a:r>
            <a:endParaRPr lang="en-BG"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61B32E-EEBA-5F9C-9CF8-D84B3E955431}"/>
              </a:ext>
            </a:extLst>
          </p:cNvPr>
          <p:cNvSpPr>
            <a:spLocks noGrp="1"/>
          </p:cNvSpPr>
          <p:nvPr>
            <p:ph idx="1"/>
          </p:nvPr>
        </p:nvSpPr>
        <p:spPr>
          <a:xfrm>
            <a:off x="4976031" y="1153287"/>
            <a:ext cx="6453969" cy="4551426"/>
          </a:xfrm>
        </p:spPr>
        <p:txBody>
          <a:bodyPr anchor="ctr">
            <a:normAutofit/>
          </a:bodyPr>
          <a:lstStyle/>
          <a:p>
            <a:pPr marL="457200" indent="-457200">
              <a:buFont typeface="+mj-lt"/>
              <a:buAutoNum type="arabicPeriod"/>
            </a:pPr>
            <a:r>
              <a:rPr lang="bg-BG" sz="1600">
                <a:effectLst/>
                <a:latin typeface="Times New Roman,Bold"/>
                <a:ea typeface="Times New Roman" panose="02020603050405020304" pitchFamily="18" charset="0"/>
              </a:rPr>
              <a:t>Начало: Нека имаме списък от елементи, който трябва да бъде сортиран.</a:t>
            </a:r>
            <a:endParaRPr lang="en-US" sz="1600">
              <a:effectLst/>
              <a:latin typeface="Times New Roman,Bold"/>
              <a:ea typeface="Times New Roman" panose="02020603050405020304" pitchFamily="18" charset="0"/>
            </a:endParaRPr>
          </a:p>
          <a:p>
            <a:pPr marL="457200" indent="-457200">
              <a:buFont typeface="+mj-lt"/>
              <a:buAutoNum type="arabicPeriod"/>
            </a:pPr>
            <a:r>
              <a:rPr lang="bg-BG" sz="1600">
                <a:effectLst/>
                <a:latin typeface="Times New Roman,Bold"/>
                <a:ea typeface="Aptos" panose="020B0004020202020204" pitchFamily="34" charset="0"/>
                <a:cs typeface="Times New Roman" panose="02020603050405020304" pitchFamily="18" charset="0"/>
              </a:rPr>
              <a:t>Инициализация: За начало, целият списък се счита за несортиран. Първоначално сортираната част е празна, а целият списък е несортиран.</a:t>
            </a:r>
            <a:r>
              <a:rPr lang="en-BG" sz="1600">
                <a:effectLst/>
              </a:rPr>
              <a:t> </a:t>
            </a:r>
            <a:endParaRPr lang="en-US" sz="1600">
              <a:latin typeface="Times New Roman,Bold"/>
            </a:endParaRPr>
          </a:p>
          <a:p>
            <a:pPr marL="457200" indent="-457200">
              <a:buFont typeface="+mj-lt"/>
              <a:buAutoNum type="arabicPeriod"/>
            </a:pPr>
            <a:r>
              <a:rPr lang="bg-BG" sz="1600">
                <a:effectLst/>
                <a:latin typeface="Times New Roman,Bold"/>
                <a:ea typeface="Times New Roman" panose="02020603050405020304" pitchFamily="18" charset="0"/>
              </a:rPr>
              <a:t>Намиране на най-малкия елемент: Алгоритъмът започва като избира първия елемент на несортираната част на списъка и го счита за най-малкия. Този елемент се запазва в паметта като текущия минимум.</a:t>
            </a:r>
            <a:endParaRPr lang="en-BG" sz="1600">
              <a:effectLst/>
              <a:latin typeface="Times New Roman" panose="02020603050405020304" pitchFamily="18" charset="0"/>
              <a:ea typeface="Times New Roman" panose="02020603050405020304" pitchFamily="18" charset="0"/>
            </a:endParaRPr>
          </a:p>
          <a:p>
            <a:pPr marL="457200" indent="-457200">
              <a:buFont typeface="+mj-lt"/>
              <a:buAutoNum type="arabicPeriod"/>
            </a:pPr>
            <a:r>
              <a:rPr lang="bg-BG" sz="1600">
                <a:effectLst/>
                <a:latin typeface="Times New Roman,Bold"/>
                <a:ea typeface="Times New Roman" panose="02020603050405020304" pitchFamily="18" charset="0"/>
              </a:rPr>
              <a:t>Обхождане на несортираната част: След това алгоритъмът обхожда останалите елементи от несортираната част на списъка и сравнява вс</a:t>
            </a:r>
            <a:r>
              <a:rPr lang="en-US" sz="1600">
                <a:effectLst/>
                <a:latin typeface="Times New Roman,Bold"/>
                <a:ea typeface="Times New Roman" panose="02020603050405020304" pitchFamily="18" charset="0"/>
              </a:rPr>
              <a:t>e</a:t>
            </a:r>
            <a:r>
              <a:rPr lang="bg-BG" sz="1600">
                <a:effectLst/>
                <a:latin typeface="Times New Roman,Bold"/>
                <a:ea typeface="Times New Roman" panose="02020603050405020304" pitchFamily="18" charset="0"/>
              </a:rPr>
              <a:t>ки елемент с текущия минимум. Ако се намери по-малък елемент, той става новият текущ минимум.</a:t>
            </a:r>
            <a:endParaRPr lang="en-BG" sz="160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BG" sz="160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BG" sz="160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Tree>
    <p:extLst>
      <p:ext uri="{BB962C8B-B14F-4D97-AF65-F5344CB8AC3E}">
        <p14:creationId xmlns:p14="http://schemas.microsoft.com/office/powerpoint/2010/main" val="1449235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C3AFC-F56F-3638-73A6-A324C613BD11}"/>
              </a:ext>
            </a:extLst>
          </p:cNvPr>
          <p:cNvSpPr>
            <a:spLocks noGrp="1"/>
          </p:cNvSpPr>
          <p:nvPr>
            <p:ph type="title"/>
          </p:nvPr>
        </p:nvSpPr>
        <p:spPr>
          <a:xfrm>
            <a:off x="761996" y="1153287"/>
            <a:ext cx="3570566" cy="4551426"/>
          </a:xfrm>
        </p:spPr>
        <p:txBody>
          <a:bodyPr anchor="ctr">
            <a:normAutofit/>
          </a:bodyPr>
          <a:lstStyle/>
          <a:p>
            <a:pPr algn="r"/>
            <a:r>
              <a:rPr lang="en-BG" sz="3200"/>
              <a:t>Н</a:t>
            </a:r>
            <a:r>
              <a:rPr lang="bg-BG" sz="3200"/>
              <a:t>ачин на работа на </a:t>
            </a:r>
            <a:r>
              <a:rPr lang="en-US" sz="3200"/>
              <a:t>selection sort</a:t>
            </a:r>
            <a:endParaRPr lang="en-BG" sz="320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61B32E-EEBA-5F9C-9CF8-D84B3E955431}"/>
              </a:ext>
            </a:extLst>
          </p:cNvPr>
          <p:cNvSpPr>
            <a:spLocks noGrp="1"/>
          </p:cNvSpPr>
          <p:nvPr>
            <p:ph idx="1"/>
          </p:nvPr>
        </p:nvSpPr>
        <p:spPr>
          <a:xfrm>
            <a:off x="4976031" y="1153287"/>
            <a:ext cx="6453969" cy="4551426"/>
          </a:xfrm>
        </p:spPr>
        <p:txBody>
          <a:bodyPr anchor="ctr">
            <a:normAutofit/>
          </a:bodyPr>
          <a:lstStyle/>
          <a:p>
            <a:pPr marL="0" indent="0">
              <a:buNone/>
            </a:pPr>
            <a:r>
              <a:rPr lang="en-US" sz="1600">
                <a:effectLst/>
                <a:latin typeface="Times New Roman,Bold"/>
                <a:ea typeface="Times New Roman" panose="02020603050405020304" pitchFamily="18" charset="0"/>
              </a:rPr>
              <a:t>5.   </a:t>
            </a:r>
            <a:r>
              <a:rPr lang="bg-BG" sz="1600">
                <a:effectLst/>
                <a:latin typeface="Times New Roman,Bold"/>
                <a:ea typeface="Times New Roman" panose="02020603050405020304" pitchFamily="18" charset="0"/>
              </a:rPr>
              <a:t>Размяна на елементи: Накрая, когато алгоритъмът премине през всички елементи на несортираната част, текущият минимум се разменя с първия елемент на несортираната част. Така първият елемент на несортираната част става част от сортираната част, а новата несортирана част се намалява с един елемент.</a:t>
            </a:r>
            <a:endParaRPr lang="en-BG" sz="1600">
              <a:effectLst/>
              <a:latin typeface="Times New Roman" panose="02020603050405020304" pitchFamily="18" charset="0"/>
              <a:ea typeface="Times New Roman" panose="02020603050405020304" pitchFamily="18" charset="0"/>
            </a:endParaRPr>
          </a:p>
          <a:p>
            <a:pPr marL="0" indent="0">
              <a:buNone/>
            </a:pPr>
            <a:r>
              <a:rPr lang="en-US" sz="1600">
                <a:effectLst/>
                <a:latin typeface="Times New Roman,Bold"/>
                <a:ea typeface="Aptos" panose="020B0004020202020204" pitchFamily="34" charset="0"/>
                <a:cs typeface="Times New Roman" panose="02020603050405020304" pitchFamily="18" charset="0"/>
              </a:rPr>
              <a:t>6.   </a:t>
            </a:r>
            <a:r>
              <a:rPr lang="bg-BG" sz="1600">
                <a:effectLst/>
                <a:latin typeface="Times New Roman,Bold"/>
                <a:ea typeface="Times New Roman" panose="02020603050405020304" pitchFamily="18" charset="0"/>
              </a:rPr>
              <a:t>Продължаване на процеса: Процесът се повтаря, като алгоритъмът избира следващия най-малък елемент от оставащата несортирана част и го разменя с първия елемент на несортираната част.</a:t>
            </a:r>
            <a:endParaRPr lang="en-BG" sz="1600">
              <a:effectLst/>
              <a:latin typeface="Times New Roman" panose="02020603050405020304" pitchFamily="18" charset="0"/>
              <a:ea typeface="Times New Roman" panose="02020603050405020304" pitchFamily="18" charset="0"/>
            </a:endParaRPr>
          </a:p>
          <a:p>
            <a:pPr marL="0" indent="0">
              <a:buNone/>
            </a:pPr>
            <a:r>
              <a:rPr lang="en-US" sz="1600">
                <a:effectLst/>
                <a:latin typeface="Times New Roman,Bold"/>
                <a:ea typeface="Times New Roman" panose="02020603050405020304" pitchFamily="18" charset="0"/>
              </a:rPr>
              <a:t>7.   </a:t>
            </a:r>
            <a:r>
              <a:rPr lang="bg-BG" sz="1600">
                <a:effectLst/>
                <a:latin typeface="Times New Roman,Bold"/>
                <a:ea typeface="Times New Roman" panose="02020603050405020304" pitchFamily="18" charset="0"/>
              </a:rPr>
              <a:t>Повторение: Алгоритъмът продължава да извършва тези стъпки, докато целият списък стане подреден.</a:t>
            </a:r>
            <a:endParaRPr lang="en-BG" sz="1600">
              <a:effectLst/>
              <a:latin typeface="Times New Roman" panose="02020603050405020304" pitchFamily="18" charset="0"/>
              <a:ea typeface="Times New Roman" panose="02020603050405020304" pitchFamily="18" charset="0"/>
            </a:endParaRPr>
          </a:p>
          <a:p>
            <a:pPr marL="0" indent="0">
              <a:buNone/>
            </a:pPr>
            <a:r>
              <a:rPr lang="en-US" sz="1600">
                <a:effectLst/>
                <a:latin typeface="Times New Roman,Bold"/>
                <a:ea typeface="Times New Roman" panose="02020603050405020304" pitchFamily="18" charset="0"/>
              </a:rPr>
              <a:t>8.   </a:t>
            </a:r>
            <a:r>
              <a:rPr lang="bg-BG" sz="1600">
                <a:effectLst/>
                <a:latin typeface="Times New Roman,Bold"/>
                <a:ea typeface="Times New Roman" panose="02020603050405020304" pitchFamily="18" charset="0"/>
              </a:rPr>
              <a:t>Край: Когато несортираната част стане празна, списъкът е напълно подреден.</a:t>
            </a:r>
            <a:endParaRPr lang="en-BG" sz="160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BG" sz="160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BG" sz="160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Tree>
    <p:extLst>
      <p:ext uri="{BB962C8B-B14F-4D97-AF65-F5344CB8AC3E}">
        <p14:creationId xmlns:p14="http://schemas.microsoft.com/office/powerpoint/2010/main" val="3883324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BG"/>
          </a:p>
        </p:txBody>
      </p:sp>
      <p:sp>
        <p:nvSpPr>
          <p:cNvPr id="11"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useBgFill="1">
        <p:nvSpPr>
          <p:cNvPr id="13" name="Rectangle 12">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Shape 14">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B7F51E6-9BDA-A028-17CC-B2D3CB0D1808}"/>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a:solidFill>
                  <a:srgbClr val="2A1A00"/>
                </a:solidFill>
              </a:rPr>
              <a:t>Selection Sort</a:t>
            </a:r>
          </a:p>
        </p:txBody>
      </p:sp>
      <p:pic>
        <p:nvPicPr>
          <p:cNvPr id="3" name="Picture 2" descr="A number on a white background&#10;&#10;Description automatically generated">
            <a:extLst>
              <a:ext uri="{FF2B5EF4-FFF2-40B4-BE49-F238E27FC236}">
                <a16:creationId xmlns:a16="http://schemas.microsoft.com/office/drawing/2014/main" id="{77C76D8A-D8F2-A336-B526-AE25766C9BDE}"/>
              </a:ext>
            </a:extLst>
          </p:cNvPr>
          <p:cNvPicPr>
            <a:picLocks noChangeAspect="1"/>
          </p:cNvPicPr>
          <p:nvPr/>
        </p:nvPicPr>
        <p:blipFill>
          <a:blip r:embed="rId2"/>
          <a:stretch>
            <a:fillRect/>
          </a:stretch>
        </p:blipFill>
        <p:spPr>
          <a:xfrm>
            <a:off x="643467" y="1496593"/>
            <a:ext cx="10905066" cy="2219615"/>
          </a:xfrm>
          <a:prstGeom prst="rect">
            <a:avLst/>
          </a:prstGeom>
        </p:spPr>
      </p:pic>
    </p:spTree>
    <p:extLst>
      <p:ext uri="{BB962C8B-B14F-4D97-AF65-F5344CB8AC3E}">
        <p14:creationId xmlns:p14="http://schemas.microsoft.com/office/powerpoint/2010/main" val="564281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2D8CC63-3EAB-20F7-53AA-AA72C92CBA25}"/>
              </a:ext>
            </a:extLst>
          </p:cNvPr>
          <p:cNvSpPr>
            <a:spLocks noGrp="1"/>
          </p:cNvSpPr>
          <p:nvPr>
            <p:ph type="title"/>
          </p:nvPr>
        </p:nvSpPr>
        <p:spPr>
          <a:xfrm>
            <a:off x="1251678" y="382385"/>
            <a:ext cx="10178322" cy="1492132"/>
          </a:xfrm>
        </p:spPr>
        <p:txBody>
          <a:bodyPr anchor="ctr">
            <a:normAutofit/>
          </a:bodyPr>
          <a:lstStyle/>
          <a:p>
            <a:r>
              <a:rPr lang="bg-BG" dirty="0"/>
              <a:t>Алгоритми за търсене</a:t>
            </a:r>
            <a:endParaRPr lang="en-BG"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BG"/>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graphicFrame>
        <p:nvGraphicFramePr>
          <p:cNvPr id="5" name="Content Placeholder 2">
            <a:extLst>
              <a:ext uri="{FF2B5EF4-FFF2-40B4-BE49-F238E27FC236}">
                <a16:creationId xmlns:a16="http://schemas.microsoft.com/office/drawing/2014/main" id="{0E054D5A-98EC-20F0-80D4-98E1BAE6F021}"/>
              </a:ext>
            </a:extLst>
          </p:cNvPr>
          <p:cNvGraphicFramePr>
            <a:graphicFrameLocks noGrp="1"/>
          </p:cNvGraphicFramePr>
          <p:nvPr>
            <p:ph idx="1"/>
            <p:extLst>
              <p:ext uri="{D42A27DB-BD31-4B8C-83A1-F6EECF244321}">
                <p14:modId xmlns:p14="http://schemas.microsoft.com/office/powerpoint/2010/main" val="692287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256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BG"/>
          </a:p>
        </p:txBody>
      </p:sp>
      <p:sp>
        <p:nvSpPr>
          <p:cNvPr id="11"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useBgFill="1">
        <p:nvSpPr>
          <p:cNvPr id="13" name="Rectangle 12">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1ACDE943-4016-1838-F329-998934C95329}"/>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3300" spc="800">
                <a:solidFill>
                  <a:srgbClr val="2A1A00"/>
                </a:solidFill>
              </a:rPr>
              <a:t>Програмна Реализация</a:t>
            </a:r>
          </a:p>
        </p:txBody>
      </p:sp>
      <p:pic>
        <p:nvPicPr>
          <p:cNvPr id="4" name="Picture 3" descr="A screen shot of a computer program&#10;&#10;Description automatically generated">
            <a:extLst>
              <a:ext uri="{FF2B5EF4-FFF2-40B4-BE49-F238E27FC236}">
                <a16:creationId xmlns:a16="http://schemas.microsoft.com/office/drawing/2014/main" id="{D7DB96C0-058F-9E9D-8039-45863ECCD866}"/>
              </a:ext>
            </a:extLst>
          </p:cNvPr>
          <p:cNvPicPr>
            <a:picLocks noChangeAspect="1"/>
          </p:cNvPicPr>
          <p:nvPr/>
        </p:nvPicPr>
        <p:blipFill>
          <a:blip r:embed="rId2"/>
          <a:stretch>
            <a:fillRect/>
          </a:stretch>
        </p:blipFill>
        <p:spPr>
          <a:xfrm>
            <a:off x="5056834" y="1525981"/>
            <a:ext cx="6503795" cy="3983573"/>
          </a:xfrm>
          <a:prstGeom prst="rect">
            <a:avLst/>
          </a:prstGeom>
        </p:spPr>
      </p:pic>
    </p:spTree>
    <p:extLst>
      <p:ext uri="{BB962C8B-B14F-4D97-AF65-F5344CB8AC3E}">
        <p14:creationId xmlns:p14="http://schemas.microsoft.com/office/powerpoint/2010/main" val="3276500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8F185-2040-D535-BA31-55C67747EBE0}"/>
              </a:ext>
            </a:extLst>
          </p:cNvPr>
          <p:cNvSpPr>
            <a:spLocks noGrp="1"/>
          </p:cNvSpPr>
          <p:nvPr>
            <p:ph type="ctrTitle"/>
          </p:nvPr>
        </p:nvSpPr>
        <p:spPr>
          <a:xfrm>
            <a:off x="1580257" y="864911"/>
            <a:ext cx="9031484" cy="3467282"/>
          </a:xfrm>
        </p:spPr>
        <p:txBody>
          <a:bodyPr anchor="b">
            <a:normAutofit/>
          </a:bodyPr>
          <a:lstStyle/>
          <a:p>
            <a:r>
              <a:rPr lang="bg-BG" sz="8000"/>
              <a:t>Благодаря за Виниманието!</a:t>
            </a:r>
            <a:endParaRPr lang="en-BG" sz="800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62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B791-5D43-B756-A1F2-1AC3CA16F722}"/>
              </a:ext>
            </a:extLst>
          </p:cNvPr>
          <p:cNvSpPr>
            <a:spLocks noGrp="1"/>
          </p:cNvSpPr>
          <p:nvPr>
            <p:ph type="title"/>
          </p:nvPr>
        </p:nvSpPr>
        <p:spPr/>
        <p:txBody>
          <a:bodyPr/>
          <a:lstStyle/>
          <a:p>
            <a:r>
              <a:rPr lang="bg-BG" dirty="0"/>
              <a:t>Линейно търсене</a:t>
            </a:r>
            <a:endParaRPr lang="en-BG" dirty="0"/>
          </a:p>
        </p:txBody>
      </p:sp>
    </p:spTree>
    <p:extLst>
      <p:ext uri="{BB962C8B-B14F-4D97-AF65-F5344CB8AC3E}">
        <p14:creationId xmlns:p14="http://schemas.microsoft.com/office/powerpoint/2010/main" val="2893454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3330-0516-FD06-9E9A-CD048303F4CC}"/>
              </a:ext>
            </a:extLst>
          </p:cNvPr>
          <p:cNvSpPr>
            <a:spLocks noGrp="1"/>
          </p:cNvSpPr>
          <p:nvPr>
            <p:ph type="title"/>
          </p:nvPr>
        </p:nvSpPr>
        <p:spPr/>
        <p:txBody>
          <a:bodyPr/>
          <a:lstStyle/>
          <a:p>
            <a:r>
              <a:rPr lang="bg-BG"/>
              <a:t>Линейно търсене</a:t>
            </a:r>
            <a:endParaRPr lang="en-BG" dirty="0"/>
          </a:p>
        </p:txBody>
      </p:sp>
      <p:graphicFrame>
        <p:nvGraphicFramePr>
          <p:cNvPr id="7" name="Content Placeholder 2">
            <a:extLst>
              <a:ext uri="{FF2B5EF4-FFF2-40B4-BE49-F238E27FC236}">
                <a16:creationId xmlns:a16="http://schemas.microsoft.com/office/drawing/2014/main" id="{055F9E0C-632A-1915-137B-022684C4FC7B}"/>
              </a:ext>
            </a:extLst>
          </p:cNvPr>
          <p:cNvGraphicFramePr>
            <a:graphicFrameLocks noGrp="1"/>
          </p:cNvGraphicFramePr>
          <p:nvPr>
            <p:ph idx="1"/>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7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03330-0516-FD06-9E9A-CD048303F4CC}"/>
              </a:ext>
            </a:extLst>
          </p:cNvPr>
          <p:cNvSpPr>
            <a:spLocks noGrp="1"/>
          </p:cNvSpPr>
          <p:nvPr>
            <p:ph type="title"/>
          </p:nvPr>
        </p:nvSpPr>
        <p:spPr>
          <a:xfrm>
            <a:off x="761996" y="382385"/>
            <a:ext cx="10668004" cy="1113295"/>
          </a:xfrm>
        </p:spPr>
        <p:txBody>
          <a:bodyPr anchor="b">
            <a:normAutofit/>
          </a:bodyPr>
          <a:lstStyle/>
          <a:p>
            <a:pPr algn="ctr"/>
            <a:r>
              <a:rPr lang="bg-BG" dirty="0"/>
              <a:t>Линейно търсене</a:t>
            </a:r>
            <a:endParaRPr lang="en-BG"/>
          </a:p>
        </p:txBody>
      </p:sp>
      <p:sp>
        <p:nvSpPr>
          <p:cNvPr id="3" name="Content Placeholder 2">
            <a:extLst>
              <a:ext uri="{FF2B5EF4-FFF2-40B4-BE49-F238E27FC236}">
                <a16:creationId xmlns:a16="http://schemas.microsoft.com/office/drawing/2014/main" id="{D5DC00E4-BA52-2521-62A6-4A0DEC884903}"/>
              </a:ext>
            </a:extLst>
          </p:cNvPr>
          <p:cNvSpPr>
            <a:spLocks noGrp="1"/>
          </p:cNvSpPr>
          <p:nvPr>
            <p:ph idx="1"/>
          </p:nvPr>
        </p:nvSpPr>
        <p:spPr>
          <a:xfrm>
            <a:off x="761996" y="1785257"/>
            <a:ext cx="10668004" cy="3440539"/>
          </a:xfrm>
        </p:spPr>
        <p:txBody>
          <a:bodyPr>
            <a:normAutofit/>
          </a:bodyPr>
          <a:lstStyle/>
          <a:p>
            <a:pPr>
              <a:lnSpc>
                <a:spcPct val="100000"/>
              </a:lnSpc>
            </a:pPr>
            <a:r>
              <a:rPr lang="bg-BG" sz="2400">
                <a:effectLst/>
                <a:latin typeface="Times New Roman,Bold"/>
                <a:ea typeface="Aptos" panose="020B0004020202020204" pitchFamily="34" charset="0"/>
                <a:cs typeface="Times New Roman" panose="02020603050405020304" pitchFamily="18" charset="0"/>
              </a:rPr>
              <a:t>Елементите в масива могат да бъдат подредени в какъвто и да е ред.</a:t>
            </a:r>
            <a:r>
              <a:rPr lang="en-BG" sz="2400">
                <a:effectLst/>
              </a:rPr>
              <a:t> </a:t>
            </a:r>
            <a:endParaRPr lang="bg-BG" sz="2400">
              <a:effectLst/>
            </a:endParaRPr>
          </a:p>
          <a:p>
            <a:pPr>
              <a:lnSpc>
                <a:spcPct val="100000"/>
              </a:lnSpc>
            </a:pPr>
            <a:endParaRPr lang="bg-BG" sz="2400">
              <a:effectLst/>
            </a:endParaRPr>
          </a:p>
          <a:p>
            <a:pPr>
              <a:lnSpc>
                <a:spcPct val="100000"/>
              </a:lnSpc>
            </a:pPr>
            <a:r>
              <a:rPr lang="bg-BG" sz="2400">
                <a:effectLst/>
                <a:latin typeface="Times New Roman,Bold"/>
                <a:ea typeface="Aptos" panose="020B0004020202020204" pitchFamily="34" charset="0"/>
                <a:cs typeface="Times New Roman" panose="02020603050405020304" pitchFamily="18" charset="0"/>
              </a:rPr>
              <a:t>Средно този алгоритъм трябва да претърси половината от елементите в масива преди да намери търсеният, ако той изобщо съществува в масива</a:t>
            </a:r>
            <a:r>
              <a:rPr lang="bg-BG" sz="2400">
                <a:latin typeface="Times New Roman,Bold"/>
                <a:ea typeface="Aptos" panose="020B0004020202020204" pitchFamily="34" charset="0"/>
                <a:cs typeface="Times New Roman" panose="02020603050405020304" pitchFamily="18" charset="0"/>
              </a:rPr>
              <a:t>.</a:t>
            </a:r>
          </a:p>
          <a:p>
            <a:pPr>
              <a:lnSpc>
                <a:spcPct val="100000"/>
              </a:lnSpc>
            </a:pPr>
            <a:endParaRPr lang="bg-BG" sz="2400">
              <a:latin typeface="Times New Roman,Bold"/>
              <a:ea typeface="Aptos" panose="020B0004020202020204" pitchFamily="34" charset="0"/>
              <a:cs typeface="Times New Roman" panose="02020603050405020304" pitchFamily="18" charset="0"/>
            </a:endParaRPr>
          </a:p>
          <a:p>
            <a:pPr>
              <a:lnSpc>
                <a:spcPct val="100000"/>
              </a:lnSpc>
            </a:pPr>
            <a:r>
              <a:rPr lang="bg-BG" sz="2400">
                <a:effectLst/>
                <a:latin typeface="Times New Roman,Bold"/>
                <a:ea typeface="Times New Roman" panose="02020603050405020304" pitchFamily="18" charset="0"/>
              </a:rPr>
              <a:t>Тъй като времето на изпълнение на методът за линейно търсене нараства линейно с нарастването на елементите на масива, който претърсваме, линейното търсене е неефективно при много големи масиви.</a:t>
            </a:r>
            <a:endParaRPr lang="en-BG" sz="2400">
              <a:effectLst/>
              <a:latin typeface="Times New Roman" panose="02020603050405020304" pitchFamily="18" charset="0"/>
              <a:ea typeface="Times New Roman" panose="02020603050405020304" pitchFamily="18" charset="0"/>
            </a:endParaRPr>
          </a:p>
          <a:p>
            <a:pPr>
              <a:lnSpc>
                <a:spcPct val="100000"/>
              </a:lnSpc>
            </a:pPr>
            <a:endParaRPr lang="en-BG" sz="240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31488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5EE9-C347-5A07-DA04-0DECEAC9A3A4}"/>
              </a:ext>
            </a:extLst>
          </p:cNvPr>
          <p:cNvSpPr>
            <a:spLocks noGrp="1"/>
          </p:cNvSpPr>
          <p:nvPr>
            <p:ph type="title"/>
          </p:nvPr>
        </p:nvSpPr>
        <p:spPr/>
        <p:txBody>
          <a:bodyPr/>
          <a:lstStyle/>
          <a:p>
            <a:r>
              <a:rPr lang="bg-BG" dirty="0"/>
              <a:t>Линейно търсене</a:t>
            </a:r>
            <a:endParaRPr lang="en-BG" dirty="0"/>
          </a:p>
        </p:txBody>
      </p:sp>
      <p:graphicFrame>
        <p:nvGraphicFramePr>
          <p:cNvPr id="37" name="Table 36">
            <a:extLst>
              <a:ext uri="{FF2B5EF4-FFF2-40B4-BE49-F238E27FC236}">
                <a16:creationId xmlns:a16="http://schemas.microsoft.com/office/drawing/2014/main" id="{FB676887-2FC3-763B-EF83-9535CB087CE7}"/>
              </a:ext>
            </a:extLst>
          </p:cNvPr>
          <p:cNvGraphicFramePr>
            <a:graphicFrameLocks noGrp="1"/>
          </p:cNvGraphicFramePr>
          <p:nvPr>
            <p:extLst>
              <p:ext uri="{D42A27DB-BD31-4B8C-83A1-F6EECF244321}">
                <p14:modId xmlns:p14="http://schemas.microsoft.com/office/powerpoint/2010/main" val="946123817"/>
              </p:ext>
            </p:extLst>
          </p:nvPr>
        </p:nvGraphicFramePr>
        <p:xfrm>
          <a:off x="2032000" y="1503677"/>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09607766"/>
                    </a:ext>
                  </a:extLst>
                </a:gridCol>
                <a:gridCol w="1016000">
                  <a:extLst>
                    <a:ext uri="{9D8B030D-6E8A-4147-A177-3AD203B41FA5}">
                      <a16:colId xmlns:a16="http://schemas.microsoft.com/office/drawing/2014/main" val="2072718676"/>
                    </a:ext>
                  </a:extLst>
                </a:gridCol>
                <a:gridCol w="1016000">
                  <a:extLst>
                    <a:ext uri="{9D8B030D-6E8A-4147-A177-3AD203B41FA5}">
                      <a16:colId xmlns:a16="http://schemas.microsoft.com/office/drawing/2014/main" val="575369"/>
                    </a:ext>
                  </a:extLst>
                </a:gridCol>
                <a:gridCol w="1016000">
                  <a:extLst>
                    <a:ext uri="{9D8B030D-6E8A-4147-A177-3AD203B41FA5}">
                      <a16:colId xmlns:a16="http://schemas.microsoft.com/office/drawing/2014/main" val="4186634329"/>
                    </a:ext>
                  </a:extLst>
                </a:gridCol>
                <a:gridCol w="1016000">
                  <a:extLst>
                    <a:ext uri="{9D8B030D-6E8A-4147-A177-3AD203B41FA5}">
                      <a16:colId xmlns:a16="http://schemas.microsoft.com/office/drawing/2014/main" val="2455407794"/>
                    </a:ext>
                  </a:extLst>
                </a:gridCol>
                <a:gridCol w="1016000">
                  <a:extLst>
                    <a:ext uri="{9D8B030D-6E8A-4147-A177-3AD203B41FA5}">
                      <a16:colId xmlns:a16="http://schemas.microsoft.com/office/drawing/2014/main" val="784737911"/>
                    </a:ext>
                  </a:extLst>
                </a:gridCol>
                <a:gridCol w="1016000">
                  <a:extLst>
                    <a:ext uri="{9D8B030D-6E8A-4147-A177-3AD203B41FA5}">
                      <a16:colId xmlns:a16="http://schemas.microsoft.com/office/drawing/2014/main" val="2884615477"/>
                    </a:ext>
                  </a:extLst>
                </a:gridCol>
                <a:gridCol w="1016000">
                  <a:extLst>
                    <a:ext uri="{9D8B030D-6E8A-4147-A177-3AD203B41FA5}">
                      <a16:colId xmlns:a16="http://schemas.microsoft.com/office/drawing/2014/main" val="2575232598"/>
                    </a:ext>
                  </a:extLst>
                </a:gridCol>
              </a:tblGrid>
              <a:tr h="370840">
                <a:tc>
                  <a:txBody>
                    <a:bodyPr/>
                    <a:lstStyle/>
                    <a:p>
                      <a:r>
                        <a:rPr lang="en-BG" dirty="0"/>
                        <a:t>1</a:t>
                      </a:r>
                    </a:p>
                  </a:txBody>
                  <a:tcPr/>
                </a:tc>
                <a:tc>
                  <a:txBody>
                    <a:bodyPr/>
                    <a:lstStyle/>
                    <a:p>
                      <a:r>
                        <a:rPr lang="en-BG" dirty="0"/>
                        <a:t>15</a:t>
                      </a:r>
                    </a:p>
                  </a:txBody>
                  <a:tcPr/>
                </a:tc>
                <a:tc>
                  <a:txBody>
                    <a:bodyPr/>
                    <a:lstStyle/>
                    <a:p>
                      <a:r>
                        <a:rPr lang="en-BG" dirty="0"/>
                        <a:t>23</a:t>
                      </a:r>
                    </a:p>
                  </a:txBody>
                  <a:tcPr/>
                </a:tc>
                <a:tc>
                  <a:txBody>
                    <a:bodyPr/>
                    <a:lstStyle/>
                    <a:p>
                      <a:r>
                        <a:rPr lang="en-BG" dirty="0"/>
                        <a:t>42</a:t>
                      </a:r>
                    </a:p>
                  </a:txBody>
                  <a:tcPr/>
                </a:tc>
                <a:tc>
                  <a:txBody>
                    <a:bodyPr/>
                    <a:lstStyle/>
                    <a:p>
                      <a:r>
                        <a:rPr lang="en-BG" dirty="0"/>
                        <a:t>8</a:t>
                      </a:r>
                    </a:p>
                  </a:txBody>
                  <a:tcPr/>
                </a:tc>
                <a:tc>
                  <a:txBody>
                    <a:bodyPr/>
                    <a:lstStyle/>
                    <a:p>
                      <a:r>
                        <a:rPr lang="en-BG" dirty="0"/>
                        <a:t>25</a:t>
                      </a:r>
                    </a:p>
                  </a:txBody>
                  <a:tcPr/>
                </a:tc>
                <a:tc>
                  <a:txBody>
                    <a:bodyPr/>
                    <a:lstStyle/>
                    <a:p>
                      <a:r>
                        <a:rPr lang="en-BG" dirty="0"/>
                        <a:t>17</a:t>
                      </a:r>
                    </a:p>
                  </a:txBody>
                  <a:tcPr/>
                </a:tc>
                <a:tc>
                  <a:txBody>
                    <a:bodyPr/>
                    <a:lstStyle/>
                    <a:p>
                      <a:r>
                        <a:rPr lang="en-BG" dirty="0"/>
                        <a:t>10</a:t>
                      </a:r>
                    </a:p>
                  </a:txBody>
                  <a:tcPr/>
                </a:tc>
                <a:extLst>
                  <a:ext uri="{0D108BD9-81ED-4DB2-BD59-A6C34878D82A}">
                    <a16:rowId xmlns:a16="http://schemas.microsoft.com/office/drawing/2014/main" val="3533169495"/>
                  </a:ext>
                </a:extLst>
              </a:tr>
            </a:tbl>
          </a:graphicData>
        </a:graphic>
      </p:graphicFrame>
      <p:graphicFrame>
        <p:nvGraphicFramePr>
          <p:cNvPr id="38" name="Table 37">
            <a:extLst>
              <a:ext uri="{FF2B5EF4-FFF2-40B4-BE49-F238E27FC236}">
                <a16:creationId xmlns:a16="http://schemas.microsoft.com/office/drawing/2014/main" id="{7F2ED5BC-AF7B-DAEB-C14D-57D9A8394A67}"/>
              </a:ext>
            </a:extLst>
          </p:cNvPr>
          <p:cNvGraphicFramePr>
            <a:graphicFrameLocks noGrp="1"/>
          </p:cNvGraphicFramePr>
          <p:nvPr>
            <p:extLst>
              <p:ext uri="{D42A27DB-BD31-4B8C-83A1-F6EECF244321}">
                <p14:modId xmlns:p14="http://schemas.microsoft.com/office/powerpoint/2010/main" val="358758664"/>
              </p:ext>
            </p:extLst>
          </p:nvPr>
        </p:nvGraphicFramePr>
        <p:xfrm>
          <a:off x="2056810" y="2761873"/>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09607766"/>
                    </a:ext>
                  </a:extLst>
                </a:gridCol>
                <a:gridCol w="1016000">
                  <a:extLst>
                    <a:ext uri="{9D8B030D-6E8A-4147-A177-3AD203B41FA5}">
                      <a16:colId xmlns:a16="http://schemas.microsoft.com/office/drawing/2014/main" val="2072718676"/>
                    </a:ext>
                  </a:extLst>
                </a:gridCol>
                <a:gridCol w="1016000">
                  <a:extLst>
                    <a:ext uri="{9D8B030D-6E8A-4147-A177-3AD203B41FA5}">
                      <a16:colId xmlns:a16="http://schemas.microsoft.com/office/drawing/2014/main" val="575369"/>
                    </a:ext>
                  </a:extLst>
                </a:gridCol>
                <a:gridCol w="1016000">
                  <a:extLst>
                    <a:ext uri="{9D8B030D-6E8A-4147-A177-3AD203B41FA5}">
                      <a16:colId xmlns:a16="http://schemas.microsoft.com/office/drawing/2014/main" val="4186634329"/>
                    </a:ext>
                  </a:extLst>
                </a:gridCol>
                <a:gridCol w="1016000">
                  <a:extLst>
                    <a:ext uri="{9D8B030D-6E8A-4147-A177-3AD203B41FA5}">
                      <a16:colId xmlns:a16="http://schemas.microsoft.com/office/drawing/2014/main" val="2455407794"/>
                    </a:ext>
                  </a:extLst>
                </a:gridCol>
                <a:gridCol w="1016000">
                  <a:extLst>
                    <a:ext uri="{9D8B030D-6E8A-4147-A177-3AD203B41FA5}">
                      <a16:colId xmlns:a16="http://schemas.microsoft.com/office/drawing/2014/main" val="784737911"/>
                    </a:ext>
                  </a:extLst>
                </a:gridCol>
                <a:gridCol w="1016000">
                  <a:extLst>
                    <a:ext uri="{9D8B030D-6E8A-4147-A177-3AD203B41FA5}">
                      <a16:colId xmlns:a16="http://schemas.microsoft.com/office/drawing/2014/main" val="2884615477"/>
                    </a:ext>
                  </a:extLst>
                </a:gridCol>
                <a:gridCol w="1016000">
                  <a:extLst>
                    <a:ext uri="{9D8B030D-6E8A-4147-A177-3AD203B41FA5}">
                      <a16:colId xmlns:a16="http://schemas.microsoft.com/office/drawing/2014/main" val="2575232598"/>
                    </a:ext>
                  </a:extLst>
                </a:gridCol>
              </a:tblGrid>
              <a:tr h="370840">
                <a:tc>
                  <a:txBody>
                    <a:bodyPr/>
                    <a:lstStyle/>
                    <a:p>
                      <a:r>
                        <a:rPr lang="en-BG" dirty="0"/>
                        <a:t>1</a:t>
                      </a:r>
                    </a:p>
                  </a:txBody>
                  <a:tcPr/>
                </a:tc>
                <a:tc>
                  <a:txBody>
                    <a:bodyPr/>
                    <a:lstStyle/>
                    <a:p>
                      <a:r>
                        <a:rPr lang="en-BG" dirty="0"/>
                        <a:t>15</a:t>
                      </a:r>
                    </a:p>
                  </a:txBody>
                  <a:tcPr/>
                </a:tc>
                <a:tc>
                  <a:txBody>
                    <a:bodyPr/>
                    <a:lstStyle/>
                    <a:p>
                      <a:r>
                        <a:rPr lang="en-BG" dirty="0"/>
                        <a:t>23</a:t>
                      </a:r>
                    </a:p>
                  </a:txBody>
                  <a:tcPr/>
                </a:tc>
                <a:tc>
                  <a:txBody>
                    <a:bodyPr/>
                    <a:lstStyle/>
                    <a:p>
                      <a:r>
                        <a:rPr lang="en-BG" dirty="0"/>
                        <a:t>42</a:t>
                      </a:r>
                    </a:p>
                  </a:txBody>
                  <a:tcPr/>
                </a:tc>
                <a:tc>
                  <a:txBody>
                    <a:bodyPr/>
                    <a:lstStyle/>
                    <a:p>
                      <a:r>
                        <a:rPr lang="en-BG" dirty="0"/>
                        <a:t>8</a:t>
                      </a:r>
                    </a:p>
                  </a:txBody>
                  <a:tcPr/>
                </a:tc>
                <a:tc>
                  <a:txBody>
                    <a:bodyPr/>
                    <a:lstStyle/>
                    <a:p>
                      <a:r>
                        <a:rPr lang="en-BG" dirty="0"/>
                        <a:t>25</a:t>
                      </a:r>
                    </a:p>
                  </a:txBody>
                  <a:tcPr/>
                </a:tc>
                <a:tc>
                  <a:txBody>
                    <a:bodyPr/>
                    <a:lstStyle/>
                    <a:p>
                      <a:r>
                        <a:rPr lang="en-BG" dirty="0"/>
                        <a:t>17</a:t>
                      </a:r>
                    </a:p>
                  </a:txBody>
                  <a:tcPr/>
                </a:tc>
                <a:tc>
                  <a:txBody>
                    <a:bodyPr/>
                    <a:lstStyle/>
                    <a:p>
                      <a:r>
                        <a:rPr lang="en-BG" dirty="0"/>
                        <a:t>10</a:t>
                      </a:r>
                    </a:p>
                  </a:txBody>
                  <a:tcPr/>
                </a:tc>
                <a:extLst>
                  <a:ext uri="{0D108BD9-81ED-4DB2-BD59-A6C34878D82A}">
                    <a16:rowId xmlns:a16="http://schemas.microsoft.com/office/drawing/2014/main" val="3533169495"/>
                  </a:ext>
                </a:extLst>
              </a:tr>
            </a:tbl>
          </a:graphicData>
        </a:graphic>
      </p:graphicFrame>
      <p:graphicFrame>
        <p:nvGraphicFramePr>
          <p:cNvPr id="39" name="Table 38">
            <a:extLst>
              <a:ext uri="{FF2B5EF4-FFF2-40B4-BE49-F238E27FC236}">
                <a16:creationId xmlns:a16="http://schemas.microsoft.com/office/drawing/2014/main" id="{5124720F-07E9-60D4-3677-E8247C76BCA4}"/>
              </a:ext>
            </a:extLst>
          </p:cNvPr>
          <p:cNvGraphicFramePr>
            <a:graphicFrameLocks noGrp="1"/>
          </p:cNvGraphicFramePr>
          <p:nvPr>
            <p:extLst>
              <p:ext uri="{D42A27DB-BD31-4B8C-83A1-F6EECF244321}">
                <p14:modId xmlns:p14="http://schemas.microsoft.com/office/powerpoint/2010/main" val="2713197888"/>
              </p:ext>
            </p:extLst>
          </p:nvPr>
        </p:nvGraphicFramePr>
        <p:xfrm>
          <a:off x="2078074" y="3888919"/>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09607766"/>
                    </a:ext>
                  </a:extLst>
                </a:gridCol>
                <a:gridCol w="1016000">
                  <a:extLst>
                    <a:ext uri="{9D8B030D-6E8A-4147-A177-3AD203B41FA5}">
                      <a16:colId xmlns:a16="http://schemas.microsoft.com/office/drawing/2014/main" val="2072718676"/>
                    </a:ext>
                  </a:extLst>
                </a:gridCol>
                <a:gridCol w="1016000">
                  <a:extLst>
                    <a:ext uri="{9D8B030D-6E8A-4147-A177-3AD203B41FA5}">
                      <a16:colId xmlns:a16="http://schemas.microsoft.com/office/drawing/2014/main" val="575369"/>
                    </a:ext>
                  </a:extLst>
                </a:gridCol>
                <a:gridCol w="1016000">
                  <a:extLst>
                    <a:ext uri="{9D8B030D-6E8A-4147-A177-3AD203B41FA5}">
                      <a16:colId xmlns:a16="http://schemas.microsoft.com/office/drawing/2014/main" val="4186634329"/>
                    </a:ext>
                  </a:extLst>
                </a:gridCol>
                <a:gridCol w="1016000">
                  <a:extLst>
                    <a:ext uri="{9D8B030D-6E8A-4147-A177-3AD203B41FA5}">
                      <a16:colId xmlns:a16="http://schemas.microsoft.com/office/drawing/2014/main" val="2455407794"/>
                    </a:ext>
                  </a:extLst>
                </a:gridCol>
                <a:gridCol w="1016000">
                  <a:extLst>
                    <a:ext uri="{9D8B030D-6E8A-4147-A177-3AD203B41FA5}">
                      <a16:colId xmlns:a16="http://schemas.microsoft.com/office/drawing/2014/main" val="784737911"/>
                    </a:ext>
                  </a:extLst>
                </a:gridCol>
                <a:gridCol w="1016000">
                  <a:extLst>
                    <a:ext uri="{9D8B030D-6E8A-4147-A177-3AD203B41FA5}">
                      <a16:colId xmlns:a16="http://schemas.microsoft.com/office/drawing/2014/main" val="2884615477"/>
                    </a:ext>
                  </a:extLst>
                </a:gridCol>
                <a:gridCol w="1016000">
                  <a:extLst>
                    <a:ext uri="{9D8B030D-6E8A-4147-A177-3AD203B41FA5}">
                      <a16:colId xmlns:a16="http://schemas.microsoft.com/office/drawing/2014/main" val="2575232598"/>
                    </a:ext>
                  </a:extLst>
                </a:gridCol>
              </a:tblGrid>
              <a:tr h="370840">
                <a:tc>
                  <a:txBody>
                    <a:bodyPr/>
                    <a:lstStyle/>
                    <a:p>
                      <a:r>
                        <a:rPr lang="en-BG" dirty="0"/>
                        <a:t>1</a:t>
                      </a:r>
                    </a:p>
                  </a:txBody>
                  <a:tcPr/>
                </a:tc>
                <a:tc>
                  <a:txBody>
                    <a:bodyPr/>
                    <a:lstStyle/>
                    <a:p>
                      <a:r>
                        <a:rPr lang="en-BG" dirty="0"/>
                        <a:t>15</a:t>
                      </a:r>
                    </a:p>
                  </a:txBody>
                  <a:tcPr/>
                </a:tc>
                <a:tc>
                  <a:txBody>
                    <a:bodyPr/>
                    <a:lstStyle/>
                    <a:p>
                      <a:r>
                        <a:rPr lang="en-BG" dirty="0"/>
                        <a:t>23</a:t>
                      </a:r>
                    </a:p>
                  </a:txBody>
                  <a:tcPr/>
                </a:tc>
                <a:tc>
                  <a:txBody>
                    <a:bodyPr/>
                    <a:lstStyle/>
                    <a:p>
                      <a:r>
                        <a:rPr lang="en-BG" dirty="0"/>
                        <a:t>42</a:t>
                      </a:r>
                    </a:p>
                  </a:txBody>
                  <a:tcPr/>
                </a:tc>
                <a:tc>
                  <a:txBody>
                    <a:bodyPr/>
                    <a:lstStyle/>
                    <a:p>
                      <a:r>
                        <a:rPr lang="en-BG" dirty="0"/>
                        <a:t>8</a:t>
                      </a:r>
                    </a:p>
                  </a:txBody>
                  <a:tcPr/>
                </a:tc>
                <a:tc>
                  <a:txBody>
                    <a:bodyPr/>
                    <a:lstStyle/>
                    <a:p>
                      <a:r>
                        <a:rPr lang="en-BG" dirty="0"/>
                        <a:t>25</a:t>
                      </a:r>
                    </a:p>
                  </a:txBody>
                  <a:tcPr/>
                </a:tc>
                <a:tc>
                  <a:txBody>
                    <a:bodyPr/>
                    <a:lstStyle/>
                    <a:p>
                      <a:r>
                        <a:rPr lang="en-BG" dirty="0"/>
                        <a:t>17</a:t>
                      </a:r>
                    </a:p>
                  </a:txBody>
                  <a:tcPr/>
                </a:tc>
                <a:tc>
                  <a:txBody>
                    <a:bodyPr/>
                    <a:lstStyle/>
                    <a:p>
                      <a:r>
                        <a:rPr lang="en-BG" dirty="0"/>
                        <a:t>10</a:t>
                      </a:r>
                    </a:p>
                  </a:txBody>
                  <a:tcPr/>
                </a:tc>
                <a:extLst>
                  <a:ext uri="{0D108BD9-81ED-4DB2-BD59-A6C34878D82A}">
                    <a16:rowId xmlns:a16="http://schemas.microsoft.com/office/drawing/2014/main" val="3533169495"/>
                  </a:ext>
                </a:extLst>
              </a:tr>
            </a:tbl>
          </a:graphicData>
        </a:graphic>
      </p:graphicFrame>
      <p:graphicFrame>
        <p:nvGraphicFramePr>
          <p:cNvPr id="40" name="Table 39">
            <a:extLst>
              <a:ext uri="{FF2B5EF4-FFF2-40B4-BE49-F238E27FC236}">
                <a16:creationId xmlns:a16="http://schemas.microsoft.com/office/drawing/2014/main" id="{0FE6045F-0195-E002-D417-C7E00620314B}"/>
              </a:ext>
            </a:extLst>
          </p:cNvPr>
          <p:cNvGraphicFramePr>
            <a:graphicFrameLocks noGrp="1"/>
          </p:cNvGraphicFramePr>
          <p:nvPr>
            <p:extLst>
              <p:ext uri="{D42A27DB-BD31-4B8C-83A1-F6EECF244321}">
                <p14:modId xmlns:p14="http://schemas.microsoft.com/office/powerpoint/2010/main" val="1806816043"/>
              </p:ext>
            </p:extLst>
          </p:nvPr>
        </p:nvGraphicFramePr>
        <p:xfrm>
          <a:off x="2088706" y="5196732"/>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09607766"/>
                    </a:ext>
                  </a:extLst>
                </a:gridCol>
                <a:gridCol w="1016000">
                  <a:extLst>
                    <a:ext uri="{9D8B030D-6E8A-4147-A177-3AD203B41FA5}">
                      <a16:colId xmlns:a16="http://schemas.microsoft.com/office/drawing/2014/main" val="2072718676"/>
                    </a:ext>
                  </a:extLst>
                </a:gridCol>
                <a:gridCol w="1016000">
                  <a:extLst>
                    <a:ext uri="{9D8B030D-6E8A-4147-A177-3AD203B41FA5}">
                      <a16:colId xmlns:a16="http://schemas.microsoft.com/office/drawing/2014/main" val="575369"/>
                    </a:ext>
                  </a:extLst>
                </a:gridCol>
                <a:gridCol w="1016000">
                  <a:extLst>
                    <a:ext uri="{9D8B030D-6E8A-4147-A177-3AD203B41FA5}">
                      <a16:colId xmlns:a16="http://schemas.microsoft.com/office/drawing/2014/main" val="4186634329"/>
                    </a:ext>
                  </a:extLst>
                </a:gridCol>
                <a:gridCol w="1016000">
                  <a:extLst>
                    <a:ext uri="{9D8B030D-6E8A-4147-A177-3AD203B41FA5}">
                      <a16:colId xmlns:a16="http://schemas.microsoft.com/office/drawing/2014/main" val="2455407794"/>
                    </a:ext>
                  </a:extLst>
                </a:gridCol>
                <a:gridCol w="1016000">
                  <a:extLst>
                    <a:ext uri="{9D8B030D-6E8A-4147-A177-3AD203B41FA5}">
                      <a16:colId xmlns:a16="http://schemas.microsoft.com/office/drawing/2014/main" val="784737911"/>
                    </a:ext>
                  </a:extLst>
                </a:gridCol>
                <a:gridCol w="1016000">
                  <a:extLst>
                    <a:ext uri="{9D8B030D-6E8A-4147-A177-3AD203B41FA5}">
                      <a16:colId xmlns:a16="http://schemas.microsoft.com/office/drawing/2014/main" val="2884615477"/>
                    </a:ext>
                  </a:extLst>
                </a:gridCol>
                <a:gridCol w="1016000">
                  <a:extLst>
                    <a:ext uri="{9D8B030D-6E8A-4147-A177-3AD203B41FA5}">
                      <a16:colId xmlns:a16="http://schemas.microsoft.com/office/drawing/2014/main" val="2575232598"/>
                    </a:ext>
                  </a:extLst>
                </a:gridCol>
              </a:tblGrid>
              <a:tr h="370840">
                <a:tc>
                  <a:txBody>
                    <a:bodyPr/>
                    <a:lstStyle/>
                    <a:p>
                      <a:r>
                        <a:rPr lang="en-BG" dirty="0"/>
                        <a:t>1</a:t>
                      </a:r>
                    </a:p>
                  </a:txBody>
                  <a:tcPr/>
                </a:tc>
                <a:tc>
                  <a:txBody>
                    <a:bodyPr/>
                    <a:lstStyle/>
                    <a:p>
                      <a:r>
                        <a:rPr lang="en-BG" dirty="0"/>
                        <a:t>15</a:t>
                      </a:r>
                    </a:p>
                  </a:txBody>
                  <a:tcPr/>
                </a:tc>
                <a:tc>
                  <a:txBody>
                    <a:bodyPr/>
                    <a:lstStyle/>
                    <a:p>
                      <a:r>
                        <a:rPr lang="en-BG" dirty="0"/>
                        <a:t>23</a:t>
                      </a:r>
                    </a:p>
                  </a:txBody>
                  <a:tcPr/>
                </a:tc>
                <a:tc>
                  <a:txBody>
                    <a:bodyPr/>
                    <a:lstStyle/>
                    <a:p>
                      <a:r>
                        <a:rPr lang="en-BG" dirty="0"/>
                        <a:t>42</a:t>
                      </a:r>
                    </a:p>
                  </a:txBody>
                  <a:tcPr/>
                </a:tc>
                <a:tc>
                  <a:txBody>
                    <a:bodyPr/>
                    <a:lstStyle/>
                    <a:p>
                      <a:r>
                        <a:rPr lang="en-BG" dirty="0"/>
                        <a:t>8</a:t>
                      </a:r>
                    </a:p>
                  </a:txBody>
                  <a:tcPr/>
                </a:tc>
                <a:tc>
                  <a:txBody>
                    <a:bodyPr/>
                    <a:lstStyle/>
                    <a:p>
                      <a:r>
                        <a:rPr lang="en-BG" dirty="0"/>
                        <a:t>25</a:t>
                      </a:r>
                    </a:p>
                  </a:txBody>
                  <a:tcPr/>
                </a:tc>
                <a:tc>
                  <a:txBody>
                    <a:bodyPr/>
                    <a:lstStyle/>
                    <a:p>
                      <a:r>
                        <a:rPr lang="en-BG" dirty="0"/>
                        <a:t>17</a:t>
                      </a:r>
                    </a:p>
                  </a:txBody>
                  <a:tcPr/>
                </a:tc>
                <a:tc>
                  <a:txBody>
                    <a:bodyPr/>
                    <a:lstStyle/>
                    <a:p>
                      <a:r>
                        <a:rPr lang="en-BG" dirty="0"/>
                        <a:t>10</a:t>
                      </a:r>
                    </a:p>
                  </a:txBody>
                  <a:tcPr/>
                </a:tc>
                <a:extLst>
                  <a:ext uri="{0D108BD9-81ED-4DB2-BD59-A6C34878D82A}">
                    <a16:rowId xmlns:a16="http://schemas.microsoft.com/office/drawing/2014/main" val="3533169495"/>
                  </a:ext>
                </a:extLst>
              </a:tr>
            </a:tbl>
          </a:graphicData>
        </a:graphic>
      </p:graphicFrame>
      <p:cxnSp>
        <p:nvCxnSpPr>
          <p:cNvPr id="42" name="Straight Arrow Connector 41">
            <a:extLst>
              <a:ext uri="{FF2B5EF4-FFF2-40B4-BE49-F238E27FC236}">
                <a16:creationId xmlns:a16="http://schemas.microsoft.com/office/drawing/2014/main" id="{B5CF1FE3-55B5-8942-04A5-C9F8C9028D49}"/>
              </a:ext>
            </a:extLst>
          </p:cNvPr>
          <p:cNvCxnSpPr>
            <a:cxnSpLocks/>
          </p:cNvCxnSpPr>
          <p:nvPr/>
        </p:nvCxnSpPr>
        <p:spPr>
          <a:xfrm flipV="1">
            <a:off x="2477386" y="1960231"/>
            <a:ext cx="0" cy="251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4248D097-0566-7D63-364F-B4FD6EE28D20}"/>
              </a:ext>
            </a:extLst>
          </p:cNvPr>
          <p:cNvSpPr txBox="1">
            <a:spLocks/>
          </p:cNvSpPr>
          <p:nvPr/>
        </p:nvSpPr>
        <p:spPr>
          <a:xfrm>
            <a:off x="2269637" y="2158337"/>
            <a:ext cx="415498" cy="369332"/>
          </a:xfrm>
          <a:prstGeom prst="rect">
            <a:avLst/>
          </a:prstGeom>
          <a:noFill/>
        </p:spPr>
        <p:txBody>
          <a:bodyPr wrap="none" rtlCol="0">
            <a:spAutoFit/>
          </a:bodyPr>
          <a:lstStyle/>
          <a:p>
            <a:r>
              <a:rPr lang="en-BG" dirty="0"/>
              <a:t>42</a:t>
            </a:r>
          </a:p>
        </p:txBody>
      </p:sp>
      <p:sp>
        <p:nvSpPr>
          <p:cNvPr id="49" name="TextBox 48">
            <a:extLst>
              <a:ext uri="{FF2B5EF4-FFF2-40B4-BE49-F238E27FC236}">
                <a16:creationId xmlns:a16="http://schemas.microsoft.com/office/drawing/2014/main" id="{2D515B56-6D4F-BBA5-90F9-6D8DD71726FE}"/>
              </a:ext>
            </a:extLst>
          </p:cNvPr>
          <p:cNvSpPr txBox="1"/>
          <p:nvPr/>
        </p:nvSpPr>
        <p:spPr>
          <a:xfrm>
            <a:off x="1251678" y="1503677"/>
            <a:ext cx="450764" cy="369332"/>
          </a:xfrm>
          <a:prstGeom prst="rect">
            <a:avLst/>
          </a:prstGeom>
          <a:noFill/>
        </p:spPr>
        <p:txBody>
          <a:bodyPr wrap="none" rtlCol="0">
            <a:spAutoFit/>
          </a:bodyPr>
          <a:lstStyle/>
          <a:p>
            <a:r>
              <a:rPr lang="en-BG" dirty="0"/>
              <a:t>(1)</a:t>
            </a:r>
          </a:p>
        </p:txBody>
      </p:sp>
      <p:sp>
        <p:nvSpPr>
          <p:cNvPr id="50" name="TextBox 49">
            <a:extLst>
              <a:ext uri="{FF2B5EF4-FFF2-40B4-BE49-F238E27FC236}">
                <a16:creationId xmlns:a16="http://schemas.microsoft.com/office/drawing/2014/main" id="{4D602652-E4F4-2AE3-8AA7-0DE9613FA5A7}"/>
              </a:ext>
            </a:extLst>
          </p:cNvPr>
          <p:cNvSpPr txBox="1"/>
          <p:nvPr/>
        </p:nvSpPr>
        <p:spPr>
          <a:xfrm>
            <a:off x="1251678" y="2761873"/>
            <a:ext cx="450764" cy="369332"/>
          </a:xfrm>
          <a:prstGeom prst="rect">
            <a:avLst/>
          </a:prstGeom>
          <a:noFill/>
        </p:spPr>
        <p:txBody>
          <a:bodyPr wrap="none" rtlCol="0">
            <a:spAutoFit/>
          </a:bodyPr>
          <a:lstStyle/>
          <a:p>
            <a:r>
              <a:rPr lang="en-BG" dirty="0"/>
              <a:t>(2)</a:t>
            </a:r>
          </a:p>
        </p:txBody>
      </p:sp>
      <p:sp>
        <p:nvSpPr>
          <p:cNvPr id="51" name="TextBox 50">
            <a:extLst>
              <a:ext uri="{FF2B5EF4-FFF2-40B4-BE49-F238E27FC236}">
                <a16:creationId xmlns:a16="http://schemas.microsoft.com/office/drawing/2014/main" id="{ACFCC251-F113-3430-09F7-672A206DF335}"/>
              </a:ext>
            </a:extLst>
          </p:cNvPr>
          <p:cNvSpPr txBox="1"/>
          <p:nvPr/>
        </p:nvSpPr>
        <p:spPr>
          <a:xfrm>
            <a:off x="1251678" y="3888919"/>
            <a:ext cx="450764" cy="369332"/>
          </a:xfrm>
          <a:prstGeom prst="rect">
            <a:avLst/>
          </a:prstGeom>
          <a:noFill/>
        </p:spPr>
        <p:txBody>
          <a:bodyPr wrap="none" rtlCol="0">
            <a:spAutoFit/>
          </a:bodyPr>
          <a:lstStyle/>
          <a:p>
            <a:r>
              <a:rPr lang="en-BG" dirty="0"/>
              <a:t>(3)</a:t>
            </a:r>
          </a:p>
        </p:txBody>
      </p:sp>
      <p:sp>
        <p:nvSpPr>
          <p:cNvPr id="52" name="TextBox 51">
            <a:extLst>
              <a:ext uri="{FF2B5EF4-FFF2-40B4-BE49-F238E27FC236}">
                <a16:creationId xmlns:a16="http://schemas.microsoft.com/office/drawing/2014/main" id="{EB5BF09A-8515-ACFB-FAA2-74DB08F8183C}"/>
              </a:ext>
            </a:extLst>
          </p:cNvPr>
          <p:cNvSpPr txBox="1"/>
          <p:nvPr/>
        </p:nvSpPr>
        <p:spPr>
          <a:xfrm>
            <a:off x="1251678" y="5196732"/>
            <a:ext cx="450764" cy="369332"/>
          </a:xfrm>
          <a:prstGeom prst="rect">
            <a:avLst/>
          </a:prstGeom>
          <a:noFill/>
        </p:spPr>
        <p:txBody>
          <a:bodyPr wrap="none" rtlCol="0">
            <a:spAutoFit/>
          </a:bodyPr>
          <a:lstStyle/>
          <a:p>
            <a:r>
              <a:rPr lang="en-BG" dirty="0"/>
              <a:t>(4)</a:t>
            </a:r>
          </a:p>
        </p:txBody>
      </p:sp>
      <p:cxnSp>
        <p:nvCxnSpPr>
          <p:cNvPr id="53" name="Straight Arrow Connector 52">
            <a:extLst>
              <a:ext uri="{FF2B5EF4-FFF2-40B4-BE49-F238E27FC236}">
                <a16:creationId xmlns:a16="http://schemas.microsoft.com/office/drawing/2014/main" id="{D696E5B5-7019-7670-2792-ECEAEB79D1C0}"/>
              </a:ext>
            </a:extLst>
          </p:cNvPr>
          <p:cNvCxnSpPr>
            <a:cxnSpLocks/>
          </p:cNvCxnSpPr>
          <p:nvPr/>
        </p:nvCxnSpPr>
        <p:spPr>
          <a:xfrm flipV="1">
            <a:off x="3539903" y="3205700"/>
            <a:ext cx="0" cy="251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C50AB026-3783-B39E-4808-8BDB649892AB}"/>
              </a:ext>
            </a:extLst>
          </p:cNvPr>
          <p:cNvSpPr txBox="1">
            <a:spLocks/>
          </p:cNvSpPr>
          <p:nvPr/>
        </p:nvSpPr>
        <p:spPr>
          <a:xfrm>
            <a:off x="3322629" y="3409903"/>
            <a:ext cx="415498" cy="369332"/>
          </a:xfrm>
          <a:prstGeom prst="rect">
            <a:avLst/>
          </a:prstGeom>
          <a:noFill/>
        </p:spPr>
        <p:txBody>
          <a:bodyPr wrap="none" rtlCol="0">
            <a:spAutoFit/>
          </a:bodyPr>
          <a:lstStyle/>
          <a:p>
            <a:r>
              <a:rPr lang="en-BG" dirty="0"/>
              <a:t>42</a:t>
            </a:r>
          </a:p>
        </p:txBody>
      </p:sp>
      <p:cxnSp>
        <p:nvCxnSpPr>
          <p:cNvPr id="55" name="Straight Arrow Connector 54">
            <a:extLst>
              <a:ext uri="{FF2B5EF4-FFF2-40B4-BE49-F238E27FC236}">
                <a16:creationId xmlns:a16="http://schemas.microsoft.com/office/drawing/2014/main" id="{B5B4C2B7-5CE5-8EB7-5202-661DBB8D703A}"/>
              </a:ext>
            </a:extLst>
          </p:cNvPr>
          <p:cNvCxnSpPr>
            <a:cxnSpLocks/>
          </p:cNvCxnSpPr>
          <p:nvPr/>
        </p:nvCxnSpPr>
        <p:spPr>
          <a:xfrm flipV="1">
            <a:off x="4543646" y="4345473"/>
            <a:ext cx="0" cy="251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B7EF217D-A5A6-41DA-D918-4A954BA61484}"/>
              </a:ext>
            </a:extLst>
          </p:cNvPr>
          <p:cNvSpPr txBox="1">
            <a:spLocks/>
          </p:cNvSpPr>
          <p:nvPr/>
        </p:nvSpPr>
        <p:spPr>
          <a:xfrm>
            <a:off x="4335897" y="4543579"/>
            <a:ext cx="415498" cy="369332"/>
          </a:xfrm>
          <a:prstGeom prst="rect">
            <a:avLst/>
          </a:prstGeom>
          <a:noFill/>
        </p:spPr>
        <p:txBody>
          <a:bodyPr wrap="none" rtlCol="0">
            <a:spAutoFit/>
          </a:bodyPr>
          <a:lstStyle/>
          <a:p>
            <a:r>
              <a:rPr lang="en-BG" dirty="0"/>
              <a:t>42</a:t>
            </a:r>
          </a:p>
        </p:txBody>
      </p:sp>
      <p:cxnSp>
        <p:nvCxnSpPr>
          <p:cNvPr id="57" name="Straight Arrow Connector 56">
            <a:extLst>
              <a:ext uri="{FF2B5EF4-FFF2-40B4-BE49-F238E27FC236}">
                <a16:creationId xmlns:a16="http://schemas.microsoft.com/office/drawing/2014/main" id="{997A569B-6B50-F00C-6E23-9D494CAEC966}"/>
              </a:ext>
            </a:extLst>
          </p:cNvPr>
          <p:cNvCxnSpPr>
            <a:cxnSpLocks/>
          </p:cNvCxnSpPr>
          <p:nvPr/>
        </p:nvCxnSpPr>
        <p:spPr>
          <a:xfrm flipV="1">
            <a:off x="5596270" y="5653287"/>
            <a:ext cx="0" cy="251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F9361AC-1372-2100-394A-84EBD6E13060}"/>
              </a:ext>
            </a:extLst>
          </p:cNvPr>
          <p:cNvSpPr txBox="1">
            <a:spLocks/>
          </p:cNvSpPr>
          <p:nvPr/>
        </p:nvSpPr>
        <p:spPr>
          <a:xfrm>
            <a:off x="5388521" y="5851393"/>
            <a:ext cx="415498" cy="369332"/>
          </a:xfrm>
          <a:prstGeom prst="rect">
            <a:avLst/>
          </a:prstGeom>
          <a:noFill/>
        </p:spPr>
        <p:txBody>
          <a:bodyPr wrap="none" rtlCol="0">
            <a:spAutoFit/>
          </a:bodyPr>
          <a:lstStyle/>
          <a:p>
            <a:r>
              <a:rPr lang="en-BG" dirty="0"/>
              <a:t>42</a:t>
            </a:r>
          </a:p>
        </p:txBody>
      </p:sp>
      <p:sp>
        <p:nvSpPr>
          <p:cNvPr id="59" name="TextBox 58">
            <a:extLst>
              <a:ext uri="{FF2B5EF4-FFF2-40B4-BE49-F238E27FC236}">
                <a16:creationId xmlns:a16="http://schemas.microsoft.com/office/drawing/2014/main" id="{0AE6F2DF-C16C-60B5-F711-3C21C201A539}"/>
              </a:ext>
            </a:extLst>
          </p:cNvPr>
          <p:cNvSpPr txBox="1"/>
          <p:nvPr/>
        </p:nvSpPr>
        <p:spPr>
          <a:xfrm>
            <a:off x="2269637" y="2211572"/>
            <a:ext cx="415498" cy="369332"/>
          </a:xfrm>
          <a:prstGeom prst="rect">
            <a:avLst/>
          </a:prstGeom>
          <a:noFill/>
        </p:spPr>
        <p:txBody>
          <a:bodyPr wrap="none" rtlCol="0">
            <a:spAutoFit/>
          </a:bodyPr>
          <a:lstStyle/>
          <a:p>
            <a:r>
              <a:rPr lang="en-BG" dirty="0"/>
              <a:t>❌</a:t>
            </a:r>
          </a:p>
        </p:txBody>
      </p:sp>
      <p:sp>
        <p:nvSpPr>
          <p:cNvPr id="62" name="TextBox 61">
            <a:extLst>
              <a:ext uri="{FF2B5EF4-FFF2-40B4-BE49-F238E27FC236}">
                <a16:creationId xmlns:a16="http://schemas.microsoft.com/office/drawing/2014/main" id="{D1BC2D2E-0E58-A890-36FD-E00F17EBC969}"/>
              </a:ext>
            </a:extLst>
          </p:cNvPr>
          <p:cNvSpPr txBox="1"/>
          <p:nvPr/>
        </p:nvSpPr>
        <p:spPr>
          <a:xfrm>
            <a:off x="3322629" y="3457041"/>
            <a:ext cx="415498" cy="369332"/>
          </a:xfrm>
          <a:prstGeom prst="rect">
            <a:avLst/>
          </a:prstGeom>
          <a:noFill/>
        </p:spPr>
        <p:txBody>
          <a:bodyPr wrap="none" rtlCol="0">
            <a:spAutoFit/>
          </a:bodyPr>
          <a:lstStyle/>
          <a:p>
            <a:r>
              <a:rPr lang="en-BG" dirty="0"/>
              <a:t>❌</a:t>
            </a:r>
          </a:p>
        </p:txBody>
      </p:sp>
      <p:sp>
        <p:nvSpPr>
          <p:cNvPr id="63" name="TextBox 62">
            <a:extLst>
              <a:ext uri="{FF2B5EF4-FFF2-40B4-BE49-F238E27FC236}">
                <a16:creationId xmlns:a16="http://schemas.microsoft.com/office/drawing/2014/main" id="{1C688278-6BF8-AF22-957E-238232BE3FA3}"/>
              </a:ext>
            </a:extLst>
          </p:cNvPr>
          <p:cNvSpPr txBox="1"/>
          <p:nvPr/>
        </p:nvSpPr>
        <p:spPr>
          <a:xfrm>
            <a:off x="4335897" y="4596814"/>
            <a:ext cx="415498" cy="369332"/>
          </a:xfrm>
          <a:prstGeom prst="rect">
            <a:avLst/>
          </a:prstGeom>
          <a:noFill/>
        </p:spPr>
        <p:txBody>
          <a:bodyPr wrap="none" rtlCol="0">
            <a:spAutoFit/>
          </a:bodyPr>
          <a:lstStyle/>
          <a:p>
            <a:r>
              <a:rPr lang="en-BG" dirty="0"/>
              <a:t>❌</a:t>
            </a:r>
          </a:p>
        </p:txBody>
      </p:sp>
      <p:sp>
        <p:nvSpPr>
          <p:cNvPr id="65" name="TextBox 64">
            <a:extLst>
              <a:ext uri="{FF2B5EF4-FFF2-40B4-BE49-F238E27FC236}">
                <a16:creationId xmlns:a16="http://schemas.microsoft.com/office/drawing/2014/main" id="{37C08050-D16B-CC8E-CC81-E9540EDB9F36}"/>
              </a:ext>
            </a:extLst>
          </p:cNvPr>
          <p:cNvSpPr txBox="1"/>
          <p:nvPr/>
        </p:nvSpPr>
        <p:spPr>
          <a:xfrm>
            <a:off x="5707710" y="5892550"/>
            <a:ext cx="415498" cy="369332"/>
          </a:xfrm>
          <a:prstGeom prst="rect">
            <a:avLst/>
          </a:prstGeom>
          <a:noFill/>
        </p:spPr>
        <p:txBody>
          <a:bodyPr wrap="none" rtlCol="0">
            <a:spAutoFit/>
          </a:bodyPr>
          <a:lstStyle/>
          <a:p>
            <a:r>
              <a:rPr lang="en-BG" dirty="0"/>
              <a:t>✅</a:t>
            </a:r>
          </a:p>
        </p:txBody>
      </p:sp>
    </p:spTree>
    <p:extLst>
      <p:ext uri="{BB962C8B-B14F-4D97-AF65-F5344CB8AC3E}">
        <p14:creationId xmlns:p14="http://schemas.microsoft.com/office/powerpoint/2010/main" val="2029246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nodeType="clickEffect">
                                  <p:stCondLst>
                                    <p:cond delay="0"/>
                                  </p:stCondLst>
                                  <p:childTnLst>
                                    <p:anim calcmode="discrete" valueType="str">
                                      <p:cBhvr>
                                        <p:cTn id="18" dur="1000" fill="hold"/>
                                        <p:tgtEl>
                                          <p:spTgt spid="42"/>
                                        </p:tgtEl>
                                        <p:attrNameLst>
                                          <p:attrName>style.visibility</p:attrName>
                                        </p:attrNameLst>
                                      </p:cBhvr>
                                      <p:tavLst>
                                        <p:tav tm="0">
                                          <p:val>
                                            <p:strVal val="hidden"/>
                                          </p:val>
                                        </p:tav>
                                        <p:tav tm="50000">
                                          <p:val>
                                            <p:strVal val="visible"/>
                                          </p:val>
                                        </p:tav>
                                      </p:tavLst>
                                    </p:anim>
                                  </p:childTnLst>
                                </p:cTn>
                              </p:par>
                              <p:par>
                                <p:cTn id="19" presetID="35" presetClass="emph" presetSubtype="0" fill="hold" grpId="0" nodeType="withEffect">
                                  <p:stCondLst>
                                    <p:cond delay="0"/>
                                  </p:stCondLst>
                                  <p:childTnLst>
                                    <p:anim calcmode="discrete" valueType="str">
                                      <p:cBhvr>
                                        <p:cTn id="20" dur="10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1000" fill="hold"/>
                                        <p:tgtEl>
                                          <p:spTgt spid="59"/>
                                        </p:tgtEl>
                                        <p:attrNameLst>
                                          <p:attrName>ppt_w</p:attrName>
                                        </p:attrNameLst>
                                      </p:cBhvr>
                                      <p:tavLst>
                                        <p:tav tm="0">
                                          <p:val>
                                            <p:strVal val="#ppt_w*0.70"/>
                                          </p:val>
                                        </p:tav>
                                        <p:tav tm="100000">
                                          <p:val>
                                            <p:strVal val="#ppt_w"/>
                                          </p:val>
                                        </p:tav>
                                      </p:tavLst>
                                    </p:anim>
                                    <p:anim calcmode="lin" valueType="num">
                                      <p:cBhvr>
                                        <p:cTn id="26" dur="1000" fill="hold"/>
                                        <p:tgtEl>
                                          <p:spTgt spid="59"/>
                                        </p:tgtEl>
                                        <p:attrNameLst>
                                          <p:attrName>ppt_h</p:attrName>
                                        </p:attrNameLst>
                                      </p:cBhvr>
                                      <p:tavLst>
                                        <p:tav tm="0">
                                          <p:val>
                                            <p:strVal val="#ppt_h"/>
                                          </p:val>
                                        </p:tav>
                                        <p:tav tm="100000">
                                          <p:val>
                                            <p:strVal val="#ppt_h"/>
                                          </p:val>
                                        </p:tav>
                                      </p:tavLst>
                                    </p:anim>
                                    <p:animEffect transition="in" filter="fade">
                                      <p:cBhvr>
                                        <p:cTn id="27" dur="10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5" presetClass="emph" presetSubtype="0" fill="hold" grpId="1" nodeType="clickEffect">
                                  <p:stCondLst>
                                    <p:cond delay="0"/>
                                  </p:stCondLst>
                                  <p:childTnLst>
                                    <p:anim calcmode="discrete" valueType="str">
                                      <p:cBhvr>
                                        <p:cTn id="43" dur="10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1000" fill="hold"/>
                                        <p:tgtEl>
                                          <p:spTgt spid="62"/>
                                        </p:tgtEl>
                                        <p:attrNameLst>
                                          <p:attrName>ppt_w</p:attrName>
                                        </p:attrNameLst>
                                      </p:cBhvr>
                                      <p:tavLst>
                                        <p:tav tm="0">
                                          <p:val>
                                            <p:strVal val="#ppt_w*0.70"/>
                                          </p:val>
                                        </p:tav>
                                        <p:tav tm="100000">
                                          <p:val>
                                            <p:strVal val="#ppt_w"/>
                                          </p:val>
                                        </p:tav>
                                      </p:tavLst>
                                    </p:anim>
                                    <p:anim calcmode="lin" valueType="num">
                                      <p:cBhvr>
                                        <p:cTn id="49" dur="1000" fill="hold"/>
                                        <p:tgtEl>
                                          <p:spTgt spid="62"/>
                                        </p:tgtEl>
                                        <p:attrNameLst>
                                          <p:attrName>ppt_h</p:attrName>
                                        </p:attrNameLst>
                                      </p:cBhvr>
                                      <p:tavLst>
                                        <p:tav tm="0">
                                          <p:val>
                                            <p:strVal val="#ppt_h"/>
                                          </p:val>
                                        </p:tav>
                                        <p:tav tm="100000">
                                          <p:val>
                                            <p:strVal val="#ppt_h"/>
                                          </p:val>
                                        </p:tav>
                                      </p:tavLst>
                                    </p:anim>
                                    <p:animEffect transition="in" filter="fade">
                                      <p:cBhvr>
                                        <p:cTn id="50" dur="1000"/>
                                        <p:tgtEl>
                                          <p:spTgt spid="6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p:cTn id="75" dur="1000" fill="hold"/>
                                        <p:tgtEl>
                                          <p:spTgt spid="63"/>
                                        </p:tgtEl>
                                        <p:attrNameLst>
                                          <p:attrName>ppt_w</p:attrName>
                                        </p:attrNameLst>
                                      </p:cBhvr>
                                      <p:tavLst>
                                        <p:tav tm="0">
                                          <p:val>
                                            <p:strVal val="#ppt_w*0.70"/>
                                          </p:val>
                                        </p:tav>
                                        <p:tav tm="100000">
                                          <p:val>
                                            <p:strVal val="#ppt_w"/>
                                          </p:val>
                                        </p:tav>
                                      </p:tavLst>
                                    </p:anim>
                                    <p:anim calcmode="lin" valueType="num">
                                      <p:cBhvr>
                                        <p:cTn id="76" dur="1000" fill="hold"/>
                                        <p:tgtEl>
                                          <p:spTgt spid="63"/>
                                        </p:tgtEl>
                                        <p:attrNameLst>
                                          <p:attrName>ppt_h</p:attrName>
                                        </p:attrNameLst>
                                      </p:cBhvr>
                                      <p:tavLst>
                                        <p:tav tm="0">
                                          <p:val>
                                            <p:strVal val="#ppt_h"/>
                                          </p:val>
                                        </p:tav>
                                        <p:tav tm="100000">
                                          <p:val>
                                            <p:strVal val="#ppt_h"/>
                                          </p:val>
                                        </p:tav>
                                      </p:tavLst>
                                    </p:anim>
                                    <p:animEffect transition="in" filter="fade">
                                      <p:cBhvr>
                                        <p:cTn id="77" dur="10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 nodeType="clickEffect">
                                  <p:stCondLst>
                                    <p:cond delay="0"/>
                                  </p:stCondLst>
                                  <p:childTnLst>
                                    <p:set>
                                      <p:cBhvr>
                                        <p:cTn id="85" dur="1" fill="hold">
                                          <p:stCondLst>
                                            <p:cond delay="0"/>
                                          </p:stCondLst>
                                        </p:cTn>
                                        <p:tgtEl>
                                          <p:spTgt spid="6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5" presetClass="emph" presetSubtype="0" fill="hold" nodeType="clickEffect">
                                  <p:stCondLst>
                                    <p:cond delay="0"/>
                                  </p:stCondLst>
                                  <p:childTnLst>
                                    <p:anim calcmode="discrete" valueType="str">
                                      <p:cBhvr>
                                        <p:cTn id="101" dur="1000" fill="hold"/>
                                        <p:tgtEl>
                                          <p:spTgt spid="57"/>
                                        </p:tgtEl>
                                        <p:attrNameLst>
                                          <p:attrName>style.visibility</p:attrName>
                                        </p:attrNameLst>
                                      </p:cBhvr>
                                      <p:tavLst>
                                        <p:tav tm="0">
                                          <p:val>
                                            <p:strVal val="hidden"/>
                                          </p:val>
                                        </p:tav>
                                        <p:tav tm="50000">
                                          <p:val>
                                            <p:strVal val="visible"/>
                                          </p:val>
                                        </p:tav>
                                      </p:tavLst>
                                    </p:anim>
                                  </p:childTnLst>
                                </p:cTn>
                              </p:par>
                              <p:par>
                                <p:cTn id="102" presetID="35" presetClass="emph" presetSubtype="0" fill="hold" grpId="1" nodeType="withEffect">
                                  <p:stCondLst>
                                    <p:cond delay="0"/>
                                  </p:stCondLst>
                                  <p:childTnLst>
                                    <p:anim calcmode="discrete" valueType="str">
                                      <p:cBhvr>
                                        <p:cTn id="10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2"/>
      <p:bldP spid="49" grpId="0"/>
      <p:bldP spid="50" grpId="0"/>
      <p:bldP spid="51" grpId="0"/>
      <p:bldP spid="52" grpId="0"/>
      <p:bldP spid="54" grpId="0"/>
      <p:bldP spid="54" grpId="1"/>
      <p:bldP spid="56" grpId="0"/>
      <p:bldP spid="58" grpId="0"/>
      <p:bldP spid="58" grpId="1"/>
      <p:bldP spid="59" grpId="0"/>
      <p:bldP spid="62" grpId="0"/>
      <p:bldP spid="62" grpId="1"/>
      <p:bldP spid="62" grpId="2"/>
      <p:bldP spid="63" grpId="0"/>
      <p:bldP spid="63" grpId="1"/>
      <p:bldP spid="63" grpId="2"/>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706C6E76-A0F3-7763-1934-13876F1FF568}"/>
              </a:ext>
            </a:extLst>
          </p:cNvPr>
          <p:cNvSpPr>
            <a:spLocks noGrp="1"/>
          </p:cNvSpPr>
          <p:nvPr>
            <p:ph type="title"/>
          </p:nvPr>
        </p:nvSpPr>
        <p:spPr>
          <a:xfrm>
            <a:off x="931933" y="1162940"/>
            <a:ext cx="4515598" cy="4532120"/>
          </a:xfrm>
        </p:spPr>
        <p:txBody>
          <a:bodyPr anchor="ctr">
            <a:normAutofit/>
          </a:bodyPr>
          <a:lstStyle/>
          <a:p>
            <a:r>
              <a:rPr lang="bg-BG" sz="4400">
                <a:solidFill>
                  <a:srgbClr val="2A1A00"/>
                </a:solidFill>
              </a:rPr>
              <a:t>Предимства на линейното търсене</a:t>
            </a:r>
            <a:endParaRPr lang="en-BG" sz="4400">
              <a:solidFill>
                <a:srgbClr val="2A1A00"/>
              </a:solidFill>
            </a:endParaRP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3" name="Content Placeholder 2">
            <a:extLst>
              <a:ext uri="{FF2B5EF4-FFF2-40B4-BE49-F238E27FC236}">
                <a16:creationId xmlns:a16="http://schemas.microsoft.com/office/drawing/2014/main" id="{811BFBAC-C1E9-3533-401D-82EC2910F5FA}"/>
              </a:ext>
            </a:extLst>
          </p:cNvPr>
          <p:cNvSpPr>
            <a:spLocks noGrp="1"/>
          </p:cNvSpPr>
          <p:nvPr>
            <p:ph idx="1"/>
          </p:nvPr>
        </p:nvSpPr>
        <p:spPr>
          <a:xfrm>
            <a:off x="6749271" y="1128451"/>
            <a:ext cx="4680729" cy="4566609"/>
          </a:xfrm>
        </p:spPr>
        <p:txBody>
          <a:bodyPr anchor="ctr">
            <a:normAutofit/>
          </a:bodyPr>
          <a:lstStyle/>
          <a:p>
            <a:pPr>
              <a:lnSpc>
                <a:spcPct val="100000"/>
              </a:lnSpc>
            </a:pPr>
            <a:r>
              <a:rPr lang="bg-BG" sz="1900">
                <a:effectLst/>
                <a:latin typeface="Times New Roman,Bold"/>
                <a:ea typeface="Aptos" panose="020B0004020202020204" pitchFamily="34" charset="0"/>
                <a:cs typeface="Times New Roman" panose="02020603050405020304" pitchFamily="18" charset="0"/>
              </a:rPr>
              <a:t>Простота на реализация</a:t>
            </a:r>
            <a:r>
              <a:rPr lang="bg-BG" sz="1900">
                <a:latin typeface="Times New Roman,Bold"/>
                <a:ea typeface="Aptos" panose="020B0004020202020204" pitchFamily="34" charset="0"/>
                <a:cs typeface="Times New Roman" panose="02020603050405020304" pitchFamily="18" charset="0"/>
              </a:rPr>
              <a:t>. </a:t>
            </a:r>
            <a:r>
              <a:rPr lang="bg-BG" sz="1900">
                <a:effectLst/>
                <a:latin typeface="Times New Roman,Bold"/>
                <a:ea typeface="Times New Roman" panose="02020603050405020304" pitchFamily="18" charset="0"/>
              </a:rPr>
              <a:t>Линейното търсене е много лесно за разбиране и имплементиране. Не изисква сложна логика или структури данни.</a:t>
            </a:r>
          </a:p>
          <a:p>
            <a:pPr marL="0" indent="0">
              <a:lnSpc>
                <a:spcPct val="100000"/>
              </a:lnSpc>
              <a:buNone/>
            </a:pPr>
            <a:endParaRPr lang="bg-BG" sz="1900">
              <a:effectLst/>
            </a:endParaRPr>
          </a:p>
          <a:p>
            <a:pPr>
              <a:lnSpc>
                <a:spcPct val="100000"/>
              </a:lnSpc>
            </a:pPr>
            <a:r>
              <a:rPr lang="bg-BG" sz="1900">
                <a:effectLst/>
                <a:latin typeface="Times New Roman,Bold"/>
                <a:ea typeface="Aptos" panose="020B0004020202020204" pitchFamily="34" charset="0"/>
                <a:cs typeface="Times New Roman" panose="02020603050405020304" pitchFamily="18" charset="0"/>
              </a:rPr>
              <a:t>Приложимост</a:t>
            </a:r>
            <a:r>
              <a:rPr lang="bg-BG" sz="1900">
                <a:latin typeface="Times New Roman,Bold"/>
                <a:ea typeface="Aptos" panose="020B0004020202020204" pitchFamily="34" charset="0"/>
                <a:cs typeface="Times New Roman" panose="02020603050405020304" pitchFamily="18" charset="0"/>
              </a:rPr>
              <a:t>. </a:t>
            </a:r>
            <a:r>
              <a:rPr lang="bg-BG" sz="1900">
                <a:effectLst/>
                <a:latin typeface="Times New Roman,Bold"/>
                <a:ea typeface="Times New Roman" panose="02020603050405020304" pitchFamily="18" charset="0"/>
              </a:rPr>
              <a:t>Може да се прилага върху всякакви списъци или масиви, без значение от техния размер или структура.</a:t>
            </a:r>
          </a:p>
          <a:p>
            <a:pPr marL="0" indent="0">
              <a:lnSpc>
                <a:spcPct val="100000"/>
              </a:lnSpc>
              <a:buNone/>
            </a:pPr>
            <a:endParaRPr lang="en-BG" sz="1900">
              <a:effectLst/>
              <a:latin typeface="Times New Roman" panose="02020603050405020304" pitchFamily="18" charset="0"/>
              <a:ea typeface="Times New Roman" panose="02020603050405020304" pitchFamily="18" charset="0"/>
            </a:endParaRPr>
          </a:p>
          <a:p>
            <a:pPr>
              <a:lnSpc>
                <a:spcPct val="100000"/>
              </a:lnSpc>
            </a:pPr>
            <a:r>
              <a:rPr lang="bg-BG" sz="1900">
                <a:effectLst/>
                <a:latin typeface="Times New Roman,Bold"/>
                <a:ea typeface="Times New Roman" panose="02020603050405020304" pitchFamily="18" charset="0"/>
              </a:rPr>
              <a:t>Ефективност при малки размери на данните. За малки списъци или масиви линейното търсене може да бъде достатъчно ефективно и бързо.</a:t>
            </a:r>
            <a:endParaRPr lang="en-BG" sz="1900">
              <a:effectLst/>
              <a:latin typeface="Times New Roman" panose="02020603050405020304" pitchFamily="18" charset="0"/>
              <a:ea typeface="Times New Roman" panose="02020603050405020304" pitchFamily="18" charset="0"/>
            </a:endParaRPr>
          </a:p>
          <a:p>
            <a:pPr marL="0" indent="0">
              <a:lnSpc>
                <a:spcPct val="100000"/>
              </a:lnSpc>
              <a:buNone/>
            </a:pPr>
            <a:endParaRPr lang="en-BG" sz="1900"/>
          </a:p>
        </p:txBody>
      </p:sp>
    </p:spTree>
    <p:extLst>
      <p:ext uri="{BB962C8B-B14F-4D97-AF65-F5344CB8AC3E}">
        <p14:creationId xmlns:p14="http://schemas.microsoft.com/office/powerpoint/2010/main" val="81500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txBody>
          <a:bodyPr/>
          <a:lstStyle/>
          <a:p>
            <a:endParaRPr lang="en-BG"/>
          </a:p>
        </p:txBody>
      </p:sp>
      <p:sp>
        <p:nvSpPr>
          <p:cNvPr id="2" name="Title 1">
            <a:extLst>
              <a:ext uri="{FF2B5EF4-FFF2-40B4-BE49-F238E27FC236}">
                <a16:creationId xmlns:a16="http://schemas.microsoft.com/office/drawing/2014/main" id="{37721D86-7DDD-4423-CCAA-2625CADB0502}"/>
              </a:ext>
            </a:extLst>
          </p:cNvPr>
          <p:cNvSpPr>
            <a:spLocks noGrp="1"/>
          </p:cNvSpPr>
          <p:nvPr>
            <p:ph type="title"/>
          </p:nvPr>
        </p:nvSpPr>
        <p:spPr>
          <a:xfrm>
            <a:off x="931933" y="1162940"/>
            <a:ext cx="4515598" cy="4532120"/>
          </a:xfrm>
        </p:spPr>
        <p:txBody>
          <a:bodyPr anchor="ctr">
            <a:normAutofit/>
          </a:bodyPr>
          <a:lstStyle/>
          <a:p>
            <a:r>
              <a:rPr lang="bg-BG" sz="4400">
                <a:solidFill>
                  <a:srgbClr val="2A1A00"/>
                </a:solidFill>
              </a:rPr>
              <a:t>Недостатъци на линейното търсене</a:t>
            </a:r>
            <a:endParaRPr lang="en-BG" sz="4400">
              <a:solidFill>
                <a:srgbClr val="2A1A00"/>
              </a:solidFill>
            </a:endParaRP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G"/>
          </a:p>
        </p:txBody>
      </p:sp>
      <p:sp>
        <p:nvSpPr>
          <p:cNvPr id="3" name="Content Placeholder 2">
            <a:extLst>
              <a:ext uri="{FF2B5EF4-FFF2-40B4-BE49-F238E27FC236}">
                <a16:creationId xmlns:a16="http://schemas.microsoft.com/office/drawing/2014/main" id="{FA605114-57FC-D349-FCFE-02D4F9C1B690}"/>
              </a:ext>
            </a:extLst>
          </p:cNvPr>
          <p:cNvSpPr>
            <a:spLocks noGrp="1"/>
          </p:cNvSpPr>
          <p:nvPr>
            <p:ph idx="1"/>
          </p:nvPr>
        </p:nvSpPr>
        <p:spPr>
          <a:xfrm>
            <a:off x="6749271" y="1128451"/>
            <a:ext cx="4680729" cy="4566609"/>
          </a:xfrm>
        </p:spPr>
        <p:txBody>
          <a:bodyPr anchor="ctr">
            <a:normAutofit/>
          </a:bodyPr>
          <a:lstStyle/>
          <a:p>
            <a:pPr>
              <a:lnSpc>
                <a:spcPct val="100000"/>
              </a:lnSpc>
            </a:pPr>
            <a:r>
              <a:rPr lang="bg-BG" sz="1400" dirty="0">
                <a:effectLst/>
                <a:latin typeface="Times New Roman,Bold"/>
                <a:ea typeface="Times New Roman" panose="02020603050405020304" pitchFamily="18" charset="0"/>
              </a:rPr>
              <a:t>Ниска ефективност при големи размери на данните. При големи списъци или масиви, линейното търсене може да бъде много бавно, особено ако целевият елемент се намира към края на списъка или масива.</a:t>
            </a:r>
            <a:endParaRPr lang="en-US" sz="1400" dirty="0">
              <a:effectLst/>
              <a:latin typeface="Times New Roman,Bold"/>
              <a:ea typeface="Times New Roman" panose="02020603050405020304" pitchFamily="18" charset="0"/>
            </a:endParaRPr>
          </a:p>
          <a:p>
            <a:pPr marL="0" indent="0">
              <a:lnSpc>
                <a:spcPct val="100000"/>
              </a:lnSpc>
              <a:buNone/>
            </a:pPr>
            <a:endParaRPr lang="bg-BG" sz="1400" dirty="0">
              <a:effectLst/>
              <a:latin typeface="Times New Roman,Bold"/>
              <a:ea typeface="Times New Roman" panose="02020603050405020304" pitchFamily="18" charset="0"/>
            </a:endParaRPr>
          </a:p>
          <a:p>
            <a:pPr>
              <a:lnSpc>
                <a:spcPct val="100000"/>
              </a:lnSpc>
            </a:pPr>
            <a:r>
              <a:rPr lang="bg-BG" sz="1400" dirty="0">
                <a:effectLst/>
                <a:latin typeface="Times New Roman,Bold"/>
                <a:ea typeface="Times New Roman" panose="02020603050405020304" pitchFamily="18" charset="0"/>
              </a:rPr>
              <a:t>Линейна сложност. В най-лошия случай, когато целевият елемент се намира в края на списъка или масива, времето за търсене ще бъде линейно пропорционално на размера на списъка или масива. Това означава, че алгоритъмът има сложност </a:t>
            </a:r>
            <a:r>
              <a:rPr lang="bg-BG" sz="1400" dirty="0" err="1">
                <a:effectLst/>
                <a:latin typeface="Times New Roman,Bold"/>
                <a:ea typeface="Times New Roman" panose="02020603050405020304" pitchFamily="18" charset="0"/>
              </a:rPr>
              <a:t>O</a:t>
            </a:r>
            <a:r>
              <a:rPr lang="bg-BG" sz="1400" dirty="0">
                <a:effectLst/>
                <a:latin typeface="Times New Roman,Bold"/>
                <a:ea typeface="Times New Roman" panose="02020603050405020304" pitchFamily="18" charset="0"/>
              </a:rPr>
              <a:t>(</a:t>
            </a:r>
            <a:r>
              <a:rPr lang="bg-BG" sz="1400" dirty="0" err="1">
                <a:effectLst/>
                <a:latin typeface="Times New Roman,Bold"/>
                <a:ea typeface="Times New Roman" panose="02020603050405020304" pitchFamily="18" charset="0"/>
              </a:rPr>
              <a:t>n</a:t>
            </a:r>
            <a:r>
              <a:rPr lang="bg-BG" sz="1400" dirty="0">
                <a:effectLst/>
                <a:latin typeface="Times New Roman,Bold"/>
                <a:ea typeface="Times New Roman" panose="02020603050405020304" pitchFamily="18" charset="0"/>
              </a:rPr>
              <a:t>), където </a:t>
            </a:r>
            <a:r>
              <a:rPr lang="bg-BG" sz="1400" dirty="0" err="1">
                <a:effectLst/>
                <a:latin typeface="Times New Roman,Bold"/>
                <a:ea typeface="Times New Roman" panose="02020603050405020304" pitchFamily="18" charset="0"/>
              </a:rPr>
              <a:t>n</a:t>
            </a:r>
            <a:r>
              <a:rPr lang="bg-BG" sz="1400" dirty="0">
                <a:effectLst/>
                <a:latin typeface="Times New Roman,Bold"/>
                <a:ea typeface="Times New Roman" panose="02020603050405020304" pitchFamily="18" charset="0"/>
              </a:rPr>
              <a:t> е броят на елементите в списъка.</a:t>
            </a:r>
            <a:endParaRPr lang="en-US" sz="1400" dirty="0">
              <a:effectLst/>
              <a:latin typeface="Times New Roman,Bold"/>
              <a:ea typeface="Times New Roman" panose="02020603050405020304" pitchFamily="18" charset="0"/>
            </a:endParaRPr>
          </a:p>
          <a:p>
            <a:pPr>
              <a:lnSpc>
                <a:spcPct val="100000"/>
              </a:lnSpc>
            </a:pPr>
            <a:endParaRPr lang="bg-BG" sz="1400" dirty="0">
              <a:effectLst/>
              <a:latin typeface="Times New Roman,Bold"/>
              <a:ea typeface="Times New Roman" panose="02020603050405020304" pitchFamily="18" charset="0"/>
            </a:endParaRPr>
          </a:p>
          <a:p>
            <a:pPr>
              <a:lnSpc>
                <a:spcPct val="100000"/>
              </a:lnSpc>
            </a:pPr>
            <a:r>
              <a:rPr lang="bg-BG" sz="1400" dirty="0">
                <a:effectLst/>
                <a:latin typeface="Times New Roman,Bold"/>
                <a:ea typeface="Times New Roman" panose="02020603050405020304" pitchFamily="18" charset="0"/>
              </a:rPr>
              <a:t>Неефективност при сортиране. Ако списъкът или масивът не е сортиран, линейното търсене изисква да се проверят всички елементи, за да се намери търсеният. Това може да бъде неефективно, особено ако елементът се намира към края на списъка или масива.</a:t>
            </a:r>
            <a:endParaRPr lang="en-BG" sz="1400" dirty="0">
              <a:effectLst/>
              <a:latin typeface="Times New Roman" panose="02020603050405020304" pitchFamily="18" charset="0"/>
              <a:ea typeface="Times New Roman" panose="02020603050405020304" pitchFamily="18" charset="0"/>
            </a:endParaRPr>
          </a:p>
          <a:p>
            <a:pPr>
              <a:lnSpc>
                <a:spcPct val="100000"/>
              </a:lnSpc>
            </a:pPr>
            <a:endParaRPr lang="en-BG" sz="1400" dirty="0">
              <a:effectLst/>
              <a:latin typeface="Times New Roman" panose="02020603050405020304" pitchFamily="18" charset="0"/>
              <a:ea typeface="Times New Roman" panose="02020603050405020304" pitchFamily="18" charset="0"/>
            </a:endParaRPr>
          </a:p>
          <a:p>
            <a:pPr>
              <a:lnSpc>
                <a:spcPct val="100000"/>
              </a:lnSpc>
            </a:pPr>
            <a:endParaRPr lang="en-BG" sz="1400" dirty="0">
              <a:effectLst/>
              <a:latin typeface="Times New Roman" panose="02020603050405020304" pitchFamily="18" charset="0"/>
              <a:ea typeface="Times New Roman" panose="02020603050405020304" pitchFamily="18" charset="0"/>
            </a:endParaRPr>
          </a:p>
          <a:p>
            <a:pPr>
              <a:lnSpc>
                <a:spcPct val="100000"/>
              </a:lnSpc>
            </a:pPr>
            <a:endParaRPr lang="en-BG" sz="1400" dirty="0"/>
          </a:p>
        </p:txBody>
      </p:sp>
    </p:spTree>
    <p:extLst>
      <p:ext uri="{BB962C8B-B14F-4D97-AF65-F5344CB8AC3E}">
        <p14:creationId xmlns:p14="http://schemas.microsoft.com/office/powerpoint/2010/main" val="195086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213</TotalTime>
  <Words>1964</Words>
  <Application>Microsoft Macintosh PowerPoint</Application>
  <PresentationFormat>Widescreen</PresentationFormat>
  <Paragraphs>196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Gill Sans MT</vt:lpstr>
      <vt:lpstr>Impact</vt:lpstr>
      <vt:lpstr>Times New Roman</vt:lpstr>
      <vt:lpstr>Times New Roman,Bold</vt:lpstr>
      <vt:lpstr>Badge</vt:lpstr>
      <vt:lpstr>Алгоритми за търсене. Линейно търсене. Двоично търсене. Selection sort – алгоритъм за сортиране.</vt:lpstr>
      <vt:lpstr>Търсене</vt:lpstr>
      <vt:lpstr>Алгоритми за търсене</vt:lpstr>
      <vt:lpstr>Линейно търсене</vt:lpstr>
      <vt:lpstr>Линейно търсене</vt:lpstr>
      <vt:lpstr>Линейно търсене</vt:lpstr>
      <vt:lpstr>Линейно търсене</vt:lpstr>
      <vt:lpstr>Предимства на линейното търсене</vt:lpstr>
      <vt:lpstr>Недостатъци на линейното търсене</vt:lpstr>
      <vt:lpstr>Програмна реализация</vt:lpstr>
      <vt:lpstr>Двоично търсене</vt:lpstr>
      <vt:lpstr>Двоично търсене</vt:lpstr>
      <vt:lpstr>Двоично търсене</vt:lpstr>
      <vt:lpstr>Двоично търсене</vt:lpstr>
      <vt:lpstr>Предимства на двоичното търсене</vt:lpstr>
      <vt:lpstr>Недостатъци на двоичното търсене</vt:lpstr>
      <vt:lpstr>Програмна реализация</vt:lpstr>
      <vt:lpstr>Програмна реализация</vt:lpstr>
      <vt:lpstr>Програмна реализация</vt:lpstr>
      <vt:lpstr>Програмна реализация /2/</vt:lpstr>
      <vt:lpstr>Програмна реализация /3/</vt:lpstr>
      <vt:lpstr>Сравнителна характеристика на алгоритми за търсене</vt:lpstr>
      <vt:lpstr>Linear search vs binary search </vt:lpstr>
      <vt:lpstr>Linear search vs binary search </vt:lpstr>
      <vt:lpstr>Алгоритми за сортиране</vt:lpstr>
      <vt:lpstr>Selection sort</vt:lpstr>
      <vt:lpstr>Начин на работа на selection sort</vt:lpstr>
      <vt:lpstr>Начин на работа на selection sort</vt:lpstr>
      <vt:lpstr>Selection Sort</vt:lpstr>
      <vt:lpstr>Програмна Реализация</vt:lpstr>
      <vt:lpstr>Благодаря за Виниманието!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Алгоритми за търсене. Линейно търсене. Двоично търсене. Selection sort – алгоритъм за сортиране.</dc:title>
  <dc:creator>Todor Peychinov</dc:creator>
  <cp:lastModifiedBy>Todor Peychinov</cp:lastModifiedBy>
  <cp:revision>2</cp:revision>
  <dcterms:created xsi:type="dcterms:W3CDTF">2024-04-17T18:00:05Z</dcterms:created>
  <dcterms:modified xsi:type="dcterms:W3CDTF">2024-04-17T21:38:30Z</dcterms:modified>
</cp:coreProperties>
</file>