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4"/>
  </p:notesMasterIdLst>
  <p:sldIdLst>
    <p:sldId id="256" r:id="rId2"/>
    <p:sldId id="27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7" r:id="rId21"/>
    <p:sldId id="258" r:id="rId22"/>
    <p:sldId id="278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24F0B-4FD5-4031-97B9-3B5F097A5B68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1299-F6EB-4BCA-84B5-A0FD6ED9F8E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5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A29BA-C2AF-4A37-A2C7-89F86B0D71DA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38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34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449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28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878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433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946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1992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83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79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950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72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915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0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3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99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99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14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STS</a:t>
            </a:r>
            <a:endParaRPr lang="bg-BG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75120"/>
            <a:ext cx="7766936" cy="1241260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chemeClr val="tx1"/>
                </a:solidFill>
              </a:rPr>
              <a:t>Симона Янакиева</a:t>
            </a:r>
          </a:p>
          <a:p>
            <a:r>
              <a:rPr lang="bg-BG" sz="2000" dirty="0">
                <a:solidFill>
                  <a:schemeClr val="tx1"/>
                </a:solidFill>
              </a:rPr>
              <a:t>Цветина Георгиева</a:t>
            </a:r>
          </a:p>
          <a:p>
            <a:r>
              <a:rPr lang="bg-BG" sz="2000" dirty="0">
                <a:solidFill>
                  <a:schemeClr val="tx1"/>
                </a:solidFill>
              </a:rPr>
              <a:t>Тодор Желев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0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78" y="1930400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514115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P1 – </a:t>
            </a:r>
            <a:r>
              <a:rPr lang="bg-BG" sz="2000" dirty="0" smtClean="0"/>
              <a:t>начална точка</a:t>
            </a:r>
          </a:p>
          <a:p>
            <a:r>
              <a:rPr lang="en-US" sz="2000" dirty="0" smtClean="0"/>
              <a:t>P2 –</a:t>
            </a:r>
            <a:r>
              <a:rPr lang="bg-BG" sz="2000" dirty="0" smtClean="0"/>
              <a:t> крайна точка</a:t>
            </a:r>
          </a:p>
          <a:p>
            <a:r>
              <a:rPr lang="en-US" sz="2000" dirty="0" smtClean="0"/>
              <a:t>Diff e </a:t>
            </a:r>
            <a:r>
              <a:rPr lang="bg-BG" sz="2000" dirty="0" smtClean="0"/>
              <a:t>абсолютната стойност от разликата</a:t>
            </a:r>
          </a:p>
          <a:p>
            <a:r>
              <a:rPr lang="bg-BG" sz="2000" dirty="0"/>
              <a:t>н</a:t>
            </a:r>
            <a:r>
              <a:rPr lang="bg-BG" sz="2000" dirty="0" smtClean="0"/>
              <a:t>а крайната и началната точка,</a:t>
            </a:r>
          </a:p>
          <a:p>
            <a:r>
              <a:rPr lang="bg-BG" sz="2000" dirty="0" smtClean="0"/>
              <a:t>измерена по </a:t>
            </a:r>
            <a:r>
              <a:rPr lang="bg-BG" sz="2000" dirty="0"/>
              <a:t>У</a:t>
            </a:r>
            <a:r>
              <a:rPr lang="en-US" sz="2000" dirty="0" smtClean="0"/>
              <a:t> </a:t>
            </a:r>
            <a:r>
              <a:rPr lang="bg-BG" sz="2000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53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85966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точка</a:t>
            </a:r>
            <a:endParaRPr lang="bg-BG" sz="2000" dirty="0"/>
          </a:p>
          <a:p>
            <a:r>
              <a:rPr lang="bg-BG" sz="2000" dirty="0" smtClean="0"/>
              <a:t>Върхът на самия триъгълник се намира от разделения сбор на </a:t>
            </a:r>
            <a:endParaRPr lang="en-US" sz="2000" dirty="0" smtClean="0"/>
          </a:p>
          <a:p>
            <a:r>
              <a:rPr lang="bg-BG" sz="2000" dirty="0" smtClean="0"/>
              <a:t>Х координатите на началната и крайната точка и взимаме </a:t>
            </a:r>
            <a:endParaRPr lang="en-US" sz="2000" dirty="0" smtClean="0"/>
          </a:p>
          <a:p>
            <a:r>
              <a:rPr lang="bg-BG" sz="2000" dirty="0" smtClean="0"/>
              <a:t>У координата на началната точка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9038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17836" y="1419367"/>
            <a:ext cx="4304289" cy="799164"/>
          </a:xfrm>
        </p:spPr>
        <p:txBody>
          <a:bodyPr/>
          <a:lstStyle/>
          <a:p>
            <a:r>
              <a:rPr lang="bg-BG" dirty="0"/>
              <a:t>Реализирани чрез </a:t>
            </a:r>
            <a:r>
              <a:rPr lang="bg-BG" dirty="0" smtClean="0"/>
              <a:t>класовете </a:t>
            </a:r>
            <a:r>
              <a:rPr lang="en-US" dirty="0" smtClean="0"/>
              <a:t>Layer</a:t>
            </a:r>
            <a:r>
              <a:rPr lang="bg-BG" dirty="0" smtClean="0"/>
              <a:t> и </a:t>
            </a:r>
            <a:r>
              <a:rPr lang="en-US" dirty="0" smtClean="0"/>
              <a:t>ColorMatrix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5" y="2218531"/>
            <a:ext cx="4304290" cy="467669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25" y="945571"/>
            <a:ext cx="4204644" cy="5949654"/>
          </a:xfrm>
        </p:spPr>
      </p:pic>
    </p:spTree>
    <p:extLst>
      <p:ext uri="{BB962C8B-B14F-4D97-AF65-F5344CB8AC3E}">
        <p14:creationId xmlns:p14="http://schemas.microsoft.com/office/powerpoint/2010/main" val="39171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Класът </a:t>
            </a:r>
            <a:r>
              <a:rPr lang="en-US" sz="2400" dirty="0" smtClean="0"/>
              <a:t>Renderer</a:t>
            </a:r>
            <a:r>
              <a:rPr lang="bg-BG" sz="2400" dirty="0" smtClean="0"/>
              <a:t>, който отговаря за рисуването по полето, пази няколко слоя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Field – </a:t>
            </a:r>
            <a:r>
              <a:rPr lang="bg-BG" sz="2000" dirty="0" smtClean="0"/>
              <a:t>съдържа слоя, който е трайно нарисуван</a:t>
            </a:r>
            <a:endParaRPr lang="en-US" sz="2000" dirty="0" smtClean="0"/>
          </a:p>
          <a:p>
            <a:pPr lvl="1"/>
            <a:r>
              <a:rPr lang="en-US" sz="2000" dirty="0" smtClean="0"/>
              <a:t>Past</a:t>
            </a:r>
            <a:r>
              <a:rPr lang="bg-BG" sz="2000" dirty="0" smtClean="0"/>
              <a:t> – съдържа слоя, който може да бъде изтрит</a:t>
            </a:r>
            <a:endParaRPr lang="en-US" sz="2000" dirty="0" smtClean="0"/>
          </a:p>
          <a:p>
            <a:pPr lvl="1"/>
            <a:r>
              <a:rPr lang="en-US" sz="2000" dirty="0" smtClean="0"/>
              <a:t>Current</a:t>
            </a:r>
            <a:r>
              <a:rPr lang="bg-BG" sz="2000" dirty="0" smtClean="0"/>
              <a:t> – съдържа последно нарисуваното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14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82852"/>
            <a:ext cx="11062263" cy="3425875"/>
          </a:xfrm>
        </p:spPr>
      </p:pic>
    </p:spTree>
    <p:extLst>
      <p:ext uri="{BB962C8B-B14F-4D97-AF65-F5344CB8AC3E}">
        <p14:creationId xmlns:p14="http://schemas.microsoft.com/office/powerpoint/2010/main" val="32865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24561"/>
            <a:ext cx="11084724" cy="3466053"/>
          </a:xfrm>
        </p:spPr>
      </p:pic>
    </p:spTree>
    <p:extLst>
      <p:ext uri="{BB962C8B-B14F-4D97-AF65-F5344CB8AC3E}">
        <p14:creationId xmlns:p14="http://schemas.microsoft.com/office/powerpoint/2010/main" val="41894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1559861"/>
            <a:ext cx="11151273" cy="4185846"/>
          </a:xfrm>
        </p:spPr>
      </p:pic>
    </p:spTree>
    <p:extLst>
      <p:ext uri="{BB962C8B-B14F-4D97-AF65-F5344CB8AC3E}">
        <p14:creationId xmlns:p14="http://schemas.microsoft.com/office/powerpoint/2010/main" val="3996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move </a:t>
            </a:r>
            <a:r>
              <a:rPr lang="bg-BG" sz="2000" dirty="0" smtClean="0"/>
              <a:t>и </a:t>
            </a:r>
            <a:r>
              <a:rPr lang="en-US" sz="2000" dirty="0" smtClean="0"/>
              <a:t>mouse down </a:t>
            </a:r>
            <a:r>
              <a:rPr lang="bg-BG" sz="2000" dirty="0" smtClean="0"/>
              <a:t>на потребител се запазват точките, през които е минал</a:t>
            </a:r>
          </a:p>
          <a:p>
            <a:r>
              <a:rPr lang="bg-BG" sz="2000" dirty="0" smtClean="0"/>
              <a:t>Запазените точки се свързват последователно с линии</a:t>
            </a:r>
          </a:p>
          <a:p>
            <a:r>
              <a:rPr lang="bg-BG" sz="2000" dirty="0" smtClean="0"/>
              <a:t>При </a:t>
            </a:r>
            <a:r>
              <a:rPr lang="en-US" sz="2000" dirty="0" smtClean="0"/>
              <a:t>mouse up </a:t>
            </a:r>
            <a:r>
              <a:rPr lang="bg-BG" sz="2000" dirty="0" smtClean="0"/>
              <a:t>цветът на тези точки и точките, генерирани от линиите, става бял, което симулира изтриване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032680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bg-BG" sz="2000" dirty="0" smtClean="0"/>
                  <a:t>За изчертване на елипса се използва уравнението на елипса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sz="2000" dirty="0" smtClean="0"/>
                  <a:t> е главната полуос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малката полуос</a:t>
                </a:r>
              </a:p>
              <a:p>
                <a:pPr marL="0" indent="0">
                  <a:buNone/>
                </a:pPr>
                <a:endParaRPr lang="bg-BG" sz="2000" dirty="0" smtClean="0"/>
              </a:p>
              <a:p>
                <a:r>
                  <a:rPr lang="bg-BG" sz="2000" dirty="0" smtClean="0"/>
                  <a:t>Първо се изчертава горната част на елипсата, след това долната</a:t>
                </a:r>
              </a:p>
              <a:p>
                <a:r>
                  <a:rPr lang="bg-BG" sz="2000" dirty="0" smtClean="0"/>
                  <a:t>Получените точки се свързват последователно с линии</a:t>
                </a:r>
                <a:endParaRPr lang="bg-BG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9" y="2514764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0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down </a:t>
            </a:r>
            <a:r>
              <a:rPr lang="bg-BG" sz="2000" dirty="0" smtClean="0"/>
              <a:t>и </a:t>
            </a:r>
            <a:r>
              <a:rPr lang="en-US" sz="2000" dirty="0" smtClean="0"/>
              <a:t>mouse up </a:t>
            </a:r>
            <a:r>
              <a:rPr lang="bg-BG" sz="2000" dirty="0" smtClean="0"/>
              <a:t>се запазват две точки (</a:t>
            </a:r>
            <a:r>
              <a:rPr lang="en-US" sz="2000" dirty="0" smtClean="0"/>
              <a:t>P1,P2)</a:t>
            </a:r>
            <a:r>
              <a:rPr lang="bg-BG" sz="2000" dirty="0" smtClean="0"/>
              <a:t>, които дефинират правоъгълна област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bg-BG" sz="2000" dirty="0" smtClean="0"/>
          </a:p>
          <a:p>
            <a:r>
              <a:rPr lang="bg-BG" sz="2000" dirty="0" smtClean="0"/>
              <a:t>Тази правоъгълна област от точки се запазва и се използва в другите инструменти</a:t>
            </a:r>
            <a:endParaRPr lang="en-US" sz="2000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1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65260"/>
          </a:xfrm>
        </p:spPr>
        <p:txBody>
          <a:bodyPr>
            <a:normAutofit/>
          </a:bodyPr>
          <a:lstStyle/>
          <a:p>
            <a:r>
              <a:rPr lang="bg-BG" sz="2000" dirty="0" smtClean="0"/>
              <a:t>Молив, гума</a:t>
            </a:r>
          </a:p>
          <a:p>
            <a:r>
              <a:rPr lang="bg-BG" sz="2000" dirty="0" smtClean="0"/>
              <a:t>Рисуване на кръг, линия, правоъгълник, квадрат, триъгълник, елипса</a:t>
            </a:r>
          </a:p>
          <a:p>
            <a:r>
              <a:rPr lang="bg-BG" sz="2000" dirty="0" smtClean="0"/>
              <a:t>Рисуване на криви на Безие и </a:t>
            </a:r>
            <a:r>
              <a:rPr lang="en-US" sz="2000" dirty="0" smtClean="0"/>
              <a:t>B-</a:t>
            </a:r>
            <a:r>
              <a:rPr lang="bg-BG" sz="2000" dirty="0" smtClean="0"/>
              <a:t>сплайн криви</a:t>
            </a:r>
          </a:p>
          <a:p>
            <a:r>
              <a:rPr lang="bg-BG" sz="2000" dirty="0" smtClean="0"/>
              <a:t>Слоеве</a:t>
            </a:r>
          </a:p>
          <a:p>
            <a:r>
              <a:rPr lang="bg-BG" sz="2000" dirty="0" smtClean="0"/>
              <a:t>Селектиране на област</a:t>
            </a:r>
          </a:p>
          <a:p>
            <a:r>
              <a:rPr lang="bg-BG" sz="2000" dirty="0" smtClean="0"/>
              <a:t>Завъртане на област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22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sz="2000" dirty="0" smtClean="0"/>
                  <a:t>Взимаме селектирана област от точки с даден център </a:t>
                </a:r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sz="2000" dirty="0" smtClean="0"/>
              </a:p>
              <a:p>
                <a:r>
                  <a:rPr lang="bg-BG" sz="2000" dirty="0" smtClean="0"/>
                  <a:t>Тъй като стандартната матрица за завъртане завърта само около началото на координатната система, а не около произволен център трябва да приложим и транслиране</a:t>
                </a:r>
              </a:p>
              <a:p>
                <a:r>
                  <a:rPr lang="bg-BG" sz="2000" dirty="0" smtClean="0"/>
                  <a:t>Точките от селектираната област се транслират до началото на координатната система, завъртат се на 90 градуса по часовниковата стрелка и след това се транслират обратно до началния център </a:t>
                </a:r>
                <a14:m>
                  <m:oMath xmlns:m="http://schemas.openxmlformats.org/officeDocument/2006/math">
                    <m:r>
                      <a:rPr lang="bg-BG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bg-BG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 r="-127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78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26475"/>
              </a:xfrm>
            </p:spPr>
            <p:txBody>
              <a:bodyPr>
                <a:normAutofit/>
              </a:bodyPr>
              <a:lstStyle/>
              <a:p>
                <a:r>
                  <a:rPr lang="bg-BG" sz="2000" dirty="0" smtClean="0"/>
                  <a:t>За да получим координатите на новата точка правим следното умножение,</a:t>
                </a:r>
                <a:r>
                  <a:rPr lang="bg-BG" sz="2000" dirty="0"/>
                  <a:t> </a:t>
                </a:r>
                <a:r>
                  <a:rPr lang="bg-BG" sz="2000" dirty="0" smtClean="0"/>
                  <a:t>като </a:t>
                </a:r>
                <a:r>
                  <a:rPr lang="bg-BG" sz="2000" dirty="0"/>
                  <a:t>използваме матрица, която комбинира ротация и </a:t>
                </a:r>
                <a:r>
                  <a:rPr lang="bg-BG" sz="2000" dirty="0" smtClean="0"/>
                  <a:t>транслация</a:t>
                </a:r>
              </a:p>
              <a:p>
                <a:endParaRPr lang="bg-B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𝑙𝑑𝑋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𝑜𝑙𝑑𝑌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bg-BG" sz="2000" dirty="0" smtClean="0"/>
                  <a:t>Така </a:t>
                </a:r>
                <a:r>
                  <a:rPr lang="en-US" sz="2000" dirty="0" smtClean="0"/>
                  <a:t>x </a:t>
                </a:r>
                <a:r>
                  <a:rPr lang="bg-BG" sz="2000" dirty="0" smtClean="0"/>
                  <a:t>координата на новата точка ще бъде</a:t>
                </a:r>
                <a:endParaRPr lang="en-US" sz="2000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bg-BG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endParaRPr lang="bg-BG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bg-BG" sz="2000" dirty="0" smtClean="0"/>
                  <a:t>а </a:t>
                </a:r>
                <a:r>
                  <a:rPr lang="en-US" sz="2000" dirty="0" smtClean="0"/>
                  <a:t>y </a:t>
                </a:r>
                <a:r>
                  <a:rPr lang="bg-BG" sz="2000" dirty="0" smtClean="0"/>
                  <a:t>координатата ще е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𝑐𝑦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26475"/>
              </a:xfrm>
              <a:blipFill rotWithShape="0">
                <a:blip r:embed="rId2"/>
                <a:stretch>
                  <a:fillRect l="-709" t="-845" r="-7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17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1" y="3119887"/>
            <a:ext cx="8065827" cy="675736"/>
          </a:xfrm>
        </p:spPr>
        <p:txBody>
          <a:bodyPr>
            <a:noAutofit/>
          </a:bodyPr>
          <a:lstStyle/>
          <a:p>
            <a:r>
              <a:rPr lang="bg-BG" sz="4000" b="1" dirty="0" smtClean="0"/>
              <a:t>Благодарим Ви за вниманието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68556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Молив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Използваме </a:t>
            </a:r>
            <a:r>
              <a:rPr lang="en-US" sz="2000" dirty="0" smtClean="0"/>
              <a:t>mouse</a:t>
            </a:r>
            <a:r>
              <a:rPr lang="bg-BG" sz="2000" dirty="0" smtClean="0"/>
              <a:t> </a:t>
            </a:r>
            <a:r>
              <a:rPr lang="en-US" sz="2000" dirty="0" smtClean="0"/>
              <a:t>move</a:t>
            </a:r>
            <a:r>
              <a:rPr lang="bg-BG" sz="2000" dirty="0" smtClean="0"/>
              <a:t>, </a:t>
            </a:r>
            <a:r>
              <a:rPr lang="bg-BG" sz="2000" dirty="0"/>
              <a:t>за да генерираме точки</a:t>
            </a:r>
          </a:p>
          <a:p>
            <a:r>
              <a:rPr lang="bg-BG" sz="2000" dirty="0"/>
              <a:t>Свързваме предишната и текущата точка с линия, за да изглежда по-добре графиката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75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на кръгове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Взимаме центъра на кръга </a:t>
            </a:r>
            <a:r>
              <a:rPr lang="bg-BG" sz="2000" dirty="0" smtClean="0"/>
              <a:t>при натискане на бутона на мишката и изчисляваме радиуса му след като е пуснат бутонът</a:t>
            </a:r>
            <a:endParaRPr lang="bg-BG" sz="2000" dirty="0"/>
          </a:p>
          <a:p>
            <a:r>
              <a:rPr lang="bg-BG" sz="2000" dirty="0"/>
              <a:t>Намираме координатите на дадена точка чрез полярните й координати (радиуса на кръга и ъгъл, който варира от 0 до 360 градуса)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76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на линии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 е алгоритъмът на Брезенхам</a:t>
            </a:r>
          </a:p>
          <a:p>
            <a:r>
              <a:rPr lang="bg-BG" dirty="0"/>
              <a:t>Предимство на алгоритъма – използва главно събиране и изваждане</a:t>
            </a:r>
          </a:p>
          <a:p>
            <a:r>
              <a:rPr lang="bg-BG" dirty="0"/>
              <a:t>Недостатък на алгоритъма – ниско качество на линията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92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Криви на Безие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Кривите на Безие представляват </a:t>
            </a:r>
            <a:r>
              <a:rPr lang="ru-RU" dirty="0" smtClean="0"/>
              <a:t>полином</a:t>
            </a:r>
            <a:r>
              <a:rPr lang="bg-BG" dirty="0" smtClean="0"/>
              <a:t>иал</a:t>
            </a:r>
            <a:r>
              <a:rPr lang="ru-RU" dirty="0" smtClean="0"/>
              <a:t>ни </a:t>
            </a:r>
            <a:r>
              <a:rPr lang="ru-RU" dirty="0"/>
              <a:t>параметрични криви, т.е. координатните функции на радиус-вектора на произволна точка от кривата са полиноми на един реален аргумент. </a:t>
            </a:r>
            <a:endParaRPr lang="ru-RU" dirty="0" smtClean="0"/>
          </a:p>
          <a:p>
            <a:r>
              <a:rPr lang="ru-RU" dirty="0"/>
              <a:t>Степента на кривата на Безие се определя от степента на </a:t>
            </a:r>
            <a:r>
              <a:rPr lang="ru-RU" dirty="0" smtClean="0"/>
              <a:t>полиномите </a:t>
            </a:r>
            <a:r>
              <a:rPr lang="ru-RU" dirty="0"/>
              <a:t>на </a:t>
            </a:r>
            <a:r>
              <a:rPr lang="ru-RU" dirty="0" smtClean="0"/>
              <a:t>Бернщайн.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Всяка </a:t>
            </a:r>
            <a:r>
              <a:rPr lang="ru-RU" dirty="0"/>
              <a:t>крива на Безие минава през първата и последната си </a:t>
            </a:r>
            <a:r>
              <a:rPr lang="ru-RU" dirty="0" smtClean="0"/>
              <a:t>контролна точка.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65" y="3753264"/>
            <a:ext cx="5696745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87" y="5144378"/>
            <a:ext cx="244826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Криви на Безие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30" y="4158641"/>
            <a:ext cx="3621065" cy="1835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1" y="1939576"/>
            <a:ext cx="3429000" cy="1780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21" y="4070959"/>
            <a:ext cx="3701962" cy="1923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62" y="1939575"/>
            <a:ext cx="4287433" cy="17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bg-BG" dirty="0" smtClean="0"/>
              <a:t>-сплайн криви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540"/>
            <a:ext cx="9205702" cy="51544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Сплайн крива е крива от степен </a:t>
            </a:r>
            <a:r>
              <a:rPr lang="en-US" sz="2000" dirty="0" smtClean="0"/>
              <a:t> </a:t>
            </a:r>
            <a:r>
              <a:rPr lang="bg-BG" sz="2000" dirty="0" smtClean="0"/>
              <a:t> </a:t>
            </a:r>
            <a:r>
              <a:rPr lang="en-US" sz="2000" dirty="0" smtClean="0"/>
              <a:t>, </a:t>
            </a:r>
            <a:r>
              <a:rPr lang="bg-BG" sz="2000" dirty="0" smtClean="0"/>
              <a:t>дефинирана чрез полиноми от степен </a:t>
            </a:r>
            <a:r>
              <a:rPr lang="en-US" sz="2000" dirty="0" smtClean="0"/>
              <a:t>   </a:t>
            </a:r>
            <a:r>
              <a:rPr lang="bg-BG" sz="2000" dirty="0" smtClean="0"/>
              <a:t>в дадени интервали</a:t>
            </a:r>
            <a:endParaRPr lang="bg-BG" sz="2000" dirty="0"/>
          </a:p>
          <a:p>
            <a:endParaRPr lang="bg-BG" dirty="0" smtClean="0"/>
          </a:p>
          <a:p>
            <a:r>
              <a:rPr lang="ru-RU" sz="2000" dirty="0" smtClean="0"/>
              <a:t>Пример:</a:t>
            </a:r>
          </a:p>
          <a:p>
            <a:endParaRPr lang="ru-RU" dirty="0" smtClean="0"/>
          </a:p>
          <a:p>
            <a:r>
              <a:rPr lang="en-US" sz="2000" dirty="0"/>
              <a:t>B</a:t>
            </a:r>
            <a:r>
              <a:rPr lang="ru-RU" sz="2000" dirty="0" smtClean="0"/>
              <a:t>-сплайн идва от </a:t>
            </a:r>
            <a:r>
              <a:rPr lang="en-US" sz="2000" dirty="0"/>
              <a:t>b</a:t>
            </a:r>
            <a:r>
              <a:rPr lang="en-US" sz="2000" dirty="0" smtClean="0"/>
              <a:t>asis spline, </a:t>
            </a:r>
            <a:r>
              <a:rPr lang="bg-BG" sz="2000" dirty="0" smtClean="0"/>
              <a:t>като всяка сплайн крива от дадена степен може да бъде изразена чрез линейна комбинация от Б-сплайн криви от същата степен</a:t>
            </a:r>
            <a:endParaRPr lang="ru-RU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306938" y="2671121"/>
          <a:ext cx="28209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6938" y="2671121"/>
                        <a:ext cx="2820988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914587" y="1814841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587" y="1814841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46462" y="2144465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6462" y="2144465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0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40322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</a:t>
            </a:r>
            <a:r>
              <a:rPr lang="bg-BG" sz="2000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07" y="1930400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34053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542</Words>
  <Application>Microsoft Office PowerPoint</Application>
  <PresentationFormat>Widescreen</PresentationFormat>
  <Paragraphs>97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Equation</vt:lpstr>
      <vt:lpstr>STS</vt:lpstr>
      <vt:lpstr>Функционалност</vt:lpstr>
      <vt:lpstr>Молив</vt:lpstr>
      <vt:lpstr>Рисуване на кръгове</vt:lpstr>
      <vt:lpstr>Рисуване на линии</vt:lpstr>
      <vt:lpstr>Криви на Безие</vt:lpstr>
      <vt:lpstr>Криви на Безие</vt:lpstr>
      <vt:lpstr>B-сплайн криви</vt:lpstr>
      <vt:lpstr>Правоъгълник</vt:lpstr>
      <vt:lpstr>Квадрат</vt:lpstr>
      <vt:lpstr>Триъгълник</vt:lpstr>
      <vt:lpstr>Слоеве</vt:lpstr>
      <vt:lpstr>Слоеве</vt:lpstr>
      <vt:lpstr>Слоеве</vt:lpstr>
      <vt:lpstr>Слоеве</vt:lpstr>
      <vt:lpstr>Слоеве</vt:lpstr>
      <vt:lpstr>Гума</vt:lpstr>
      <vt:lpstr>Елипса</vt:lpstr>
      <vt:lpstr>Селектиране</vt:lpstr>
      <vt:lpstr>Завъртане</vt:lpstr>
      <vt:lpstr>Завъртане</vt:lpstr>
      <vt:lpstr>Благодарим Ви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10</cp:revision>
  <dcterms:created xsi:type="dcterms:W3CDTF">2015-07-04T09:21:50Z</dcterms:created>
  <dcterms:modified xsi:type="dcterms:W3CDTF">2015-07-04T15:03:44Z</dcterms:modified>
</cp:coreProperties>
</file>