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FD1E-2E55-45DB-BC49-7DC3DD18B3D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AB9EE-66C8-402A-8C30-5392F08F0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7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45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0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5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6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9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24037" cy="1646302"/>
          </a:xfrm>
        </p:spPr>
        <p:txBody>
          <a:bodyPr/>
          <a:lstStyle/>
          <a:p>
            <a:pPr algn="ctr"/>
            <a:r>
              <a:rPr lang="en-US" sz="16600" b="1" dirty="0" smtClean="0"/>
              <a:t>STS</a:t>
            </a:r>
            <a:endParaRPr lang="bg-BG" sz="1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90780"/>
            <a:ext cx="7766936" cy="1096899"/>
          </a:xfrm>
        </p:spPr>
        <p:txBody>
          <a:bodyPr>
            <a:noAutofit/>
          </a:bodyPr>
          <a:lstStyle/>
          <a:p>
            <a:r>
              <a:rPr lang="bg-BG" sz="2800" dirty="0" smtClean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sz="2800" dirty="0" smtClean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sz="2800" dirty="0" smtClean="0">
                <a:solidFill>
                  <a:schemeClr val="tx1"/>
                </a:solidFill>
              </a:rPr>
              <a:t>Тодор Желев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4561"/>
            <a:ext cx="11084724" cy="3466053"/>
          </a:xfrm>
        </p:spPr>
      </p:pic>
    </p:spTree>
    <p:extLst>
      <p:ext uri="{BB962C8B-B14F-4D97-AF65-F5344CB8AC3E}">
        <p14:creationId xmlns:p14="http://schemas.microsoft.com/office/powerpoint/2010/main" val="17691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559861"/>
            <a:ext cx="11151273" cy="4185846"/>
          </a:xfrm>
        </p:spPr>
      </p:pic>
    </p:spTree>
    <p:extLst>
      <p:ext uri="{BB962C8B-B14F-4D97-AF65-F5344CB8AC3E}">
        <p14:creationId xmlns:p14="http://schemas.microsoft.com/office/powerpoint/2010/main" val="4092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bg-BG" sz="2400" dirty="0" smtClean="0"/>
              <a:t>При </a:t>
            </a:r>
            <a:r>
              <a:rPr lang="en-US" sz="2400" dirty="0" smtClean="0"/>
              <a:t>mouse move </a:t>
            </a:r>
            <a:r>
              <a:rPr lang="bg-BG" sz="2400" dirty="0" smtClean="0"/>
              <a:t>и </a:t>
            </a:r>
            <a:r>
              <a:rPr lang="en-US" sz="2400" dirty="0" smtClean="0"/>
              <a:t>mouse down </a:t>
            </a:r>
            <a:r>
              <a:rPr lang="bg-BG" sz="2400" dirty="0" smtClean="0"/>
              <a:t>на потребител се запазват точките, през които е минал</a:t>
            </a:r>
          </a:p>
          <a:p>
            <a:r>
              <a:rPr lang="bg-BG" sz="2400" dirty="0" smtClean="0"/>
              <a:t>Запазените точки се свързват последователно с линии</a:t>
            </a:r>
          </a:p>
          <a:p>
            <a:r>
              <a:rPr lang="bg-BG" sz="2400" dirty="0" smtClean="0"/>
              <a:t>При </a:t>
            </a:r>
            <a:r>
              <a:rPr lang="en-US" sz="2400" dirty="0" smtClean="0"/>
              <a:t>mouse up </a:t>
            </a:r>
            <a:r>
              <a:rPr lang="bg-BG" sz="2400" dirty="0" smtClean="0"/>
              <a:t>цветът на тези точки и точките, генерирани от линиите, става бял, което симулира изтриване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76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sz="2000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sz="2000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sz="2000" dirty="0" smtClean="0"/>
              </a:p>
              <a:p>
                <a:r>
                  <a:rPr lang="bg-BG" sz="2000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sz="2000" dirty="0" smtClean="0"/>
                  <a:t>Получените точки се свързват последователно с линии</a:t>
                </a:r>
                <a:endParaRPr lang="bg-BG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down </a:t>
            </a:r>
            <a:r>
              <a:rPr lang="bg-BG" sz="2000" dirty="0" smtClean="0"/>
              <a:t>и </a:t>
            </a:r>
            <a:r>
              <a:rPr lang="en-US" sz="2000" dirty="0" smtClean="0"/>
              <a:t>mouse up </a:t>
            </a:r>
            <a:r>
              <a:rPr lang="bg-BG" sz="2000" dirty="0" smtClean="0"/>
              <a:t>се запазват две точки (</a:t>
            </a:r>
            <a:r>
              <a:rPr lang="en-US" sz="2000" dirty="0" smtClean="0"/>
              <a:t>P1,P2)</a:t>
            </a:r>
            <a:r>
              <a:rPr lang="bg-BG" sz="2000" dirty="0" smtClean="0"/>
              <a:t>, които дефинират правоъгълна област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r>
              <a:rPr lang="bg-BG" sz="2000" dirty="0" smtClean="0"/>
              <a:t>Тази правоъгълна област от точки се запазва и се използва в другите инструменти</a:t>
            </a:r>
            <a:endParaRPr lang="en-US" sz="20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</p:spPr>
            <p:txBody>
              <a:bodyPr>
                <a:normAutofit/>
              </a:bodyPr>
              <a:lstStyle/>
              <a:p>
                <a:r>
                  <a:rPr lang="bg-BG" sz="2000" dirty="0" smtClean="0"/>
                  <a:t>Взимаме селектирана област от точки с даден център</a:t>
                </a:r>
              </a:p>
              <a:p>
                <a:r>
                  <a:rPr lang="bg-BG" sz="2000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2000" dirty="0" smtClean="0"/>
              </a:p>
              <a:p>
                <a:r>
                  <a:rPr lang="bg-BG" sz="2000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алгоритъмът показан на следващия слайд</a:t>
                </a:r>
                <a:endParaRPr lang="bg-BG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  <a:blipFill rotWithShape="0">
                <a:blip r:embed="rId2"/>
                <a:stretch>
                  <a:fillRect l="-284" t="-8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1674965"/>
            <a:ext cx="2597019" cy="21490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62821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1)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1562821"/>
            <a:ext cx="2708926" cy="215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2538" y="1562821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2)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2" y="4070327"/>
            <a:ext cx="2695168" cy="2209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070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3)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3950478"/>
            <a:ext cx="2730043" cy="2226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9598" y="4070327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4)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3119887"/>
            <a:ext cx="8065827" cy="675736"/>
          </a:xfrm>
        </p:spPr>
        <p:txBody>
          <a:bodyPr>
            <a:noAutofit/>
          </a:bodyPr>
          <a:lstStyle/>
          <a:p>
            <a:r>
              <a:rPr lang="bg-BG" sz="4000" b="1" dirty="0" smtClean="0"/>
              <a:t>Благодарим Ви за вниманието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5625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Кривите на Безие представляват </a:t>
            </a:r>
            <a:r>
              <a:rPr lang="ru-RU" sz="2000" dirty="0" smtClean="0"/>
              <a:t>полином</a:t>
            </a:r>
            <a:r>
              <a:rPr lang="bg-BG" sz="2000" dirty="0" smtClean="0"/>
              <a:t>иал</a:t>
            </a:r>
            <a:r>
              <a:rPr lang="ru-RU" sz="2000" dirty="0" smtClean="0"/>
              <a:t>ни </a:t>
            </a:r>
            <a:r>
              <a:rPr lang="ru-RU" sz="2000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sz="2000" dirty="0" smtClean="0"/>
          </a:p>
          <a:p>
            <a:r>
              <a:rPr lang="ru-RU" sz="2000" dirty="0"/>
              <a:t>Степента на кривата на Безие се определя от степента на </a:t>
            </a:r>
            <a:r>
              <a:rPr lang="ru-RU" sz="2000" dirty="0" smtClean="0"/>
              <a:t>полиномите </a:t>
            </a:r>
            <a:r>
              <a:rPr lang="ru-RU" sz="2000" dirty="0"/>
              <a:t>на </a:t>
            </a:r>
            <a:r>
              <a:rPr lang="ru-RU" sz="2000" dirty="0" smtClean="0"/>
              <a:t>Бернщайн. </a:t>
            </a:r>
            <a:endParaRPr lang="en-US" sz="2000" dirty="0" smtClean="0"/>
          </a:p>
          <a:p>
            <a:r>
              <a:rPr lang="ru-RU" sz="2000" dirty="0" smtClean="0"/>
              <a:t>Всяка </a:t>
            </a:r>
            <a:r>
              <a:rPr lang="ru-RU" sz="2000" dirty="0"/>
              <a:t>крива на Безие минава през първата и последната си </a:t>
            </a:r>
            <a:r>
              <a:rPr lang="ru-RU" sz="2000" dirty="0" smtClean="0"/>
              <a:t>контролна точка.</a:t>
            </a:r>
          </a:p>
        </p:txBody>
      </p:sp>
    </p:spTree>
    <p:extLst>
      <p:ext uri="{BB962C8B-B14F-4D97-AF65-F5344CB8AC3E}">
        <p14:creationId xmlns:p14="http://schemas.microsoft.com/office/powerpoint/2010/main" val="3643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-сплайн криви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dirty="0" smtClean="0"/>
              <a:t>Сплайн крива е крива от степен 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, </a:t>
            </a:r>
            <a:r>
              <a:rPr lang="bg-BG" dirty="0" smtClean="0"/>
              <a:t>дефинирана чрез полиноми от степен </a:t>
            </a:r>
            <a:r>
              <a:rPr lang="en-US" dirty="0" smtClean="0"/>
              <a:t>   </a:t>
            </a:r>
            <a:r>
              <a:rPr lang="bg-BG" dirty="0" smtClean="0"/>
              <a:t>в дадени интервали</a:t>
            </a:r>
            <a:endParaRPr lang="bg-BG" dirty="0"/>
          </a:p>
          <a:p>
            <a:endParaRPr lang="bg-BG" dirty="0" smtClean="0"/>
          </a:p>
          <a:p>
            <a:r>
              <a:rPr lang="ru-RU" dirty="0" smtClean="0"/>
              <a:t>Пример:</a:t>
            </a:r>
          </a:p>
          <a:p>
            <a:endParaRPr lang="ru-RU" dirty="0" smtClean="0"/>
          </a:p>
          <a:p>
            <a:r>
              <a:rPr lang="en-US" dirty="0"/>
              <a:t>B</a:t>
            </a:r>
            <a:r>
              <a:rPr lang="ru-RU" dirty="0" smtClean="0"/>
              <a:t>-сплайн идва от </a:t>
            </a:r>
            <a:r>
              <a:rPr lang="en-US" dirty="0"/>
              <a:t>b</a:t>
            </a:r>
            <a:r>
              <a:rPr lang="en-US" dirty="0" smtClean="0"/>
              <a:t>asis spline, </a:t>
            </a:r>
            <a:r>
              <a:rPr lang="bg-BG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56197"/>
              </p:ext>
            </p:extLst>
          </p:nvPr>
        </p:nvGraphicFramePr>
        <p:xfrm>
          <a:off x="2154680" y="2610736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4680" y="2610736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39871" y="1810386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9871" y="1810386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90835"/>
              </p:ext>
            </p:extLst>
          </p:nvPr>
        </p:nvGraphicFramePr>
        <p:xfrm>
          <a:off x="8931709" y="181038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31709" y="181038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8520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P1 – </a:t>
            </a:r>
            <a:r>
              <a:rPr lang="bg-BG" sz="2400" dirty="0"/>
              <a:t>начална точка</a:t>
            </a:r>
          </a:p>
          <a:p>
            <a:r>
              <a:rPr lang="en-US" sz="2400" dirty="0"/>
              <a:t>P2 </a:t>
            </a:r>
            <a:r>
              <a:rPr lang="en-US" sz="2400" dirty="0" smtClean="0"/>
              <a:t>–</a:t>
            </a:r>
            <a:r>
              <a:rPr lang="bg-BG" sz="2400" dirty="0" smtClean="0"/>
              <a:t> крайна </a:t>
            </a:r>
            <a:r>
              <a:rPr lang="bg-BG" sz="2400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930400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992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78" y="1930400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514115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P1 – </a:t>
            </a:r>
            <a:r>
              <a:rPr lang="bg-BG" sz="2000" dirty="0" smtClean="0"/>
              <a:t>начална точка</a:t>
            </a:r>
          </a:p>
          <a:p>
            <a:r>
              <a:rPr lang="en-US" sz="2000" dirty="0" smtClean="0"/>
              <a:t>P2 –</a:t>
            </a:r>
            <a:r>
              <a:rPr lang="bg-BG" sz="2000" dirty="0" smtClean="0"/>
              <a:t> крайна точка</a:t>
            </a:r>
          </a:p>
          <a:p>
            <a:r>
              <a:rPr lang="en-US" sz="2000" dirty="0" smtClean="0"/>
              <a:t>Diff e </a:t>
            </a:r>
            <a:r>
              <a:rPr lang="bg-BG" sz="2000" dirty="0" smtClean="0"/>
              <a:t>абсолютната стойност от разликата</a:t>
            </a:r>
          </a:p>
          <a:p>
            <a:r>
              <a:rPr lang="bg-BG" sz="2000" dirty="0"/>
              <a:t>н</a:t>
            </a:r>
            <a:r>
              <a:rPr lang="bg-BG" sz="2000" dirty="0" smtClean="0"/>
              <a:t>а крайната и началната точка,</a:t>
            </a:r>
          </a:p>
          <a:p>
            <a:r>
              <a:rPr lang="bg-BG" sz="2000" dirty="0" smtClean="0"/>
              <a:t>измерена по </a:t>
            </a:r>
            <a:r>
              <a:rPr lang="bg-BG" sz="2000" dirty="0"/>
              <a:t>У</a:t>
            </a:r>
            <a:r>
              <a:rPr lang="en-US" sz="2000" dirty="0" smtClean="0"/>
              <a:t> </a:t>
            </a:r>
            <a:r>
              <a:rPr lang="bg-BG" sz="2000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8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8596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точка</a:t>
            </a:r>
            <a:endParaRPr lang="bg-BG" sz="2000" dirty="0"/>
          </a:p>
          <a:p>
            <a:r>
              <a:rPr lang="bg-BG" sz="2000" dirty="0" smtClean="0"/>
              <a:t>Върхът на самия триъгълник се намира от разделения сбор на </a:t>
            </a:r>
            <a:endParaRPr lang="en-US" sz="2000" dirty="0" smtClean="0"/>
          </a:p>
          <a:p>
            <a:r>
              <a:rPr lang="bg-BG" sz="2000" dirty="0" smtClean="0"/>
              <a:t>Х </a:t>
            </a:r>
            <a:r>
              <a:rPr lang="bg-BG" sz="2000" dirty="0" smtClean="0"/>
              <a:t>координатите на началната и крайната точка и взимаме </a:t>
            </a:r>
            <a:endParaRPr lang="en-US" sz="2000" dirty="0" smtClean="0"/>
          </a:p>
          <a:p>
            <a:r>
              <a:rPr lang="bg-BG" sz="2000" dirty="0" smtClean="0"/>
              <a:t>У </a:t>
            </a:r>
            <a:r>
              <a:rPr lang="bg-BG" sz="2000" dirty="0" smtClean="0"/>
              <a:t>координата на началната точка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0242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419367"/>
            <a:ext cx="4304289" cy="799164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" y="2218531"/>
            <a:ext cx="4304290" cy="46766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25" y="945571"/>
            <a:ext cx="4204644" cy="5949654"/>
          </a:xfrm>
        </p:spPr>
      </p:pic>
    </p:spTree>
    <p:extLst>
      <p:ext uri="{BB962C8B-B14F-4D97-AF65-F5344CB8AC3E}">
        <p14:creationId xmlns:p14="http://schemas.microsoft.com/office/powerpoint/2010/main" val="2259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Класът </a:t>
            </a:r>
            <a:r>
              <a:rPr lang="en-US" sz="2400" dirty="0" smtClean="0"/>
              <a:t>Renderer</a:t>
            </a:r>
            <a:r>
              <a:rPr lang="bg-BG" sz="2400" dirty="0" smtClean="0"/>
              <a:t>, който отговаря за рисуването по полето, пази няколко слоя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Field – </a:t>
            </a:r>
            <a:r>
              <a:rPr lang="bg-BG" sz="2000" dirty="0" smtClean="0"/>
              <a:t>съдържа слоя, който е трайно нарисуван</a:t>
            </a:r>
            <a:endParaRPr lang="en-US" sz="2000" dirty="0" smtClean="0"/>
          </a:p>
          <a:p>
            <a:pPr lvl="1"/>
            <a:r>
              <a:rPr lang="en-US" sz="2000" dirty="0" smtClean="0"/>
              <a:t>Past</a:t>
            </a:r>
            <a:r>
              <a:rPr lang="bg-BG" sz="2000" dirty="0" smtClean="0"/>
              <a:t> – съдържа слоя, който може да бъде изтрит</a:t>
            </a:r>
            <a:endParaRPr lang="en-US" sz="2000" dirty="0" smtClean="0"/>
          </a:p>
          <a:p>
            <a:pPr lvl="1"/>
            <a:r>
              <a:rPr lang="en-US" sz="2000" dirty="0" smtClean="0"/>
              <a:t>Current</a:t>
            </a:r>
            <a:r>
              <a:rPr lang="bg-BG" sz="2000" dirty="0" smtClean="0"/>
              <a:t> – съдържа последно нарисуваното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50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82852"/>
            <a:ext cx="11062263" cy="3425875"/>
          </a:xfrm>
        </p:spPr>
      </p:pic>
    </p:spTree>
    <p:extLst>
      <p:ext uri="{BB962C8B-B14F-4D97-AF65-F5344CB8AC3E}">
        <p14:creationId xmlns:p14="http://schemas.microsoft.com/office/powerpoint/2010/main" val="3837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352</Words>
  <Application>Microsoft Office PowerPoint</Application>
  <PresentationFormat>Widescreen</PresentationFormat>
  <Paragraphs>72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Криви на Безие</vt:lpstr>
      <vt:lpstr>B-сплайн криви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Tsvetina</cp:lastModifiedBy>
  <cp:revision>15</cp:revision>
  <dcterms:created xsi:type="dcterms:W3CDTF">2015-05-23T17:02:36Z</dcterms:created>
  <dcterms:modified xsi:type="dcterms:W3CDTF">2015-05-28T14:38:33Z</dcterms:modified>
</cp:coreProperties>
</file>