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4FD1E-2E55-45DB-BC49-7DC3DD18B3DD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AB9EE-66C8-402A-8C30-5392F08F093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74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A29BA-C2AF-4A37-A2C7-89F86B0D71DA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45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32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87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32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0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06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0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955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64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76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554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99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47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32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091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65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CB76-8FC7-4E68-AACA-10A3FA073C9C}" type="datetimeFigureOut">
              <a:rPr lang="bg-BG" smtClean="0"/>
              <a:t>24.5.2015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DC6EE1-869A-4F03-A04F-76EBE78AC82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456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STS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9078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bg-BG" dirty="0" smtClean="0">
                <a:solidFill>
                  <a:schemeClr val="tx1"/>
                </a:solidFill>
              </a:rPr>
              <a:t>Симона Янакиева</a:t>
            </a:r>
          </a:p>
          <a:p>
            <a:r>
              <a:rPr lang="bg-BG" dirty="0" smtClean="0">
                <a:solidFill>
                  <a:schemeClr val="tx1"/>
                </a:solidFill>
              </a:rPr>
              <a:t>Цветина Георгиева</a:t>
            </a:r>
          </a:p>
          <a:p>
            <a:r>
              <a:rPr lang="bg-BG" dirty="0" smtClean="0">
                <a:solidFill>
                  <a:schemeClr val="tx1"/>
                </a:solidFill>
              </a:rPr>
              <a:t>Тодор Желев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57327"/>
            <a:ext cx="8596312" cy="2687958"/>
          </a:xfrm>
        </p:spPr>
      </p:pic>
    </p:spTree>
    <p:extLst>
      <p:ext uri="{BB962C8B-B14F-4D97-AF65-F5344CB8AC3E}">
        <p14:creationId xmlns:p14="http://schemas.microsoft.com/office/powerpoint/2010/main" val="17691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87910"/>
            <a:ext cx="8596312" cy="3226792"/>
          </a:xfrm>
        </p:spPr>
      </p:pic>
    </p:spTree>
    <p:extLst>
      <p:ext uri="{BB962C8B-B14F-4D97-AF65-F5344CB8AC3E}">
        <p14:creationId xmlns:p14="http://schemas.microsoft.com/office/powerpoint/2010/main" val="4092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bg-BG" dirty="0" smtClean="0"/>
              <a:t>При </a:t>
            </a:r>
            <a:r>
              <a:rPr lang="en-US" dirty="0" smtClean="0"/>
              <a:t>mouse move </a:t>
            </a:r>
            <a:r>
              <a:rPr lang="bg-BG" dirty="0" smtClean="0"/>
              <a:t>и </a:t>
            </a:r>
            <a:r>
              <a:rPr lang="en-US" dirty="0" smtClean="0"/>
              <a:t>mouse down </a:t>
            </a:r>
            <a:r>
              <a:rPr lang="bg-BG" dirty="0" smtClean="0"/>
              <a:t>на потребител се запазват точките, през които е минал</a:t>
            </a:r>
          </a:p>
          <a:p>
            <a:r>
              <a:rPr lang="bg-BG" dirty="0" smtClean="0"/>
              <a:t>Запазените точки се свързват последователно с линии</a:t>
            </a:r>
          </a:p>
          <a:p>
            <a:r>
              <a:rPr lang="bg-BG" dirty="0" smtClean="0"/>
              <a:t>При </a:t>
            </a:r>
            <a:r>
              <a:rPr lang="en-US" dirty="0" smtClean="0"/>
              <a:t>mouse up </a:t>
            </a:r>
            <a:r>
              <a:rPr lang="bg-BG" dirty="0"/>
              <a:t>ц</a:t>
            </a:r>
            <a:r>
              <a:rPr lang="bg-BG" dirty="0" smtClean="0"/>
              <a:t>вета на тези точки и точките, генерирани от линиите, става бял, което симулира изтриване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64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bg-BG" dirty="0" smtClean="0"/>
                  <a:t>За изчертване на елипса се използва уравнението на елипса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bg-BG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bg-B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g-BG" dirty="0" smtClean="0"/>
                  <a:t>е центърът на елипсата</a:t>
                </a:r>
              </a:p>
              <a:p>
                <a14:m>
                  <m:oMath xmlns:m="http://schemas.openxmlformats.org/officeDocument/2006/math">
                    <m:r>
                      <a:rPr lang="bg-BG" b="0" i="1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bg-BG" dirty="0" smtClean="0"/>
                  <a:t> е главната полуос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bg-BG" dirty="0" smtClean="0"/>
                  <a:t>е малката полуос</a:t>
                </a:r>
              </a:p>
              <a:p>
                <a:endParaRPr lang="bg-BG" dirty="0" smtClean="0"/>
              </a:p>
              <a:p>
                <a:r>
                  <a:rPr lang="bg-BG" dirty="0" smtClean="0"/>
                  <a:t>Първо се изчертава горната част на елипсата, след това долната</a:t>
                </a:r>
              </a:p>
              <a:p>
                <a:r>
                  <a:rPr lang="bg-BG" dirty="0" smtClean="0"/>
                  <a:t>Получените точки се свързват последователно с линии</a:t>
                </a: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43" y="2491086"/>
            <a:ext cx="2828859" cy="2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</a:t>
            </a:r>
            <a:r>
              <a:rPr lang="en-US" dirty="0" smtClean="0"/>
              <a:t>mouse down </a:t>
            </a:r>
            <a:r>
              <a:rPr lang="bg-BG" dirty="0" smtClean="0"/>
              <a:t>и </a:t>
            </a:r>
            <a:r>
              <a:rPr lang="en-US" dirty="0" smtClean="0"/>
              <a:t>mouse up </a:t>
            </a:r>
            <a:r>
              <a:rPr lang="bg-BG" dirty="0" smtClean="0"/>
              <a:t>се запазват две точки (</a:t>
            </a:r>
            <a:r>
              <a:rPr lang="en-US" dirty="0" smtClean="0"/>
              <a:t>P1,P2)</a:t>
            </a:r>
            <a:r>
              <a:rPr lang="bg-BG" dirty="0" smtClean="0"/>
              <a:t>, които дефинират правоъгълна област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Тази правоъгълна област от точки се запазва и се използва в другите инструменти</a:t>
            </a:r>
            <a:endParaRPr lang="en-US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15" y="2849984"/>
            <a:ext cx="2689345" cy="1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5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</p:spPr>
            <p:txBody>
              <a:bodyPr>
                <a:normAutofit/>
              </a:bodyPr>
              <a:lstStyle/>
              <a:p>
                <a:r>
                  <a:rPr lang="bg-BG" dirty="0" smtClean="0"/>
                  <a:t>Взимаме селектирана област от точки с даден център</a:t>
                </a:r>
              </a:p>
              <a:p>
                <a:r>
                  <a:rPr lang="bg-BG" dirty="0" smtClean="0"/>
                  <a:t>Използваме матрица за завъртане обратно на часовниковата стрелка с ъгъл </a:t>
                </a:r>
                <a14:m>
                  <m:oMath xmlns:m="http://schemas.openxmlformats.org/officeDocument/2006/math">
                    <m:r>
                      <a:rPr lang="bg-B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bg-BG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bg-BG" dirty="0" smtClean="0"/>
              </a:p>
              <a:p>
                <a:r>
                  <a:rPr lang="bg-BG" dirty="0" smtClean="0"/>
                  <a:t>Тъй като тази матрица работи само ако завъртаме около началото на координатната система, а не около произволен център, то се прилага следният алгоритъм:</a:t>
                </a:r>
              </a:p>
              <a:p>
                <a:pPr lvl="1"/>
                <a:r>
                  <a:rPr lang="bg-BG" dirty="0" smtClean="0"/>
                  <a:t>Транслираме всяка избрана точка на базата на центъра на областта до началото на координатната система</a:t>
                </a:r>
              </a:p>
              <a:p>
                <a:pPr lvl="1"/>
                <a:r>
                  <a:rPr lang="bg-BG" dirty="0" smtClean="0"/>
                  <a:t>Прилагаме матрицата за завъртане върху всяка селектирана точка</a:t>
                </a:r>
              </a:p>
              <a:p>
                <a:pPr lvl="1"/>
                <a:r>
                  <a:rPr lang="bg-BG" dirty="0" smtClean="0"/>
                  <a:t>Транслираме обратно точките</a:t>
                </a: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110815"/>
              </a:xfrm>
              <a:blipFill rotWithShape="0">
                <a:blip r:embed="rId2"/>
                <a:stretch>
                  <a:fillRect l="-142" t="-8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5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4" y="1674965"/>
            <a:ext cx="2597019" cy="2149061"/>
          </a:xfrm>
        </p:spPr>
      </p:pic>
      <p:sp>
        <p:nvSpPr>
          <p:cNvPr id="5" name="TextBox 4"/>
          <p:cNvSpPr txBox="1"/>
          <p:nvPr/>
        </p:nvSpPr>
        <p:spPr>
          <a:xfrm>
            <a:off x="677334" y="1562821"/>
            <a:ext cx="65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1)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1562821"/>
            <a:ext cx="2708926" cy="2157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2538" y="1562821"/>
            <a:ext cx="38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2)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2" y="4070327"/>
            <a:ext cx="2695168" cy="22097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7334" y="40703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3)</a:t>
            </a:r>
            <a:endParaRPr lang="bg-BG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7" y="3950478"/>
            <a:ext cx="2730043" cy="22260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9598" y="4070327"/>
            <a:ext cx="41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70C0"/>
                </a:solidFill>
              </a:rPr>
              <a:t>4)</a:t>
            </a:r>
            <a:endParaRPr lang="bg-B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6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176" y="3119887"/>
            <a:ext cx="6974296" cy="675736"/>
          </a:xfrm>
        </p:spPr>
        <p:txBody>
          <a:bodyPr/>
          <a:lstStyle/>
          <a:p>
            <a:r>
              <a:rPr lang="bg-BG" b="1" dirty="0" smtClean="0"/>
              <a:t>Благодарим Ви за вниманието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56255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Криви на Безие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Кривите на Безие представляват полиномни параметрични криви, т.е. координатните функции на радиус-вектора на произволна точка от кривата са полиноми на един реален аргумент. </a:t>
            </a:r>
            <a:endParaRPr lang="ru-RU" dirty="0" smtClean="0"/>
          </a:p>
          <a:p>
            <a:r>
              <a:rPr lang="ru-RU" dirty="0"/>
              <a:t>Степента на кривата на Безие се определя от степента на </a:t>
            </a:r>
            <a:r>
              <a:rPr lang="ru-RU" dirty="0" smtClean="0"/>
              <a:t>полиномите </a:t>
            </a:r>
            <a:r>
              <a:rPr lang="ru-RU" dirty="0"/>
              <a:t>на </a:t>
            </a:r>
            <a:r>
              <a:rPr lang="ru-RU" dirty="0" smtClean="0"/>
              <a:t>Берщайн. </a:t>
            </a:r>
            <a:endParaRPr lang="en-US" dirty="0" smtClean="0"/>
          </a:p>
          <a:p>
            <a:r>
              <a:rPr lang="ru-RU" dirty="0" smtClean="0"/>
              <a:t>Всяка </a:t>
            </a:r>
            <a:r>
              <a:rPr lang="ru-RU" dirty="0"/>
              <a:t>крива на Безие минава през първата и последната си </a:t>
            </a:r>
            <a:r>
              <a:rPr lang="ru-RU" dirty="0" smtClean="0"/>
              <a:t>контролна точка.</a:t>
            </a:r>
          </a:p>
        </p:txBody>
      </p:sp>
    </p:spTree>
    <p:extLst>
      <p:ext uri="{BB962C8B-B14F-4D97-AF65-F5344CB8AC3E}">
        <p14:creationId xmlns:p14="http://schemas.microsoft.com/office/powerpoint/2010/main" val="36432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Б-сплайн криви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540"/>
            <a:ext cx="9205702" cy="5154459"/>
          </a:xfrm>
        </p:spPr>
        <p:txBody>
          <a:bodyPr>
            <a:normAutofit/>
          </a:bodyPr>
          <a:lstStyle/>
          <a:p>
            <a:r>
              <a:rPr lang="ru-RU" dirty="0" smtClean="0"/>
              <a:t>Сплайн крива е крива от степен 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, </a:t>
            </a:r>
            <a:r>
              <a:rPr lang="bg-BG" dirty="0" smtClean="0"/>
              <a:t>дефинирана чрез </a:t>
            </a:r>
            <a:r>
              <a:rPr lang="bg-BG" dirty="0" smtClean="0"/>
              <a:t>полиноми от степен </a:t>
            </a:r>
            <a:r>
              <a:rPr lang="en-US" dirty="0" smtClean="0"/>
              <a:t>   </a:t>
            </a:r>
            <a:r>
              <a:rPr lang="bg-BG" dirty="0" smtClean="0"/>
              <a:t>в дадени </a:t>
            </a:r>
            <a:r>
              <a:rPr lang="bg-BG" dirty="0" smtClean="0"/>
              <a:t>интервали</a:t>
            </a:r>
            <a:endParaRPr lang="bg-BG" dirty="0"/>
          </a:p>
          <a:p>
            <a:endParaRPr lang="bg-BG" dirty="0" smtClean="0"/>
          </a:p>
          <a:p>
            <a:r>
              <a:rPr lang="ru-RU" dirty="0" smtClean="0"/>
              <a:t>Пример:</a:t>
            </a:r>
          </a:p>
          <a:p>
            <a:endParaRPr lang="ru-RU" dirty="0" smtClean="0"/>
          </a:p>
          <a:p>
            <a:r>
              <a:rPr lang="ru-RU" dirty="0" smtClean="0"/>
              <a:t>Б-сплайн идва от </a:t>
            </a:r>
            <a:r>
              <a:rPr lang="en-US" dirty="0"/>
              <a:t>b</a:t>
            </a:r>
            <a:r>
              <a:rPr lang="en-US" dirty="0" smtClean="0"/>
              <a:t>asis spline, </a:t>
            </a:r>
            <a:r>
              <a:rPr lang="bg-BG" dirty="0" smtClean="0"/>
              <a:t>като всяка сплайн крива от дадена степен може да бъде изразена чрез линейна комбинация от Б-сплайн криви от същата степен</a:t>
            </a:r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056197"/>
              </p:ext>
            </p:extLst>
          </p:nvPr>
        </p:nvGraphicFramePr>
        <p:xfrm>
          <a:off x="2154680" y="2610736"/>
          <a:ext cx="28209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4680" y="2610736"/>
                        <a:ext cx="2820988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539871" y="1810386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9871" y="1810386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190835"/>
              </p:ext>
            </p:extLst>
          </p:nvPr>
        </p:nvGraphicFramePr>
        <p:xfrm>
          <a:off x="8931709" y="1810385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31709" y="1810385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5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9948" y="1842766"/>
            <a:ext cx="218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 – </a:t>
            </a:r>
            <a:r>
              <a:rPr lang="bg-BG" dirty="0"/>
              <a:t>начална точка</a:t>
            </a:r>
          </a:p>
          <a:p>
            <a:r>
              <a:rPr lang="en-US" dirty="0"/>
              <a:t>P2 </a:t>
            </a:r>
            <a:r>
              <a:rPr lang="en-US" dirty="0" smtClean="0"/>
              <a:t>–</a:t>
            </a:r>
            <a:r>
              <a:rPr lang="bg-BG" dirty="0" smtClean="0"/>
              <a:t> крайна </a:t>
            </a:r>
            <a:r>
              <a:rPr lang="bg-BG" dirty="0"/>
              <a:t>точка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907" y="1608141"/>
            <a:ext cx="4838095" cy="2790476"/>
          </a:xfrm>
        </p:spPr>
      </p:pic>
    </p:spTree>
    <p:extLst>
      <p:ext uri="{BB962C8B-B14F-4D97-AF65-F5344CB8AC3E}">
        <p14:creationId xmlns:p14="http://schemas.microsoft.com/office/powerpoint/2010/main" val="219926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40" y="1761538"/>
            <a:ext cx="3906829" cy="3201694"/>
          </a:xfrm>
        </p:spPr>
      </p:pic>
      <p:sp>
        <p:nvSpPr>
          <p:cNvPr id="7" name="TextBox 6"/>
          <p:cNvSpPr txBox="1"/>
          <p:nvPr/>
        </p:nvSpPr>
        <p:spPr>
          <a:xfrm>
            <a:off x="400377" y="1930400"/>
            <a:ext cx="4636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 – </a:t>
            </a:r>
            <a:r>
              <a:rPr lang="bg-BG" dirty="0" smtClean="0"/>
              <a:t>начална точка</a:t>
            </a:r>
          </a:p>
          <a:p>
            <a:r>
              <a:rPr lang="en-US" dirty="0" smtClean="0"/>
              <a:t>P2 –</a:t>
            </a:r>
            <a:r>
              <a:rPr lang="bg-BG" dirty="0" smtClean="0"/>
              <a:t> крайна точка</a:t>
            </a:r>
          </a:p>
          <a:p>
            <a:r>
              <a:rPr lang="en-US" dirty="0" smtClean="0"/>
              <a:t>Diff e </a:t>
            </a:r>
            <a:r>
              <a:rPr lang="bg-BG" dirty="0" smtClean="0"/>
              <a:t>абсолютната стойност от разликата</a:t>
            </a:r>
          </a:p>
          <a:p>
            <a:r>
              <a:rPr lang="bg-BG" dirty="0"/>
              <a:t>н</a:t>
            </a:r>
            <a:r>
              <a:rPr lang="bg-BG" dirty="0" smtClean="0"/>
              <a:t>а крайната и началната точка,</a:t>
            </a:r>
          </a:p>
          <a:p>
            <a:r>
              <a:rPr lang="bg-BG" dirty="0" smtClean="0"/>
              <a:t>измерена по </a:t>
            </a:r>
            <a:r>
              <a:rPr lang="bg-BG" dirty="0"/>
              <a:t>У</a:t>
            </a:r>
            <a:r>
              <a:rPr lang="en-US" dirty="0" smtClean="0"/>
              <a:t> </a:t>
            </a:r>
            <a:r>
              <a:rPr lang="bg-BG" dirty="0" smtClean="0"/>
              <a:t>координата.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818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9" y="3484787"/>
            <a:ext cx="5993648" cy="3373213"/>
          </a:xfrm>
        </p:spPr>
      </p:pic>
      <p:sp>
        <p:nvSpPr>
          <p:cNvPr id="5" name="Rectangle 4"/>
          <p:cNvSpPr/>
          <p:nvPr/>
        </p:nvSpPr>
        <p:spPr>
          <a:xfrm>
            <a:off x="677334" y="17489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P1 – </a:t>
            </a:r>
            <a:r>
              <a:rPr lang="bg-BG" dirty="0"/>
              <a:t>начална точка</a:t>
            </a:r>
          </a:p>
          <a:p>
            <a:r>
              <a:rPr lang="en-US" dirty="0"/>
              <a:t>P2 </a:t>
            </a:r>
            <a:r>
              <a:rPr lang="en-US" dirty="0" smtClean="0"/>
              <a:t>–</a:t>
            </a:r>
            <a:r>
              <a:rPr lang="bg-BG" dirty="0" smtClean="0"/>
              <a:t> крайна точка</a:t>
            </a:r>
            <a:endParaRPr lang="bg-BG" dirty="0"/>
          </a:p>
          <a:p>
            <a:r>
              <a:rPr lang="bg-BG" dirty="0" smtClean="0"/>
              <a:t>Върхът на самия триъгълник се намира от разделения сбор на Х координатите на началната и крайната точка и взимаме У координата на началната точка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423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17836" y="1642269"/>
            <a:ext cx="8856165" cy="576262"/>
          </a:xfrm>
        </p:spPr>
        <p:txBody>
          <a:bodyPr/>
          <a:lstStyle/>
          <a:p>
            <a:r>
              <a:rPr lang="bg-BG" dirty="0"/>
              <a:t>Реализирани чрез </a:t>
            </a:r>
            <a:r>
              <a:rPr lang="bg-BG" dirty="0" smtClean="0"/>
              <a:t>класовете </a:t>
            </a:r>
            <a:r>
              <a:rPr lang="en-US" dirty="0" smtClean="0"/>
              <a:t>Layer</a:t>
            </a:r>
            <a:r>
              <a:rPr lang="bg-BG" dirty="0" smtClean="0"/>
              <a:t> и </a:t>
            </a:r>
            <a:r>
              <a:rPr lang="en-US" dirty="0" smtClean="0"/>
              <a:t>ColorMatrix</a:t>
            </a:r>
            <a:endParaRPr lang="bg-B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3" y="2218531"/>
            <a:ext cx="4627716" cy="3305512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63" y="2211212"/>
            <a:ext cx="3907584" cy="3830814"/>
          </a:xfrm>
        </p:spPr>
      </p:pic>
    </p:spTree>
    <p:extLst>
      <p:ext uri="{BB962C8B-B14F-4D97-AF65-F5344CB8AC3E}">
        <p14:creationId xmlns:p14="http://schemas.microsoft.com/office/powerpoint/2010/main" val="22593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smtClean="0"/>
              <a:t>Renderer</a:t>
            </a:r>
            <a:r>
              <a:rPr lang="bg-BG" dirty="0" smtClean="0"/>
              <a:t>, който отговаря за рисуването по полето, пази няколко слоя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Field – </a:t>
            </a:r>
            <a:r>
              <a:rPr lang="bg-BG" dirty="0" smtClean="0"/>
              <a:t>съдържа слоя, който е трайно нарисуван</a:t>
            </a:r>
            <a:endParaRPr lang="en-US" dirty="0" smtClean="0"/>
          </a:p>
          <a:p>
            <a:pPr lvl="1"/>
            <a:r>
              <a:rPr lang="en-US" dirty="0" smtClean="0"/>
              <a:t>Past</a:t>
            </a:r>
            <a:r>
              <a:rPr lang="bg-BG" dirty="0" smtClean="0"/>
              <a:t> – съдържа слоя, който може да бъде изтрит</a:t>
            </a:r>
            <a:endParaRPr lang="en-US" dirty="0" smtClean="0"/>
          </a:p>
          <a:p>
            <a:pPr lvl="1"/>
            <a:r>
              <a:rPr lang="en-US" dirty="0" smtClean="0"/>
              <a:t>Current</a:t>
            </a:r>
            <a:r>
              <a:rPr lang="bg-BG" dirty="0" smtClean="0"/>
              <a:t> – съдържа последно нарисуваното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5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70209"/>
            <a:ext cx="8596312" cy="2662194"/>
          </a:xfrm>
        </p:spPr>
      </p:pic>
    </p:spTree>
    <p:extLst>
      <p:ext uri="{BB962C8B-B14F-4D97-AF65-F5344CB8AC3E}">
        <p14:creationId xmlns:p14="http://schemas.microsoft.com/office/powerpoint/2010/main" val="3837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348</Words>
  <Application>Microsoft Office PowerPoint</Application>
  <PresentationFormat>Widescreen</PresentationFormat>
  <Paragraphs>73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Equation</vt:lpstr>
      <vt:lpstr>STS</vt:lpstr>
      <vt:lpstr>Криви на Безие</vt:lpstr>
      <vt:lpstr>Б-сплайн криви</vt:lpstr>
      <vt:lpstr>Правоъгълник</vt:lpstr>
      <vt:lpstr>Квадрат</vt:lpstr>
      <vt:lpstr>Триъгълник</vt:lpstr>
      <vt:lpstr>Слоеве</vt:lpstr>
      <vt:lpstr>Слоеве</vt:lpstr>
      <vt:lpstr>Слоеве</vt:lpstr>
      <vt:lpstr>Слоеве</vt:lpstr>
      <vt:lpstr>Слоеве</vt:lpstr>
      <vt:lpstr>Гума</vt:lpstr>
      <vt:lpstr>Елипса</vt:lpstr>
      <vt:lpstr>Селектиране</vt:lpstr>
      <vt:lpstr>Завъртане</vt:lpstr>
      <vt:lpstr>Завъртане</vt:lpstr>
      <vt:lpstr>Благодарим Ви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Toshe</cp:lastModifiedBy>
  <cp:revision>9</cp:revision>
  <dcterms:created xsi:type="dcterms:W3CDTF">2015-05-23T17:02:36Z</dcterms:created>
  <dcterms:modified xsi:type="dcterms:W3CDTF">2015-05-24T19:55:39Z</dcterms:modified>
</cp:coreProperties>
</file>