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4A5E5-025A-45E7-BE91-F3926E638ACF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A29BA-C2AF-4A37-A2C7-89F86B0D71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785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243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4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09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184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973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08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206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24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41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65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75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5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438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221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759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838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08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7CCF-40EA-4022-A74E-F372DE7C0673}" type="datetimeFigureOut">
              <a:rPr lang="bg-BG" smtClean="0"/>
              <a:t>28.5.2015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810163-493E-4B2A-9B5E-898DD57AAA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7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7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082" y="3244241"/>
            <a:ext cx="8221817" cy="681216"/>
          </a:xfrm>
        </p:spPr>
        <p:txBody>
          <a:bodyPr/>
          <a:lstStyle/>
          <a:p>
            <a:pPr algn="ctr"/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Графичен редактор -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STS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7623" y="5015743"/>
            <a:ext cx="364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Изготвили: </a:t>
            </a:r>
          </a:p>
          <a:p>
            <a:r>
              <a:rPr lang="bg-BG" dirty="0" smtClean="0"/>
              <a:t>Симона Янакиева</a:t>
            </a:r>
          </a:p>
          <a:p>
            <a:r>
              <a:rPr lang="bg-BG" dirty="0" smtClean="0"/>
              <a:t>Цветина Георгиева</a:t>
            </a:r>
          </a:p>
          <a:p>
            <a:r>
              <a:rPr lang="bg-BG" dirty="0" smtClean="0"/>
              <a:t>Тодор Желев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751563" y="977030"/>
            <a:ext cx="652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по Приложения на математиката за моделиране на реални процеси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6758" y="2183808"/>
            <a:ext cx="244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тема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3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</a:t>
            </a:r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993"/>
            <a:ext cx="8596668" cy="49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Дадена </a:t>
            </a:r>
            <a:r>
              <a:rPr lang="en-US" dirty="0" smtClean="0"/>
              <a:t>B</a:t>
            </a:r>
            <a:r>
              <a:rPr lang="bg-BG" dirty="0" smtClean="0"/>
              <a:t>-сплайн </a:t>
            </a:r>
            <a:r>
              <a:rPr lang="bg-BG" dirty="0"/>
              <a:t>крива от степен </a:t>
            </a:r>
            <a:r>
              <a:rPr lang="bg-BG" dirty="0" smtClean="0"/>
              <a:t>    се </a:t>
            </a:r>
            <a:r>
              <a:rPr lang="bg-BG" dirty="0"/>
              <a:t>определя </a:t>
            </a:r>
            <a:r>
              <a:rPr lang="bg-BG" dirty="0" smtClean="0"/>
              <a:t>от</a:t>
            </a:r>
            <a:r>
              <a:rPr lang="en-US" dirty="0" smtClean="0"/>
              <a:t>:</a:t>
            </a:r>
            <a:endParaRPr lang="bg-BG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bg-BG" dirty="0" smtClean="0"/>
              <a:t>контролни точки             – </a:t>
            </a:r>
            <a:r>
              <a:rPr lang="bg-BG" dirty="0"/>
              <a:t>това са точките, където потребителят е кликнал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bg-BG" dirty="0" smtClean="0"/>
              <a:t>основни </a:t>
            </a:r>
            <a:r>
              <a:rPr lang="en-US" dirty="0"/>
              <a:t>B</a:t>
            </a:r>
            <a:r>
              <a:rPr lang="bg-BG" dirty="0" smtClean="0"/>
              <a:t>-сплайн </a:t>
            </a:r>
            <a:r>
              <a:rPr lang="bg-BG" dirty="0"/>
              <a:t>функции от степен </a:t>
            </a:r>
            <a:r>
              <a:rPr lang="bg-BG" dirty="0" smtClean="0"/>
              <a:t>   -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bg-BG" dirty="0" smtClean="0"/>
              <a:t>възела</a:t>
            </a:r>
            <a:r>
              <a:rPr lang="en-US" dirty="0" smtClean="0"/>
              <a:t>    </a:t>
            </a:r>
            <a:r>
              <a:rPr lang="bg-BG" dirty="0" smtClean="0"/>
              <a:t>, </a:t>
            </a:r>
            <a:r>
              <a:rPr lang="bg-BG" dirty="0"/>
              <a:t>които разделят </a:t>
            </a:r>
            <a:r>
              <a:rPr lang="bg-BG" dirty="0" smtClean="0"/>
              <a:t>интервала</a:t>
            </a:r>
            <a:r>
              <a:rPr lang="en-US" dirty="0" smtClean="0"/>
              <a:t>, </a:t>
            </a:r>
            <a:r>
              <a:rPr lang="bg-BG" dirty="0" smtClean="0"/>
              <a:t>в </a:t>
            </a:r>
            <a:r>
              <a:rPr lang="bg-BG" dirty="0"/>
              <a:t>който се изменя </a:t>
            </a:r>
            <a:r>
              <a:rPr lang="bg-BG" dirty="0" smtClean="0"/>
              <a:t>параметърът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 , (</a:t>
            </a:r>
            <a:r>
              <a:rPr lang="bg-BG" dirty="0" smtClean="0"/>
              <a:t>той се изменя в интервала        ), като </a:t>
            </a:r>
            <a:r>
              <a:rPr lang="bg-BG" dirty="0"/>
              <a:t>е изпълнено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че </a:t>
            </a:r>
            <a:r>
              <a:rPr lang="en-US" dirty="0" smtClean="0"/>
              <a:t>  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Уравнението на кривата е:</a:t>
            </a:r>
          </a:p>
          <a:p>
            <a:pPr marL="0" indent="0">
              <a:buNone/>
            </a:pPr>
            <a:r>
              <a:rPr lang="bg-BG" dirty="0" smtClean="0"/>
              <a:t>Където: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и излизаме от рекурсията при следните условия: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30545"/>
              </p:ext>
            </p:extLst>
          </p:nvPr>
        </p:nvGraphicFramePr>
        <p:xfrm>
          <a:off x="6825389" y="3102864"/>
          <a:ext cx="1136792" cy="28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Equation" r:id="rId3" imgW="812447" imgH="203112" progId="Equation.DSMT4">
                  <p:embed/>
                </p:oleObj>
              </mc:Choice>
              <mc:Fallback>
                <p:oleObj name="Equation" r:id="rId3" imgW="81244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389" y="3102864"/>
                        <a:ext cx="1136792" cy="280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7595"/>
              </p:ext>
            </p:extLst>
          </p:nvPr>
        </p:nvGraphicFramePr>
        <p:xfrm>
          <a:off x="3702081" y="3383719"/>
          <a:ext cx="1739120" cy="61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Equation" r:id="rId5" imgW="1218671" imgH="431613" progId="Equation.DSMT4">
                  <p:embed/>
                </p:oleObj>
              </mc:Choice>
              <mc:Fallback>
                <p:oleObj name="Equation" r:id="rId5" imgW="1218671" imgH="43161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81" y="3383719"/>
                        <a:ext cx="1739120" cy="6167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76815"/>
              </p:ext>
            </p:extLst>
          </p:nvPr>
        </p:nvGraphicFramePr>
        <p:xfrm>
          <a:off x="789521" y="4246577"/>
          <a:ext cx="4850466" cy="730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" name="Equation" r:id="rId7" imgW="3111500" imgH="469900" progId="Equation.DSMT4">
                  <p:embed/>
                </p:oleObj>
              </mc:Choice>
              <mc:Fallback>
                <p:oleObj name="Equation" r:id="rId7" imgW="31115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521" y="4246577"/>
                        <a:ext cx="4850466" cy="730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24881"/>
              </p:ext>
            </p:extLst>
          </p:nvPr>
        </p:nvGraphicFramePr>
        <p:xfrm>
          <a:off x="6016625" y="4916488"/>
          <a:ext cx="22590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" name="Equation" r:id="rId9" imgW="1625400" imgH="482400" progId="Equation.DSMT4">
                  <p:embed/>
                </p:oleObj>
              </mc:Choice>
              <mc:Fallback>
                <p:oleObj name="Equation" r:id="rId9" imgW="1625400" imgH="48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4916488"/>
                        <a:ext cx="2259013" cy="674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91992"/>
              </p:ext>
            </p:extLst>
          </p:nvPr>
        </p:nvGraphicFramePr>
        <p:xfrm>
          <a:off x="711840" y="2846284"/>
          <a:ext cx="618068" cy="25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" name="Equation" r:id="rId11" imgW="342720" imgH="177480" progId="Equation.DSMT4">
                  <p:embed/>
                </p:oleObj>
              </mc:Choice>
              <mc:Fallback>
                <p:oleObj name="Equation" r:id="rId11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1840" y="2846284"/>
                        <a:ext cx="618068" cy="25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435897"/>
              </p:ext>
            </p:extLst>
          </p:nvPr>
        </p:nvGraphicFramePr>
        <p:xfrm>
          <a:off x="711839" y="2052644"/>
          <a:ext cx="418221" cy="24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13" imgW="304560" imgH="177480" progId="Equation.DSMT4">
                  <p:embed/>
                </p:oleObj>
              </mc:Choice>
              <mc:Fallback>
                <p:oleObj name="Equation" r:id="rId13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1839" y="2052644"/>
                        <a:ext cx="418221" cy="24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397568"/>
              </p:ext>
            </p:extLst>
          </p:nvPr>
        </p:nvGraphicFramePr>
        <p:xfrm>
          <a:off x="726217" y="2454758"/>
          <a:ext cx="429723" cy="25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Equation" r:id="rId15" imgW="304560" imgH="177480" progId="Equation.DSMT4">
                  <p:embed/>
                </p:oleObj>
              </mc:Choice>
              <mc:Fallback>
                <p:oleObj name="Equation" r:id="rId15" imgW="304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6217" y="2454758"/>
                        <a:ext cx="429723" cy="250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652766"/>
              </p:ext>
            </p:extLst>
          </p:nvPr>
        </p:nvGraphicFramePr>
        <p:xfrm>
          <a:off x="2077609" y="2781918"/>
          <a:ext cx="242977" cy="36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" name="Equation" r:id="rId16" imgW="152280" imgH="228600" progId="Equation.DSMT4">
                  <p:embed/>
                </p:oleObj>
              </mc:Choice>
              <mc:Fallback>
                <p:oleObj name="Equation" r:id="rId16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77609" y="2781918"/>
                        <a:ext cx="242977" cy="36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499466"/>
              </p:ext>
            </p:extLst>
          </p:nvPr>
        </p:nvGraphicFramePr>
        <p:xfrm>
          <a:off x="8801577" y="2852665"/>
          <a:ext cx="221653" cy="24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"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801577" y="2852665"/>
                        <a:ext cx="221653" cy="243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40599"/>
              </p:ext>
            </p:extLst>
          </p:nvPr>
        </p:nvGraphicFramePr>
        <p:xfrm>
          <a:off x="3735924" y="3109503"/>
          <a:ext cx="482394" cy="30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Equation" r:id="rId20" imgW="317160" imgH="203040" progId="Equation.DSMT4">
                  <p:embed/>
                </p:oleObj>
              </mc:Choice>
              <mc:Fallback>
                <p:oleObj name="Equation" r:id="rId20" imgW="317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5924" y="3109503"/>
                        <a:ext cx="482394" cy="308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26194"/>
              </p:ext>
            </p:extLst>
          </p:nvPr>
        </p:nvGraphicFramePr>
        <p:xfrm>
          <a:off x="4373593" y="1660753"/>
          <a:ext cx="258791" cy="28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" name="Equation" r:id="rId22" imgW="152280" imgH="164880" progId="Equation.DSMT4">
                  <p:embed/>
                </p:oleObj>
              </mc:Choice>
              <mc:Fallback>
                <p:oleObj name="Equation" r:id="rId22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73593" y="1660753"/>
                        <a:ext cx="258791" cy="280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35097"/>
              </p:ext>
            </p:extLst>
          </p:nvPr>
        </p:nvGraphicFramePr>
        <p:xfrm>
          <a:off x="5155720" y="2477172"/>
          <a:ext cx="228617" cy="24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" name="Equation" r:id="rId24" imgW="152280" imgH="164880" progId="Equation.DSMT4">
                  <p:embed/>
                </p:oleObj>
              </mc:Choice>
              <mc:Fallback>
                <p:oleObj name="Equation" r:id="rId24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55720" y="2477172"/>
                        <a:ext cx="228617" cy="247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853357"/>
              </p:ext>
            </p:extLst>
          </p:nvPr>
        </p:nvGraphicFramePr>
        <p:xfrm>
          <a:off x="3010098" y="1986111"/>
          <a:ext cx="813520" cy="38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" name="Equation" r:id="rId26" imgW="482400" imgH="228600" progId="Equation.DSMT4">
                  <p:embed/>
                </p:oleObj>
              </mc:Choice>
              <mc:Fallback>
                <p:oleObj name="Equation" r:id="rId26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10098" y="1986111"/>
                        <a:ext cx="813520" cy="385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53613"/>
              </p:ext>
            </p:extLst>
          </p:nvPr>
        </p:nvGraphicFramePr>
        <p:xfrm>
          <a:off x="5552776" y="2409614"/>
          <a:ext cx="758964" cy="379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" name="Equation" r:id="rId28" imgW="482400" imgH="241200" progId="Equation.DSMT4">
                  <p:embed/>
                </p:oleObj>
              </mc:Choice>
              <mc:Fallback>
                <p:oleObj name="Equation" r:id="rId28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552776" y="2409614"/>
                        <a:ext cx="758964" cy="379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70412"/>
              </p:ext>
            </p:extLst>
          </p:nvPr>
        </p:nvGraphicFramePr>
        <p:xfrm>
          <a:off x="6348262" y="2439089"/>
          <a:ext cx="9366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30" imgW="711000" imgH="203040" progId="Equation.DSMT4">
                  <p:embed/>
                </p:oleObj>
              </mc:Choice>
              <mc:Fallback>
                <p:oleObj name="Equation" r:id="rId30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348262" y="2439089"/>
                        <a:ext cx="936625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2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Разлики между сплайн и безие 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Основните недостатъци на кривите на Безие са, че степента им пряко зависи от броя на контролните точки, както и че формата им може да се изменя само глобално. </a:t>
            </a:r>
          </a:p>
          <a:p>
            <a:r>
              <a:rPr lang="ru-RU" dirty="0"/>
              <a:t>Безие сегменти лесно могат да се съединяват с C</a:t>
            </a:r>
            <a:r>
              <a:rPr lang="en-US" dirty="0"/>
              <a:t>^1</a:t>
            </a:r>
            <a:r>
              <a:rPr lang="ru-RU" dirty="0"/>
              <a:t>−непрекъснатост</a:t>
            </a:r>
            <a:r>
              <a:rPr lang="en-US" dirty="0"/>
              <a:t>,</a:t>
            </a:r>
            <a:r>
              <a:rPr lang="ru-RU" dirty="0"/>
              <a:t>но непрекъснатост от втори или по-висок ред се постига значително по-трудно. </a:t>
            </a:r>
            <a:endParaRPr lang="en-US" dirty="0"/>
          </a:p>
          <a:p>
            <a:r>
              <a:rPr lang="ru-RU" dirty="0"/>
              <a:t>Тук на помощ идват Б-сплайните, които представляват </a:t>
            </a:r>
            <a:r>
              <a:rPr lang="ru-RU" dirty="0" smtClean="0"/>
              <a:t>последователно </a:t>
            </a:r>
            <a:r>
              <a:rPr lang="ru-RU" dirty="0"/>
              <a:t>съединени Безие сегменти от n-та степен, свързани с C</a:t>
            </a:r>
            <a:r>
              <a:rPr lang="en-US" dirty="0"/>
              <a:t>^</a:t>
            </a:r>
            <a:r>
              <a:rPr lang="ru-RU" dirty="0"/>
              <a:t>n−1 -непрекъснатост в точките им на съединяване. </a:t>
            </a:r>
            <a:endParaRPr lang="en-US" dirty="0"/>
          </a:p>
          <a:p>
            <a:r>
              <a:rPr lang="ru-RU" dirty="0"/>
              <a:t>Произволна Б-сплайн крива, за разлика от кривите на Безие, не е длъжна да минава през първата и последната си контролна точка, нито да се допира до първото и последното рамо на контролния си полигон.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14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23" y="2861095"/>
            <a:ext cx="9601215" cy="943154"/>
          </a:xfrm>
        </p:spPr>
        <p:txBody>
          <a:bodyPr>
            <a:normAutofit/>
          </a:bodyPr>
          <a:lstStyle/>
          <a:p>
            <a:pPr algn="ctr"/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Ви за вниманието.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93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Представяне на основната функцоналност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Молив</a:t>
            </a:r>
          </a:p>
          <a:p>
            <a:r>
              <a:rPr lang="bg-BG" sz="2800" dirty="0" smtClean="0"/>
              <a:t>Рисуване на кръгове</a:t>
            </a:r>
          </a:p>
          <a:p>
            <a:r>
              <a:rPr lang="bg-BG" sz="2800" dirty="0" smtClean="0"/>
              <a:t>Рисуване на линии</a:t>
            </a:r>
          </a:p>
          <a:p>
            <a:r>
              <a:rPr lang="bg-BG" sz="2800" dirty="0" smtClean="0"/>
              <a:t>Смяна на цвета и размера на рисуване</a:t>
            </a:r>
          </a:p>
          <a:p>
            <a:r>
              <a:rPr lang="bg-BG" sz="2800" dirty="0" smtClean="0"/>
              <a:t>Рисуване на криви на Безие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89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Молив</a:t>
            </a:r>
            <a:endParaRPr lang="bg-BG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08" y="2160589"/>
            <a:ext cx="8596668" cy="3880773"/>
          </a:xfrm>
        </p:spPr>
        <p:txBody>
          <a:bodyPr>
            <a:normAutofit/>
          </a:bodyPr>
          <a:lstStyle/>
          <a:p>
            <a:r>
              <a:rPr lang="bg-BG" sz="2400" dirty="0"/>
              <a:t>Основни </a:t>
            </a:r>
            <a:r>
              <a:rPr lang="en-US" sz="2400" dirty="0"/>
              <a:t>event</a:t>
            </a:r>
            <a:r>
              <a:rPr lang="bg-BG" sz="2400" dirty="0"/>
              <a:t>-и, използвани в </a:t>
            </a:r>
            <a:r>
              <a:rPr lang="bg-BG" sz="2400" dirty="0" smtClean="0"/>
              <a:t>приложението</a:t>
            </a:r>
            <a:endParaRPr lang="en-US" sz="2400" dirty="0" smtClean="0"/>
          </a:p>
          <a:p>
            <a:r>
              <a:rPr lang="bg-BG" sz="2400" dirty="0" smtClean="0"/>
              <a:t>Използваме </a:t>
            </a:r>
            <a:r>
              <a:rPr lang="en-US" sz="2400" dirty="0" err="1" smtClean="0"/>
              <a:t>mouseMove</a:t>
            </a:r>
            <a:r>
              <a:rPr lang="en-US" sz="2400" dirty="0" smtClean="0"/>
              <a:t> event-</a:t>
            </a:r>
            <a:r>
              <a:rPr lang="bg-BG" sz="2400" dirty="0" smtClean="0"/>
              <a:t>а, за да генерираме точки</a:t>
            </a:r>
          </a:p>
          <a:p>
            <a:r>
              <a:rPr lang="bg-BG" sz="2400" dirty="0" smtClean="0"/>
              <a:t>Свързваме предишната и текущата точка с линия, за да изглежда по-добре графиката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864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Рисуване на кръгове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Взимаме центъра на кръга и радиуса чрез мишката</a:t>
            </a:r>
          </a:p>
          <a:p>
            <a:r>
              <a:rPr lang="bg-BG" sz="2400" dirty="0" smtClean="0"/>
              <a:t>Намираме координатите на дадена точка чрез полярните й координати (радиуса на кръга и ъгъл, който варира от 0 до 360 градуса)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556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Рисуване</a:t>
            </a:r>
            <a:r>
              <a:rPr lang="bg-BG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линии</a:t>
            </a:r>
            <a:endParaRPr lang="bg-BG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Използван е алгоритъмът на Брезенхам</a:t>
            </a:r>
          </a:p>
          <a:p>
            <a:r>
              <a:rPr lang="bg-BG" sz="2400" dirty="0"/>
              <a:t>П</a:t>
            </a:r>
            <a:r>
              <a:rPr lang="bg-BG" sz="2400" dirty="0" smtClean="0"/>
              <a:t>редимство на алгоритъма – използва главно събиране и изваждане</a:t>
            </a:r>
          </a:p>
          <a:p>
            <a:r>
              <a:rPr lang="bg-BG" sz="2400" dirty="0" smtClean="0"/>
              <a:t>Недостатък на алгоритъма – ниско качество на линията</a:t>
            </a:r>
          </a:p>
          <a:p>
            <a:r>
              <a:rPr lang="bg-BG" sz="2400" dirty="0" smtClean="0"/>
              <a:t>Пример с линия от (1,1) до (4,3)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7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полиномни 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Берщайн. </a:t>
            </a: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</p:spTree>
    <p:extLst>
      <p:ext uri="{BB962C8B-B14F-4D97-AF65-F5344CB8AC3E}">
        <p14:creationId xmlns:p14="http://schemas.microsoft.com/office/powerpoint/2010/main" val="37441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 на Безие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Увеличаването </a:t>
            </a:r>
            <a:r>
              <a:rPr lang="ru-RU" dirty="0"/>
              <a:t>на степента на крива на Безие не променя </a:t>
            </a:r>
            <a:r>
              <a:rPr lang="ru-RU" dirty="0" smtClean="0"/>
              <a:t>нейната </a:t>
            </a:r>
            <a:r>
              <a:rPr lang="ru-RU" dirty="0"/>
              <a:t>форма, а изменя само формата на контролния </a:t>
            </a:r>
            <a:r>
              <a:rPr lang="ru-RU" dirty="0" smtClean="0"/>
              <a:t>й полигон</a:t>
            </a:r>
            <a:r>
              <a:rPr lang="ru-RU" dirty="0"/>
              <a:t>, доближавайки го до кривата.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31" y="3200400"/>
            <a:ext cx="7303971" cy="30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-сплайн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криви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dirty="0" smtClean="0"/>
              <a:t>Сплайн крива е крива от степен </a:t>
            </a:r>
            <a:r>
              <a:rPr lang="en-US" dirty="0" smtClean="0"/>
              <a:t> </a:t>
            </a:r>
            <a:r>
              <a:rPr lang="bg-BG" dirty="0" smtClean="0"/>
              <a:t> </a:t>
            </a:r>
            <a:r>
              <a:rPr lang="en-US" dirty="0" smtClean="0"/>
              <a:t>, </a:t>
            </a:r>
            <a:r>
              <a:rPr lang="bg-BG" dirty="0" smtClean="0"/>
              <a:t>дефинирана чрез различни функции от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bg-BG" dirty="0" smtClean="0"/>
              <a:t>степен </a:t>
            </a:r>
            <a:r>
              <a:rPr lang="en-US" dirty="0" smtClean="0"/>
              <a:t>   </a:t>
            </a:r>
            <a:r>
              <a:rPr lang="bg-BG" dirty="0" smtClean="0"/>
              <a:t>в дадени интервали, като за да е максимално гладка кривата, в точките, където</a:t>
            </a:r>
            <a:r>
              <a:rPr lang="en-US" dirty="0" smtClean="0"/>
              <a:t> </a:t>
            </a:r>
            <a:r>
              <a:rPr lang="bg-BG" dirty="0" smtClean="0"/>
              <a:t>се съединяват отделните функции, трябва да са равни и стойностите на</a:t>
            </a:r>
            <a:r>
              <a:rPr lang="en-US" dirty="0" smtClean="0"/>
              <a:t> </a:t>
            </a:r>
            <a:r>
              <a:rPr lang="bg-BG" dirty="0" smtClean="0"/>
              <a:t>производните им</a:t>
            </a:r>
            <a:endParaRPr lang="en-US" dirty="0" smtClean="0"/>
          </a:p>
          <a:p>
            <a:endParaRPr lang="bg-BG" dirty="0" smtClean="0"/>
          </a:p>
          <a:p>
            <a:r>
              <a:rPr lang="ru-RU" dirty="0" smtClean="0"/>
              <a:t>Пример:</a:t>
            </a:r>
          </a:p>
          <a:p>
            <a:endParaRPr lang="ru-RU" dirty="0" smtClean="0"/>
          </a:p>
          <a:p>
            <a:r>
              <a:rPr lang="en-US" dirty="0"/>
              <a:t>B</a:t>
            </a:r>
            <a:r>
              <a:rPr lang="ru-RU" dirty="0" smtClean="0"/>
              <a:t>-сплайн </a:t>
            </a:r>
            <a:r>
              <a:rPr lang="ru-RU" dirty="0" smtClean="0"/>
              <a:t>идва от </a:t>
            </a:r>
            <a:r>
              <a:rPr lang="en-US" dirty="0"/>
              <a:t>b</a:t>
            </a:r>
            <a:r>
              <a:rPr lang="en-US" dirty="0" smtClean="0"/>
              <a:t>asis spline, </a:t>
            </a:r>
            <a:r>
              <a:rPr lang="bg-BG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8507"/>
              </p:ext>
            </p:extLst>
          </p:nvPr>
        </p:nvGraphicFramePr>
        <p:xfrm>
          <a:off x="2093630" y="3189933"/>
          <a:ext cx="2876642" cy="70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4" imgW="1968480" imgH="482400" progId="Equation.DSMT4">
                  <p:embed/>
                </p:oleObj>
              </mc:Choice>
              <mc:Fallback>
                <p:oleObj name="Equation" r:id="rId4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3630" y="3189933"/>
                        <a:ext cx="2876642" cy="705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044722"/>
              </p:ext>
            </p:extLst>
          </p:nvPr>
        </p:nvGraphicFramePr>
        <p:xfrm>
          <a:off x="4539871" y="1810386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39871" y="1810386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258"/>
              </p:ext>
            </p:extLst>
          </p:nvPr>
        </p:nvGraphicFramePr>
        <p:xfrm>
          <a:off x="1866675" y="2085103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66675" y="2085103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5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1379</TotalTime>
  <Words>521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Equation</vt:lpstr>
      <vt:lpstr>Графичен редактор - STS</vt:lpstr>
      <vt:lpstr>Представяне на основната функцоналност</vt:lpstr>
      <vt:lpstr>Молив</vt:lpstr>
      <vt:lpstr>Рисуване на кръгове</vt:lpstr>
      <vt:lpstr>Рисуване на линии</vt:lpstr>
      <vt:lpstr>Криви на Безие</vt:lpstr>
      <vt:lpstr>Криви на Безие</vt:lpstr>
      <vt:lpstr>Криви на Безие</vt:lpstr>
      <vt:lpstr>B-сплайн криви</vt:lpstr>
      <vt:lpstr>B-сплайн криви</vt:lpstr>
      <vt:lpstr>Разлики между сплайн и безие криви</vt:lpstr>
      <vt:lpstr>Благодарим Ви за вниманието.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35</cp:revision>
  <dcterms:created xsi:type="dcterms:W3CDTF">2015-03-30T13:48:26Z</dcterms:created>
  <dcterms:modified xsi:type="dcterms:W3CDTF">2015-05-28T09:44:02Z</dcterms:modified>
</cp:coreProperties>
</file>