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-120" y="-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24F0B-4FD5-4031-97B9-3B5F097A5B68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E1299-F6EB-4BCA-84B5-A0FD6ED9F8E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154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A29BA-C2AF-4A37-A2C7-89F86B0D71DA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938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434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449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2281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878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0433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99463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1992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837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879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950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729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915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106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537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990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999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149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911" y="2154014"/>
            <a:ext cx="7766936" cy="1646302"/>
          </a:xfrm>
        </p:spPr>
        <p:txBody>
          <a:bodyPr/>
          <a:lstStyle/>
          <a:p>
            <a:pPr algn="ctr"/>
            <a:r>
              <a:rPr lang="en-US" sz="1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STS</a:t>
            </a:r>
            <a:endParaRPr lang="bg-BG" sz="1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9280" y="4563219"/>
            <a:ext cx="7766936" cy="1241260"/>
          </a:xfrm>
        </p:spPr>
        <p:txBody>
          <a:bodyPr>
            <a:normAutofit fontScale="70000" lnSpcReduction="20000"/>
          </a:bodyPr>
          <a:lstStyle/>
          <a:p>
            <a:r>
              <a:rPr lang="bg-BG" sz="2000" b="1" dirty="0" smtClean="0">
                <a:solidFill>
                  <a:schemeClr val="tx1"/>
                </a:solidFill>
              </a:rPr>
              <a:t>Изготвили</a:t>
            </a:r>
            <a:r>
              <a:rPr lang="bg-BG" sz="2000" b="1" dirty="0">
                <a:solidFill>
                  <a:schemeClr val="tx1"/>
                </a:solidFill>
              </a:rPr>
              <a:t>: </a:t>
            </a:r>
          </a:p>
          <a:p>
            <a:r>
              <a:rPr lang="bg-BG" sz="2000" b="1" dirty="0">
                <a:solidFill>
                  <a:schemeClr val="tx1"/>
                </a:solidFill>
              </a:rPr>
              <a:t>Симона </a:t>
            </a:r>
            <a:r>
              <a:rPr lang="bg-BG" sz="2000" b="1" dirty="0" smtClean="0">
                <a:solidFill>
                  <a:schemeClr val="tx1"/>
                </a:solidFill>
              </a:rPr>
              <a:t>Янакиева</a:t>
            </a:r>
            <a:endParaRPr lang="bg-BG" sz="2000" b="1" dirty="0">
              <a:solidFill>
                <a:schemeClr val="tx1"/>
              </a:solidFill>
            </a:endParaRPr>
          </a:p>
          <a:p>
            <a:r>
              <a:rPr lang="bg-BG" sz="2000" b="1" dirty="0">
                <a:solidFill>
                  <a:schemeClr val="tx1"/>
                </a:solidFill>
              </a:rPr>
              <a:t>Цветина </a:t>
            </a:r>
            <a:r>
              <a:rPr lang="bg-BG" sz="2000" b="1" dirty="0" smtClean="0">
                <a:solidFill>
                  <a:schemeClr val="tx1"/>
                </a:solidFill>
              </a:rPr>
              <a:t>Георгиева</a:t>
            </a:r>
            <a:endParaRPr lang="bg-BG" sz="2000" b="1" dirty="0">
              <a:solidFill>
                <a:schemeClr val="tx1"/>
              </a:solidFill>
            </a:endParaRPr>
          </a:p>
          <a:p>
            <a:r>
              <a:rPr lang="bg-BG" sz="2000" b="1" dirty="0">
                <a:solidFill>
                  <a:schemeClr val="tx1"/>
                </a:solidFill>
              </a:rPr>
              <a:t>Тодор Желев</a:t>
            </a:r>
          </a:p>
          <a:p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789140" y="313151"/>
            <a:ext cx="9394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 по Приложения на математиката за моделиране на реални процеси</a:t>
            </a:r>
          </a:p>
          <a:p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4002691" y="4136814"/>
            <a:ext cx="228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Графичен редактор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264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Рисуване на линии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Използван е алгоритъмът на Брезенхам</a:t>
            </a:r>
          </a:p>
          <a:p>
            <a:r>
              <a:rPr lang="bg-BG" dirty="0"/>
              <a:t>Предимство на алгоритъма – използва главно събиране и изваждане</a:t>
            </a:r>
          </a:p>
          <a:p>
            <a:r>
              <a:rPr lang="bg-BG" dirty="0"/>
              <a:t>Недостатък на алгоритъма – ниско качество на линията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6548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Алгоритъм на Брезенхам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023" y="1270000"/>
            <a:ext cx="6705939" cy="5101242"/>
          </a:xfrm>
        </p:spPr>
      </p:pic>
    </p:spTree>
    <p:extLst>
      <p:ext uri="{BB962C8B-B14F-4D97-AF65-F5344CB8AC3E}">
        <p14:creationId xmlns:p14="http://schemas.microsoft.com/office/powerpoint/2010/main" val="140934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Криви на Безие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Кривите на Безие представляват </a:t>
            </a:r>
            <a:r>
              <a:rPr lang="ru-RU" dirty="0" smtClean="0"/>
              <a:t>полином</a:t>
            </a:r>
            <a:r>
              <a:rPr lang="bg-BG" dirty="0" smtClean="0"/>
              <a:t>иал</a:t>
            </a:r>
            <a:r>
              <a:rPr lang="ru-RU" dirty="0" smtClean="0"/>
              <a:t>ни </a:t>
            </a:r>
            <a:r>
              <a:rPr lang="ru-RU" dirty="0"/>
              <a:t>параметрични криви, т.е. координатните функции на радиус-вектора на произволна точка от кривата са полиноми на един реален аргумент. </a:t>
            </a:r>
            <a:endParaRPr lang="ru-RU" dirty="0" smtClean="0"/>
          </a:p>
          <a:p>
            <a:r>
              <a:rPr lang="ru-RU" dirty="0"/>
              <a:t>Степента на кривата на Безие се определя от степента на </a:t>
            </a:r>
            <a:r>
              <a:rPr lang="ru-RU" dirty="0" smtClean="0"/>
              <a:t>полиномите </a:t>
            </a:r>
            <a:r>
              <a:rPr lang="ru-RU" dirty="0"/>
              <a:t>на </a:t>
            </a:r>
            <a:r>
              <a:rPr lang="ru-RU" dirty="0" smtClean="0"/>
              <a:t>Бернщайн.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Всяка </a:t>
            </a:r>
            <a:r>
              <a:rPr lang="ru-RU" dirty="0"/>
              <a:t>крива на Безие минава през първата и последната си </a:t>
            </a:r>
            <a:r>
              <a:rPr lang="ru-RU" dirty="0" smtClean="0"/>
              <a:t>контролна точка.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6038850" y="33385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850" y="3338513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665" y="3753264"/>
            <a:ext cx="5696745" cy="695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387" y="5144378"/>
            <a:ext cx="2448267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6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Криви на Безие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30" y="4158641"/>
            <a:ext cx="3621065" cy="18358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41" y="1939576"/>
            <a:ext cx="3429000" cy="1780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21" y="4070959"/>
            <a:ext cx="3701962" cy="1923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862" y="1939575"/>
            <a:ext cx="4287433" cy="178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3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bg-BG" dirty="0" smtClean="0"/>
              <a:t>-сплайн криви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3540"/>
            <a:ext cx="9205702" cy="5154459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Сплайн крива е крива от степен </a:t>
            </a:r>
            <a:r>
              <a:rPr lang="en-US" sz="2000" dirty="0" smtClean="0"/>
              <a:t> </a:t>
            </a:r>
            <a:r>
              <a:rPr lang="bg-BG" sz="2000" dirty="0" smtClean="0"/>
              <a:t> </a:t>
            </a:r>
            <a:r>
              <a:rPr lang="en-US" sz="2000" dirty="0" smtClean="0"/>
              <a:t>, </a:t>
            </a:r>
            <a:r>
              <a:rPr lang="bg-BG" sz="2000" dirty="0" smtClean="0"/>
              <a:t>дефинирана чрез полиноми от степен </a:t>
            </a:r>
            <a:r>
              <a:rPr lang="en-US" sz="2000" dirty="0" smtClean="0"/>
              <a:t>   </a:t>
            </a:r>
            <a:r>
              <a:rPr lang="bg-BG" sz="2000" dirty="0" smtClean="0"/>
              <a:t>в дадени интервали</a:t>
            </a:r>
            <a:endParaRPr lang="bg-BG" sz="2000" dirty="0"/>
          </a:p>
          <a:p>
            <a:endParaRPr lang="bg-BG" dirty="0" smtClean="0"/>
          </a:p>
          <a:p>
            <a:r>
              <a:rPr lang="ru-RU" sz="2000" dirty="0" smtClean="0"/>
              <a:t>Пример:</a:t>
            </a:r>
          </a:p>
          <a:p>
            <a:endParaRPr lang="ru-RU" dirty="0" smtClean="0"/>
          </a:p>
          <a:p>
            <a:r>
              <a:rPr lang="en-US" sz="2000" dirty="0"/>
              <a:t>B</a:t>
            </a:r>
            <a:r>
              <a:rPr lang="ru-RU" sz="2000" dirty="0" smtClean="0"/>
              <a:t>-сплайн идва от </a:t>
            </a:r>
            <a:r>
              <a:rPr lang="en-US" sz="2000" dirty="0"/>
              <a:t>b</a:t>
            </a:r>
            <a:r>
              <a:rPr lang="en-US" sz="2000" dirty="0" smtClean="0"/>
              <a:t>asis spline, </a:t>
            </a:r>
            <a:r>
              <a:rPr lang="bg-BG" sz="2000" dirty="0" smtClean="0"/>
              <a:t>като всяка сплайн крива от дадена степен може да бъде изразена чрез линейна комбинация от Б-сплайн криви от същата степен</a:t>
            </a:r>
            <a:endParaRPr lang="ru-RU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306938" y="2671121"/>
          <a:ext cx="2820988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1930320" imgH="482400" progId="Equation.DSMT4">
                  <p:embed/>
                </p:oleObj>
              </mc:Choice>
              <mc:Fallback>
                <p:oleObj name="Equation" r:id="rId4" imgW="19303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06938" y="2671121"/>
                        <a:ext cx="2820988" cy="706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914587" y="1814841"/>
          <a:ext cx="213339" cy="231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6" imgW="152280" imgH="164880" progId="Equation.DSMT4">
                  <p:embed/>
                </p:oleObj>
              </mc:Choice>
              <mc:Fallback>
                <p:oleObj name="Equation" r:id="rId6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14587" y="1814841"/>
                        <a:ext cx="213339" cy="231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946462" y="2144465"/>
          <a:ext cx="213339" cy="231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8" imgW="152280" imgH="164880" progId="Equation.DSMT4">
                  <p:embed/>
                </p:oleObj>
              </mc:Choice>
              <mc:Fallback>
                <p:oleObj name="Equation" r:id="rId8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46462" y="2144465"/>
                        <a:ext cx="213339" cy="231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495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Слоеве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 smtClean="0"/>
              <a:t>Класът </a:t>
            </a:r>
            <a:r>
              <a:rPr lang="en-US" sz="2400" dirty="0" smtClean="0"/>
              <a:t>Renderer</a:t>
            </a:r>
            <a:r>
              <a:rPr lang="bg-BG" sz="2400" dirty="0" smtClean="0"/>
              <a:t>, който отговаря за рисуването по полето, пази няколко слоя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Field – </a:t>
            </a:r>
            <a:r>
              <a:rPr lang="bg-BG" sz="2000" dirty="0" smtClean="0"/>
              <a:t>съдържа слоя, който е трайно нарисуван</a:t>
            </a:r>
            <a:endParaRPr lang="en-US" sz="2000" dirty="0" smtClean="0"/>
          </a:p>
          <a:p>
            <a:pPr lvl="1"/>
            <a:r>
              <a:rPr lang="en-US" sz="2000" dirty="0" smtClean="0"/>
              <a:t>Past</a:t>
            </a:r>
            <a:r>
              <a:rPr lang="bg-BG" sz="2000" dirty="0" smtClean="0"/>
              <a:t> – съдържа слоя, който може да бъде изтрит</a:t>
            </a:r>
            <a:endParaRPr lang="en-US" sz="2000" dirty="0" smtClean="0"/>
          </a:p>
          <a:p>
            <a:pPr lvl="1"/>
            <a:r>
              <a:rPr lang="en-US" sz="2000" dirty="0" smtClean="0"/>
              <a:t>Current</a:t>
            </a:r>
            <a:r>
              <a:rPr lang="bg-BG" sz="2000" dirty="0" smtClean="0"/>
              <a:t> – съдържа последно нарисуваното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2328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Селектиране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000" dirty="0" smtClean="0"/>
              <a:t>При </a:t>
            </a:r>
            <a:r>
              <a:rPr lang="en-US" sz="2000" dirty="0" smtClean="0"/>
              <a:t>mouse down </a:t>
            </a:r>
            <a:r>
              <a:rPr lang="bg-BG" sz="2000" dirty="0" smtClean="0"/>
              <a:t>и </a:t>
            </a:r>
            <a:r>
              <a:rPr lang="en-US" sz="2000" dirty="0" smtClean="0"/>
              <a:t>mouse up </a:t>
            </a:r>
            <a:r>
              <a:rPr lang="bg-BG" sz="2000" dirty="0" smtClean="0"/>
              <a:t>се запазват две точки (</a:t>
            </a:r>
            <a:r>
              <a:rPr lang="en-US" sz="2000" dirty="0" smtClean="0"/>
              <a:t>P1,P2)</a:t>
            </a:r>
            <a:r>
              <a:rPr lang="bg-BG" sz="2000" dirty="0" smtClean="0"/>
              <a:t>, които дефинират правоъгълна област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bg-BG" sz="2000" dirty="0" smtClean="0"/>
          </a:p>
          <a:p>
            <a:r>
              <a:rPr lang="bg-BG" sz="2000" dirty="0" smtClean="0"/>
              <a:t>Тази правоъгълна област от точки се запазва и се използва в другите инструменти</a:t>
            </a:r>
            <a:endParaRPr lang="en-US" sz="2000" dirty="0" smtClean="0"/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915" y="2849984"/>
            <a:ext cx="2689345" cy="193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2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Завъртане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sz="2000" dirty="0" smtClean="0"/>
                  <a:t>Взимаме селектирана област от точки с даден център </a:t>
                </a:r>
                <a14:m>
                  <m:oMath xmlns:m="http://schemas.openxmlformats.org/officeDocument/2006/math">
                    <m:r>
                      <a:rPr lang="bg-BG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𝑐𝑦</m:t>
                    </m:r>
                    <m:r>
                      <a:rPr lang="bg-BG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bg-BG" sz="2000" dirty="0" smtClean="0"/>
              </a:p>
              <a:p>
                <a:r>
                  <a:rPr lang="bg-BG" sz="2000" dirty="0" smtClean="0"/>
                  <a:t>Тъй като стандартната матрица за завъртане завърта само около началото на координатната система, а не около произволен център трябва да приложим и транслиране</a:t>
                </a:r>
              </a:p>
              <a:p>
                <a:r>
                  <a:rPr lang="bg-BG" sz="2000" dirty="0" smtClean="0"/>
                  <a:t>Точките от селектираната област се транслират до началото на координатната система, завъртат се на 90 градуса по часовниковата стрелка и след това се транслират обратно до началния център </a:t>
                </a:r>
                <a14:m>
                  <m:oMath xmlns:m="http://schemas.openxmlformats.org/officeDocument/2006/math">
                    <m:r>
                      <a:rPr lang="bg-BG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𝑐𝑦</m:t>
                    </m:r>
                    <m:r>
                      <a:rPr lang="bg-BG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bg-BG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4" t="-942" r="-127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1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Завъртане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326475"/>
              </a:xfrm>
            </p:spPr>
            <p:txBody>
              <a:bodyPr>
                <a:normAutofit/>
              </a:bodyPr>
              <a:lstStyle/>
              <a:p>
                <a:r>
                  <a:rPr lang="bg-BG" sz="2000" dirty="0" smtClean="0"/>
                  <a:t>За да получим координатите на новата точка правим следното умножение,</a:t>
                </a:r>
                <a:r>
                  <a:rPr lang="bg-BG" sz="2000" dirty="0"/>
                  <a:t> </a:t>
                </a:r>
                <a:r>
                  <a:rPr lang="bg-BG" sz="2000" dirty="0" smtClean="0"/>
                  <a:t>като </a:t>
                </a:r>
                <a:r>
                  <a:rPr lang="bg-BG" sz="2000" dirty="0"/>
                  <a:t>използваме матрица, която комбинира ротация и </a:t>
                </a:r>
                <a:r>
                  <a:rPr lang="bg-BG" sz="2000" dirty="0" smtClean="0"/>
                  <a:t>транслация</a:t>
                </a:r>
              </a:p>
              <a:p>
                <a:endParaRPr lang="bg-BG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bg-BG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𝑙𝑑𝑋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𝑜𝑙𝑑𝑌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bg-BG" sz="2000" dirty="0" smtClean="0"/>
                  <a:t>Така </a:t>
                </a:r>
                <a:r>
                  <a:rPr lang="en-US" sz="2000" dirty="0" smtClean="0"/>
                  <a:t>x </a:t>
                </a:r>
                <a:r>
                  <a:rPr lang="bg-BG" sz="2000" dirty="0" smtClean="0"/>
                  <a:t>координата на новата точка ще бъде</a:t>
                </a:r>
                <a:endParaRPr lang="en-US" sz="2000" dirty="0" smtClean="0"/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bg-BG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bg-BG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𝑜𝑙𝑑𝑋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𝑜𝑙𝑑𝑌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𝑐𝑥</m:t>
                    </m:r>
                  </m:oMath>
                </a14:m>
                <a:endParaRPr lang="bg-BG" dirty="0" smtClean="0"/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bg-BG" sz="2000" dirty="0" smtClean="0"/>
                  <a:t>а </a:t>
                </a:r>
                <a:r>
                  <a:rPr lang="en-US" sz="2000" dirty="0" smtClean="0"/>
                  <a:t>y </a:t>
                </a:r>
                <a:r>
                  <a:rPr lang="bg-BG" sz="2000" dirty="0" smtClean="0"/>
                  <a:t>координатата ще е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bg-BG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𝑜𝑙𝑑𝑋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𝑜𝑙𝑑𝑌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𝑐𝑦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326475"/>
              </a:xfrm>
              <a:blipFill rotWithShape="0">
                <a:blip r:embed="rId2"/>
                <a:stretch>
                  <a:fillRect l="-709" t="-845" r="-7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51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901" y="3119887"/>
            <a:ext cx="8065827" cy="675736"/>
          </a:xfrm>
        </p:spPr>
        <p:txBody>
          <a:bodyPr>
            <a:noAutofit/>
          </a:bodyPr>
          <a:lstStyle/>
          <a:p>
            <a:r>
              <a:rPr lang="bg-BG" sz="4000" b="1" dirty="0" smtClean="0"/>
              <a:t>Благодарим Ви за вниманието</a:t>
            </a:r>
            <a:endParaRPr lang="bg-BG" sz="4000" b="1" dirty="0"/>
          </a:p>
        </p:txBody>
      </p:sp>
    </p:spTree>
    <p:extLst>
      <p:ext uri="{BB962C8B-B14F-4D97-AF65-F5344CB8AC3E}">
        <p14:creationId xmlns:p14="http://schemas.microsoft.com/office/powerpoint/2010/main" val="283088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Функционалност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65260"/>
          </a:xfrm>
        </p:spPr>
        <p:txBody>
          <a:bodyPr>
            <a:normAutofit/>
          </a:bodyPr>
          <a:lstStyle/>
          <a:p>
            <a:r>
              <a:rPr lang="bg-BG" sz="2000" dirty="0" smtClean="0"/>
              <a:t>Молив, гума</a:t>
            </a:r>
          </a:p>
          <a:p>
            <a:r>
              <a:rPr lang="bg-BG" sz="2000" dirty="0" smtClean="0"/>
              <a:t>Рисуване на </a:t>
            </a:r>
            <a:r>
              <a:rPr lang="bg-BG" sz="2000" dirty="0" smtClean="0"/>
              <a:t>кръг, правоъгълник</a:t>
            </a:r>
            <a:r>
              <a:rPr lang="bg-BG" sz="2000" dirty="0" smtClean="0"/>
              <a:t>, квадрат, триъгълник, </a:t>
            </a:r>
            <a:r>
              <a:rPr lang="bg-BG" sz="2000" dirty="0" smtClean="0"/>
              <a:t>елипса, линия</a:t>
            </a:r>
          </a:p>
          <a:p>
            <a:r>
              <a:rPr lang="bg-BG" sz="2000" dirty="0" smtClean="0"/>
              <a:t> </a:t>
            </a:r>
            <a:r>
              <a:rPr lang="bg-BG" sz="2000" dirty="0"/>
              <a:t>Рисуване </a:t>
            </a:r>
            <a:r>
              <a:rPr lang="bg-BG" sz="2000" dirty="0" smtClean="0"/>
              <a:t>на криви на Безие и </a:t>
            </a:r>
            <a:r>
              <a:rPr lang="en-US" sz="2000" dirty="0" smtClean="0"/>
              <a:t>B-</a:t>
            </a:r>
            <a:r>
              <a:rPr lang="bg-BG" sz="2000" dirty="0" smtClean="0"/>
              <a:t>сплайн криви</a:t>
            </a:r>
          </a:p>
          <a:p>
            <a:r>
              <a:rPr lang="bg-BG" sz="2000" dirty="0" smtClean="0"/>
              <a:t>Слоеве</a:t>
            </a:r>
          </a:p>
          <a:p>
            <a:r>
              <a:rPr lang="bg-BG" sz="2000" dirty="0" smtClean="0"/>
              <a:t>Селектиране на област</a:t>
            </a:r>
          </a:p>
          <a:p>
            <a:r>
              <a:rPr lang="bg-BG" sz="2000" dirty="0" smtClean="0"/>
              <a:t>Завъртане на област</a:t>
            </a:r>
          </a:p>
          <a:p>
            <a:pPr marL="0" indent="0">
              <a:buNone/>
            </a:pPr>
            <a:endParaRPr lang="bg-BG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007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Молив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000" dirty="0"/>
              <a:t>Използваме </a:t>
            </a:r>
            <a:r>
              <a:rPr lang="en-US" sz="2000" dirty="0" smtClean="0"/>
              <a:t>mouse</a:t>
            </a:r>
            <a:r>
              <a:rPr lang="bg-BG" sz="2000" dirty="0" smtClean="0"/>
              <a:t> </a:t>
            </a:r>
            <a:r>
              <a:rPr lang="en-US" sz="2000" dirty="0" smtClean="0"/>
              <a:t>move</a:t>
            </a:r>
            <a:r>
              <a:rPr lang="bg-BG" sz="2000" dirty="0" smtClean="0"/>
              <a:t>, </a:t>
            </a:r>
            <a:r>
              <a:rPr lang="bg-BG" sz="2000" dirty="0"/>
              <a:t>за да генерираме точки</a:t>
            </a:r>
          </a:p>
          <a:p>
            <a:r>
              <a:rPr lang="bg-BG" sz="2000" dirty="0"/>
              <a:t>Свързваме предишната и текущата точка с линия, за да изглежда по-добре графиката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982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Гума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bg-BG" sz="2000" dirty="0" smtClean="0"/>
              <a:t>При </a:t>
            </a:r>
            <a:r>
              <a:rPr lang="en-US" sz="2000" dirty="0" smtClean="0"/>
              <a:t>mouse move </a:t>
            </a:r>
            <a:r>
              <a:rPr lang="bg-BG" sz="2000" dirty="0" smtClean="0"/>
              <a:t>и </a:t>
            </a:r>
            <a:r>
              <a:rPr lang="en-US" sz="2000" dirty="0" smtClean="0"/>
              <a:t>mouse down </a:t>
            </a:r>
            <a:r>
              <a:rPr lang="bg-BG" sz="2000" dirty="0" smtClean="0"/>
              <a:t>на потребител се запазват точките, през които е минал</a:t>
            </a:r>
          </a:p>
          <a:p>
            <a:r>
              <a:rPr lang="bg-BG" sz="2000" dirty="0" smtClean="0"/>
              <a:t>Запазените точки се свързват последователно с линии</a:t>
            </a:r>
          </a:p>
          <a:p>
            <a:r>
              <a:rPr lang="bg-BG" sz="2000" dirty="0" smtClean="0"/>
              <a:t>При </a:t>
            </a:r>
            <a:r>
              <a:rPr lang="en-US" sz="2000" dirty="0" smtClean="0"/>
              <a:t>mouse up </a:t>
            </a:r>
            <a:r>
              <a:rPr lang="bg-BG" sz="2000" dirty="0" smtClean="0"/>
              <a:t>цветът на тези точки и точките, генерирани от линиите, става бял, което симулира изтриване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260737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Рисуване на кръгове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000" dirty="0"/>
              <a:t>Взимаме центъра на кръга </a:t>
            </a:r>
            <a:r>
              <a:rPr lang="bg-BG" sz="2000" dirty="0" smtClean="0"/>
              <a:t>при натискане на бутона на мишката и изчисляваме радиуса му след като е пуснат бутонът</a:t>
            </a:r>
            <a:endParaRPr lang="bg-BG" sz="2000" dirty="0"/>
          </a:p>
          <a:p>
            <a:r>
              <a:rPr lang="bg-BG" sz="2000" dirty="0"/>
              <a:t>Намираме координатите на дадена точка чрез полярните й координати (радиуса на кръга и ъгъл, който варира от 0 до 360 градуса)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123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Правоъгълник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1009948" y="1842766"/>
            <a:ext cx="240322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P1 – </a:t>
            </a:r>
            <a:r>
              <a:rPr lang="bg-BG" sz="2000" dirty="0"/>
              <a:t>начална точка</a:t>
            </a:r>
          </a:p>
          <a:p>
            <a:r>
              <a:rPr lang="en-US" sz="2000" dirty="0"/>
              <a:t>P2 </a:t>
            </a:r>
            <a:r>
              <a:rPr lang="en-US" sz="2000" dirty="0" smtClean="0"/>
              <a:t>–</a:t>
            </a:r>
            <a:r>
              <a:rPr lang="bg-BG" sz="2000" dirty="0" smtClean="0"/>
              <a:t> крайна </a:t>
            </a:r>
            <a:r>
              <a:rPr lang="bg-BG" sz="2000" dirty="0"/>
              <a:t>точка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907" y="1930400"/>
            <a:ext cx="4838095" cy="2790476"/>
          </a:xfrm>
        </p:spPr>
      </p:pic>
    </p:spTree>
    <p:extLst>
      <p:ext uri="{BB962C8B-B14F-4D97-AF65-F5344CB8AC3E}">
        <p14:creationId xmlns:p14="http://schemas.microsoft.com/office/powerpoint/2010/main" val="213782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878" y="1930400"/>
            <a:ext cx="3906829" cy="3201694"/>
          </a:xfrm>
        </p:spPr>
      </p:pic>
      <p:sp>
        <p:nvSpPr>
          <p:cNvPr id="7" name="TextBox 6"/>
          <p:cNvSpPr txBox="1"/>
          <p:nvPr/>
        </p:nvSpPr>
        <p:spPr>
          <a:xfrm>
            <a:off x="400377" y="1930400"/>
            <a:ext cx="5141151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P1 – </a:t>
            </a:r>
            <a:r>
              <a:rPr lang="bg-BG" sz="2000" dirty="0" smtClean="0"/>
              <a:t>начална точка</a:t>
            </a:r>
          </a:p>
          <a:p>
            <a:r>
              <a:rPr lang="en-US" sz="2000" dirty="0" smtClean="0"/>
              <a:t>P2 –</a:t>
            </a:r>
            <a:r>
              <a:rPr lang="bg-BG" sz="2000" dirty="0" smtClean="0"/>
              <a:t> крайна точка</a:t>
            </a:r>
          </a:p>
          <a:p>
            <a:r>
              <a:rPr lang="en-US" sz="2000" dirty="0" smtClean="0"/>
              <a:t>Diff e </a:t>
            </a:r>
            <a:r>
              <a:rPr lang="bg-BG" sz="2000" dirty="0" smtClean="0"/>
              <a:t>абсолютната стойност от разликата</a:t>
            </a:r>
          </a:p>
          <a:p>
            <a:r>
              <a:rPr lang="bg-BG" sz="2000" dirty="0"/>
              <a:t>н</a:t>
            </a:r>
            <a:r>
              <a:rPr lang="bg-BG" sz="2000" dirty="0" smtClean="0"/>
              <a:t>а крайната и началната точка,</a:t>
            </a:r>
          </a:p>
          <a:p>
            <a:r>
              <a:rPr lang="bg-BG" sz="2000" dirty="0" smtClean="0"/>
              <a:t>измерена по </a:t>
            </a:r>
            <a:r>
              <a:rPr lang="bg-BG" sz="2000" dirty="0"/>
              <a:t>У</a:t>
            </a:r>
            <a:r>
              <a:rPr lang="en-US" sz="2000" dirty="0" smtClean="0"/>
              <a:t> </a:t>
            </a:r>
            <a:r>
              <a:rPr lang="bg-BG" sz="2000" dirty="0" smtClean="0"/>
              <a:t>координата.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1767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Триъгълник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84787"/>
            <a:ext cx="5993648" cy="3373213"/>
          </a:xfrm>
        </p:spPr>
      </p:pic>
      <p:sp>
        <p:nvSpPr>
          <p:cNvPr id="5" name="Rectangle 4"/>
          <p:cNvSpPr/>
          <p:nvPr/>
        </p:nvSpPr>
        <p:spPr>
          <a:xfrm>
            <a:off x="677334" y="1748971"/>
            <a:ext cx="859666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P1 – </a:t>
            </a:r>
            <a:r>
              <a:rPr lang="bg-BG" sz="2000" dirty="0"/>
              <a:t>начална точка</a:t>
            </a:r>
          </a:p>
          <a:p>
            <a:r>
              <a:rPr lang="en-US" sz="2000" dirty="0"/>
              <a:t>P2 </a:t>
            </a:r>
            <a:r>
              <a:rPr lang="en-US" sz="2000" dirty="0" smtClean="0"/>
              <a:t>–</a:t>
            </a:r>
            <a:r>
              <a:rPr lang="bg-BG" sz="2000" dirty="0" smtClean="0"/>
              <a:t> крайна точка</a:t>
            </a:r>
            <a:endParaRPr lang="bg-BG" sz="2000" dirty="0"/>
          </a:p>
          <a:p>
            <a:r>
              <a:rPr lang="bg-BG" sz="2000" dirty="0" smtClean="0"/>
              <a:t>Върхът на самия триъгълник се намира от разделения сбор на </a:t>
            </a:r>
            <a:endParaRPr lang="en-US" sz="2000" dirty="0" smtClean="0"/>
          </a:p>
          <a:p>
            <a:r>
              <a:rPr lang="bg-BG" sz="2000" dirty="0" smtClean="0"/>
              <a:t>Х координатите на началната и крайната точка и взимаме </a:t>
            </a:r>
            <a:endParaRPr lang="en-US" sz="2000" dirty="0" smtClean="0"/>
          </a:p>
          <a:p>
            <a:r>
              <a:rPr lang="bg-BG" sz="2000" dirty="0" smtClean="0"/>
              <a:t>У координата на началната точка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38560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Елипса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bg-BG" sz="2000" dirty="0" smtClean="0"/>
                  <a:t>За изчертване на елипса се използва уравнението на елипса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40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sz="2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bg-BG" sz="2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bg-BG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bg-BG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bg-BG" sz="2000" dirty="0" smtClean="0"/>
                  <a:t>е центърът на елипсата</a:t>
                </a:r>
              </a:p>
              <a:p>
                <a14:m>
                  <m:oMath xmlns:m="http://schemas.openxmlformats.org/officeDocument/2006/math">
                    <m:r>
                      <a:rPr lang="bg-BG" sz="2000" b="0" i="1" smtClean="0">
                        <a:latin typeface="Cambria Math" panose="02040503050406030204" pitchFamily="18" charset="0"/>
                      </a:rPr>
                      <m:t>а</m:t>
                    </m:r>
                  </m:oMath>
                </a14:m>
                <a:r>
                  <a:rPr lang="bg-BG" sz="2000" dirty="0" smtClean="0"/>
                  <a:t> е главната полуос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bg-BG" sz="2000" dirty="0" smtClean="0"/>
                  <a:t>е малката полуос</a:t>
                </a:r>
              </a:p>
              <a:p>
                <a:pPr marL="0" indent="0">
                  <a:buNone/>
                </a:pPr>
                <a:endParaRPr lang="bg-BG" sz="2000" dirty="0" smtClean="0"/>
              </a:p>
              <a:p>
                <a:r>
                  <a:rPr lang="bg-BG" sz="2000" dirty="0" smtClean="0"/>
                  <a:t>Първо се изчертава горната част на елипсата, след това долната</a:t>
                </a:r>
              </a:p>
              <a:p>
                <a:r>
                  <a:rPr lang="bg-BG" sz="2000" dirty="0" smtClean="0"/>
                  <a:t>Получените точки се свързват последователно с линии</a:t>
                </a:r>
                <a:endParaRPr lang="bg-BG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849" y="2514764"/>
            <a:ext cx="2828859" cy="23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9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681</Words>
  <Application>Microsoft Office PowerPoint</Application>
  <PresentationFormat>Custom</PresentationFormat>
  <Paragraphs>96</Paragraphs>
  <Slides>19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Facet</vt:lpstr>
      <vt:lpstr>Equation</vt:lpstr>
      <vt:lpstr>STS</vt:lpstr>
      <vt:lpstr>Функционалност</vt:lpstr>
      <vt:lpstr>Молив</vt:lpstr>
      <vt:lpstr>Гума</vt:lpstr>
      <vt:lpstr>Рисуване на кръгове</vt:lpstr>
      <vt:lpstr>Правоъгълник</vt:lpstr>
      <vt:lpstr>Квадрат</vt:lpstr>
      <vt:lpstr>Триъгълник</vt:lpstr>
      <vt:lpstr>Елипса</vt:lpstr>
      <vt:lpstr>Рисуване на линии</vt:lpstr>
      <vt:lpstr>Алгоритъм на Брезенхам</vt:lpstr>
      <vt:lpstr>Криви на Безие</vt:lpstr>
      <vt:lpstr>Криви на Безие</vt:lpstr>
      <vt:lpstr>B-сплайн криви</vt:lpstr>
      <vt:lpstr>Слоеве</vt:lpstr>
      <vt:lpstr>Селектиране</vt:lpstr>
      <vt:lpstr>Завъртане</vt:lpstr>
      <vt:lpstr>Завъртане</vt:lpstr>
      <vt:lpstr>Благодарим Ви за вниманието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STS</dc:title>
  <dc:creator>Toshe</dc:creator>
  <cp:lastModifiedBy>Усмивка</cp:lastModifiedBy>
  <cp:revision>12</cp:revision>
  <dcterms:created xsi:type="dcterms:W3CDTF">2015-07-04T09:21:50Z</dcterms:created>
  <dcterms:modified xsi:type="dcterms:W3CDTF">2015-07-04T17:41:07Z</dcterms:modified>
</cp:coreProperties>
</file>