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0ee290a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0ee290a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f0ee290a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f0ee290a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f0ee290a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f0ee290a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0ee290a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0ee290a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0ee290a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0ee290a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0ee290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0ee290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0ee290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f0ee290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f0ee290a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f0ee290a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f0ee290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f0ee290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f0ee290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f0ee290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d7f931823e08636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d7f931823e08636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0ee290a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0ee290a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0ee290a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0ee290a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f0ee290a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f0ee290a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f0ee290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f0ee290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f0ee290a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f0ee290a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f0ee290a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f0ee290a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f0ee290a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f0ee290a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f0ee290a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f0ee290a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f0ee290a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f0ee290a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f0ee290a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f0ee290a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7f931823e0863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7f931823e0863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f0ee290a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f0ee290a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f0ee290a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f0ee290a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f0ee290a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f0ee290a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f0ee290a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f0ee290a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d7f931823e0863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d7f931823e0863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f942b62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f942b62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0ee290a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f0ee290a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0ee290a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f0ee290a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0ee290a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f0ee290a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0ee290a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0ee290a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Microprocessados	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Monitoria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Endereçamento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Simbólico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MOV dado, R7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Acessa endereço relativo a PC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Endereçamento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Absoluto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MOV &amp;dado, R7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Endereço absoluto na memória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Usa SR ao invés de PC (vale 0 nesse caso)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Endereçamento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Indireto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MOV @R6, R7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Acessa memória no endereço em R6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Somente funciona no campo src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Endereçamento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Indireto com auto-incremento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MOV @R6+, R7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Primeiro acessa e depois soma a R6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Se for instrução de byte, soma 1. Se for de word soma 2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Endereçamento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Imediato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MOV #45, R7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Substitui #45 com @PC+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Imediato é codificado logo após a instrução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Montagem e Desmontagem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Montagem e Desmontagem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2360854"/>
            <a:ext cx="8222101" cy="1846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Montagem e Desmontagem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00" y="2568950"/>
            <a:ext cx="8596375" cy="14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Montagem e Desmontagem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471900" y="1919075"/>
            <a:ext cx="8222100" cy="29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Especiais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Imediato =&gt; Troca imediato por @PC+ e adiciona o imediato após inst.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Acesso indexado =&gt; Adiciona word com deslocamento após inst.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Simbólico =&gt; Troca por x(PC), sendo x um deslocamento relativo a 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Absoluto =&gt; Troca por x(SR), sendo x o endereço absoluto (SR vale 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R0 =&gt; 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R1 =&gt; 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R2 =&gt; SR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R3 =&gt; Gerador de Constantes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Montagem e Desmontagem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471900" y="1919075"/>
            <a:ext cx="8222100" cy="30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MOV #0x1234, 100(R5)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“Convertido”: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MOV @PC+, 0(R5)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0x1234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100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Compilado: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0x40B5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0x1234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0x0064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Subrotinas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Montagem e Desmontagem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471900" y="1919075"/>
            <a:ext cx="8222100" cy="30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MOV vetor, R5 ; Supor vetor em 0x2400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“Convertido”: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MOV 0(PC), R5 ; Supor PC em 0x4400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0xE000        ; 0x2400-0x4400 = -0x2000 (fazer complemento a 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Compilado: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0x4015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0xE000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Montagem e Desmontagem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471900" y="1919075"/>
            <a:ext cx="8222100" cy="30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MOV &amp;vetor, R5 ; Supor vetor em 0x2400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“Convertido”: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MOV 0(SR), R5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0x2400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Compilado: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0x4215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0x2400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Montagem e Desmontagem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471900" y="1919075"/>
            <a:ext cx="8222100" cy="30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      MOV #10, R5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loop: DEC R5      ; Vira SUB #1, R5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      JNZ loop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Compilado: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0x4035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0x000A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0x8035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0x23FE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GPIO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GPIO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registradores de configuração principal: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PxREN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PxDIR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PxOUT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PxIN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PxDS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obs.: x é o número da porta. ex.: P1DIR, P1OUT, P1REN...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GPIO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471900" y="1919075"/>
            <a:ext cx="336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configurar o registrador</a:t>
            </a:r>
            <a:endParaRPr/>
          </a:p>
        </p:txBody>
      </p:sp>
      <p:sp>
        <p:nvSpPr>
          <p:cNvPr id="210" name="Google Shape;210;p37"/>
          <p:cNvSpPr/>
          <p:nvPr/>
        </p:nvSpPr>
        <p:spPr>
          <a:xfrm>
            <a:off x="545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7"/>
          <p:cNvSpPr/>
          <p:nvPr/>
        </p:nvSpPr>
        <p:spPr>
          <a:xfrm>
            <a:off x="599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7"/>
          <p:cNvSpPr/>
          <p:nvPr/>
        </p:nvSpPr>
        <p:spPr>
          <a:xfrm>
            <a:off x="653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7"/>
          <p:cNvSpPr/>
          <p:nvPr/>
        </p:nvSpPr>
        <p:spPr>
          <a:xfrm>
            <a:off x="707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7"/>
          <p:cNvSpPr/>
          <p:nvPr/>
        </p:nvSpPr>
        <p:spPr>
          <a:xfrm>
            <a:off x="761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7"/>
          <p:cNvSpPr/>
          <p:nvPr/>
        </p:nvSpPr>
        <p:spPr>
          <a:xfrm>
            <a:off x="815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7"/>
          <p:cNvSpPr/>
          <p:nvPr/>
        </p:nvSpPr>
        <p:spPr>
          <a:xfrm>
            <a:off x="491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7"/>
          <p:cNvSpPr/>
          <p:nvPr/>
        </p:nvSpPr>
        <p:spPr>
          <a:xfrm>
            <a:off x="437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 txBox="1"/>
          <p:nvPr/>
        </p:nvSpPr>
        <p:spPr>
          <a:xfrm>
            <a:off x="8164675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P1.0</a:t>
            </a:r>
            <a:endParaRPr sz="1200"/>
          </a:p>
        </p:txBody>
      </p:sp>
      <p:sp>
        <p:nvSpPr>
          <p:cNvPr id="219" name="Google Shape;219;p37"/>
          <p:cNvSpPr txBox="1"/>
          <p:nvPr/>
        </p:nvSpPr>
        <p:spPr>
          <a:xfrm>
            <a:off x="7614000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P1.1</a:t>
            </a:r>
            <a:endParaRPr sz="1200"/>
          </a:p>
        </p:txBody>
      </p:sp>
      <p:sp>
        <p:nvSpPr>
          <p:cNvPr id="220" name="Google Shape;220;p37"/>
          <p:cNvSpPr txBox="1"/>
          <p:nvPr/>
        </p:nvSpPr>
        <p:spPr>
          <a:xfrm>
            <a:off x="7074000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P1.2</a:t>
            </a:r>
            <a:endParaRPr sz="1200"/>
          </a:p>
        </p:txBody>
      </p:sp>
      <p:sp>
        <p:nvSpPr>
          <p:cNvPr id="221" name="Google Shape;221;p37"/>
          <p:cNvSpPr txBox="1"/>
          <p:nvPr/>
        </p:nvSpPr>
        <p:spPr>
          <a:xfrm>
            <a:off x="6534000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P1.3</a:t>
            </a:r>
            <a:endParaRPr sz="1200"/>
          </a:p>
        </p:txBody>
      </p:sp>
      <p:sp>
        <p:nvSpPr>
          <p:cNvPr id="222" name="Google Shape;222;p37"/>
          <p:cNvSpPr txBox="1"/>
          <p:nvPr/>
        </p:nvSpPr>
        <p:spPr>
          <a:xfrm>
            <a:off x="5983325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P1.4</a:t>
            </a:r>
            <a:endParaRPr sz="1200"/>
          </a:p>
        </p:txBody>
      </p:sp>
      <p:sp>
        <p:nvSpPr>
          <p:cNvPr id="223" name="Google Shape;223;p37"/>
          <p:cNvSpPr txBox="1"/>
          <p:nvPr/>
        </p:nvSpPr>
        <p:spPr>
          <a:xfrm>
            <a:off x="5454000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P1.5</a:t>
            </a:r>
            <a:endParaRPr sz="1200"/>
          </a:p>
        </p:txBody>
      </p:sp>
      <p:sp>
        <p:nvSpPr>
          <p:cNvPr id="224" name="Google Shape;224;p37"/>
          <p:cNvSpPr txBox="1"/>
          <p:nvPr/>
        </p:nvSpPr>
        <p:spPr>
          <a:xfrm>
            <a:off x="4892650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P1.6</a:t>
            </a:r>
            <a:endParaRPr sz="1200"/>
          </a:p>
        </p:txBody>
      </p:sp>
      <p:sp>
        <p:nvSpPr>
          <p:cNvPr id="225" name="Google Shape;225;p37"/>
          <p:cNvSpPr txBox="1"/>
          <p:nvPr/>
        </p:nvSpPr>
        <p:spPr>
          <a:xfrm>
            <a:off x="4374000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P1.7</a:t>
            </a:r>
            <a:endParaRPr sz="1200"/>
          </a:p>
        </p:txBody>
      </p:sp>
      <p:sp>
        <p:nvSpPr>
          <p:cNvPr id="226" name="Google Shape;226;p37"/>
          <p:cNvSpPr txBox="1"/>
          <p:nvPr/>
        </p:nvSpPr>
        <p:spPr>
          <a:xfrm>
            <a:off x="3834000" y="30042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P1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GPIO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471900" y="1919075"/>
            <a:ext cx="336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configurar o registrador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Escolha seu pino. ex.: P1.3</a:t>
            </a:r>
            <a:endParaRPr/>
          </a:p>
        </p:txBody>
      </p:sp>
      <p:sp>
        <p:nvSpPr>
          <p:cNvPr id="233" name="Google Shape;233;p38"/>
          <p:cNvSpPr/>
          <p:nvPr/>
        </p:nvSpPr>
        <p:spPr>
          <a:xfrm>
            <a:off x="545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8"/>
          <p:cNvSpPr/>
          <p:nvPr/>
        </p:nvSpPr>
        <p:spPr>
          <a:xfrm>
            <a:off x="599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8"/>
          <p:cNvSpPr/>
          <p:nvPr/>
        </p:nvSpPr>
        <p:spPr>
          <a:xfrm>
            <a:off x="653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8"/>
          <p:cNvSpPr/>
          <p:nvPr/>
        </p:nvSpPr>
        <p:spPr>
          <a:xfrm>
            <a:off x="707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8"/>
          <p:cNvSpPr/>
          <p:nvPr/>
        </p:nvSpPr>
        <p:spPr>
          <a:xfrm>
            <a:off x="761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8"/>
          <p:cNvSpPr/>
          <p:nvPr/>
        </p:nvSpPr>
        <p:spPr>
          <a:xfrm>
            <a:off x="815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8"/>
          <p:cNvSpPr/>
          <p:nvPr/>
        </p:nvSpPr>
        <p:spPr>
          <a:xfrm>
            <a:off x="491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8"/>
          <p:cNvSpPr/>
          <p:nvPr/>
        </p:nvSpPr>
        <p:spPr>
          <a:xfrm>
            <a:off x="437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8"/>
          <p:cNvSpPr txBox="1"/>
          <p:nvPr/>
        </p:nvSpPr>
        <p:spPr>
          <a:xfrm>
            <a:off x="8164675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P1.0</a:t>
            </a:r>
            <a:endParaRPr sz="1200"/>
          </a:p>
        </p:txBody>
      </p:sp>
      <p:sp>
        <p:nvSpPr>
          <p:cNvPr id="242" name="Google Shape;242;p38"/>
          <p:cNvSpPr txBox="1"/>
          <p:nvPr/>
        </p:nvSpPr>
        <p:spPr>
          <a:xfrm>
            <a:off x="7614000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P1.1</a:t>
            </a:r>
            <a:endParaRPr sz="1200"/>
          </a:p>
        </p:txBody>
      </p:sp>
      <p:sp>
        <p:nvSpPr>
          <p:cNvPr id="243" name="Google Shape;243;p38"/>
          <p:cNvSpPr txBox="1"/>
          <p:nvPr/>
        </p:nvSpPr>
        <p:spPr>
          <a:xfrm>
            <a:off x="7074000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P1.2</a:t>
            </a:r>
            <a:endParaRPr sz="1200"/>
          </a:p>
        </p:txBody>
      </p:sp>
      <p:sp>
        <p:nvSpPr>
          <p:cNvPr id="244" name="Google Shape;244;p38"/>
          <p:cNvSpPr txBox="1"/>
          <p:nvPr/>
        </p:nvSpPr>
        <p:spPr>
          <a:xfrm>
            <a:off x="6534000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P1.3</a:t>
            </a:r>
            <a:endParaRPr sz="1200"/>
          </a:p>
        </p:txBody>
      </p:sp>
      <p:sp>
        <p:nvSpPr>
          <p:cNvPr id="245" name="Google Shape;245;p38"/>
          <p:cNvSpPr txBox="1"/>
          <p:nvPr/>
        </p:nvSpPr>
        <p:spPr>
          <a:xfrm>
            <a:off x="5983325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P1.4</a:t>
            </a:r>
            <a:endParaRPr sz="1200"/>
          </a:p>
        </p:txBody>
      </p:sp>
      <p:sp>
        <p:nvSpPr>
          <p:cNvPr id="246" name="Google Shape;246;p38"/>
          <p:cNvSpPr txBox="1"/>
          <p:nvPr/>
        </p:nvSpPr>
        <p:spPr>
          <a:xfrm>
            <a:off x="5454000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P1.5</a:t>
            </a:r>
            <a:endParaRPr sz="1200"/>
          </a:p>
        </p:txBody>
      </p:sp>
      <p:sp>
        <p:nvSpPr>
          <p:cNvPr id="247" name="Google Shape;247;p38"/>
          <p:cNvSpPr txBox="1"/>
          <p:nvPr/>
        </p:nvSpPr>
        <p:spPr>
          <a:xfrm>
            <a:off x="4892650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P1.6</a:t>
            </a:r>
            <a:endParaRPr sz="1200"/>
          </a:p>
        </p:txBody>
      </p:sp>
      <p:sp>
        <p:nvSpPr>
          <p:cNvPr id="248" name="Google Shape;248;p38"/>
          <p:cNvSpPr txBox="1"/>
          <p:nvPr/>
        </p:nvSpPr>
        <p:spPr>
          <a:xfrm>
            <a:off x="4374000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P1.7</a:t>
            </a:r>
            <a:endParaRPr sz="1200"/>
          </a:p>
        </p:txBody>
      </p:sp>
      <p:sp>
        <p:nvSpPr>
          <p:cNvPr id="249" name="Google Shape;249;p38"/>
          <p:cNvSpPr txBox="1"/>
          <p:nvPr/>
        </p:nvSpPr>
        <p:spPr>
          <a:xfrm>
            <a:off x="3834000" y="30042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P1</a:t>
            </a:r>
            <a:endParaRPr sz="1800"/>
          </a:p>
        </p:txBody>
      </p:sp>
      <p:sp>
        <p:nvSpPr>
          <p:cNvPr id="250" name="Google Shape;250;p38"/>
          <p:cNvSpPr/>
          <p:nvPr/>
        </p:nvSpPr>
        <p:spPr>
          <a:xfrm>
            <a:off x="6278100" y="2679950"/>
            <a:ext cx="1051800" cy="1082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GPIO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471900" y="1919075"/>
            <a:ext cx="336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configurar o registrador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Escolha seu pino. ex.: P1.3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Use BIS, BIC e XOR para configurar</a:t>
            </a:r>
            <a:endParaRPr/>
          </a:p>
        </p:txBody>
      </p:sp>
      <p:sp>
        <p:nvSpPr>
          <p:cNvPr id="257" name="Google Shape;257;p39"/>
          <p:cNvSpPr/>
          <p:nvPr/>
        </p:nvSpPr>
        <p:spPr>
          <a:xfrm>
            <a:off x="545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9"/>
          <p:cNvSpPr/>
          <p:nvPr/>
        </p:nvSpPr>
        <p:spPr>
          <a:xfrm>
            <a:off x="599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9"/>
          <p:cNvSpPr/>
          <p:nvPr/>
        </p:nvSpPr>
        <p:spPr>
          <a:xfrm>
            <a:off x="653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9"/>
          <p:cNvSpPr/>
          <p:nvPr/>
        </p:nvSpPr>
        <p:spPr>
          <a:xfrm>
            <a:off x="707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9"/>
          <p:cNvSpPr/>
          <p:nvPr/>
        </p:nvSpPr>
        <p:spPr>
          <a:xfrm>
            <a:off x="761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9"/>
          <p:cNvSpPr/>
          <p:nvPr/>
        </p:nvSpPr>
        <p:spPr>
          <a:xfrm>
            <a:off x="815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/>
          <p:nvPr/>
        </p:nvSpPr>
        <p:spPr>
          <a:xfrm>
            <a:off x="491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9"/>
          <p:cNvSpPr/>
          <p:nvPr/>
        </p:nvSpPr>
        <p:spPr>
          <a:xfrm>
            <a:off x="4374000" y="3004175"/>
            <a:ext cx="540000" cy="54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9"/>
          <p:cNvSpPr txBox="1"/>
          <p:nvPr/>
        </p:nvSpPr>
        <p:spPr>
          <a:xfrm>
            <a:off x="8164675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P1.0</a:t>
            </a:r>
            <a:endParaRPr sz="1200"/>
          </a:p>
        </p:txBody>
      </p:sp>
      <p:sp>
        <p:nvSpPr>
          <p:cNvPr id="266" name="Google Shape;266;p39"/>
          <p:cNvSpPr txBox="1"/>
          <p:nvPr/>
        </p:nvSpPr>
        <p:spPr>
          <a:xfrm>
            <a:off x="7614000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P1.1</a:t>
            </a:r>
            <a:endParaRPr sz="1200"/>
          </a:p>
        </p:txBody>
      </p:sp>
      <p:sp>
        <p:nvSpPr>
          <p:cNvPr id="267" name="Google Shape;267;p39"/>
          <p:cNvSpPr txBox="1"/>
          <p:nvPr/>
        </p:nvSpPr>
        <p:spPr>
          <a:xfrm>
            <a:off x="7074000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P1.2</a:t>
            </a:r>
            <a:endParaRPr sz="1200"/>
          </a:p>
        </p:txBody>
      </p:sp>
      <p:sp>
        <p:nvSpPr>
          <p:cNvPr id="268" name="Google Shape;268;p39"/>
          <p:cNvSpPr txBox="1"/>
          <p:nvPr/>
        </p:nvSpPr>
        <p:spPr>
          <a:xfrm>
            <a:off x="6534000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P1.3</a:t>
            </a:r>
            <a:endParaRPr sz="1200"/>
          </a:p>
        </p:txBody>
      </p:sp>
      <p:sp>
        <p:nvSpPr>
          <p:cNvPr id="269" name="Google Shape;269;p39"/>
          <p:cNvSpPr txBox="1"/>
          <p:nvPr/>
        </p:nvSpPr>
        <p:spPr>
          <a:xfrm>
            <a:off x="5983325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P1.4</a:t>
            </a:r>
            <a:endParaRPr sz="1200"/>
          </a:p>
        </p:txBody>
      </p:sp>
      <p:sp>
        <p:nvSpPr>
          <p:cNvPr id="270" name="Google Shape;270;p39"/>
          <p:cNvSpPr txBox="1"/>
          <p:nvPr/>
        </p:nvSpPr>
        <p:spPr>
          <a:xfrm>
            <a:off x="5454000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P1.5</a:t>
            </a:r>
            <a:endParaRPr sz="1200"/>
          </a:p>
        </p:txBody>
      </p:sp>
      <p:sp>
        <p:nvSpPr>
          <p:cNvPr id="271" name="Google Shape;271;p39"/>
          <p:cNvSpPr txBox="1"/>
          <p:nvPr/>
        </p:nvSpPr>
        <p:spPr>
          <a:xfrm>
            <a:off x="4892650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P1.6</a:t>
            </a:r>
            <a:endParaRPr sz="1200"/>
          </a:p>
        </p:txBody>
      </p:sp>
      <p:sp>
        <p:nvSpPr>
          <p:cNvPr id="272" name="Google Shape;272;p39"/>
          <p:cNvSpPr txBox="1"/>
          <p:nvPr/>
        </p:nvSpPr>
        <p:spPr>
          <a:xfrm>
            <a:off x="4374000" y="2679950"/>
            <a:ext cx="54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P1.7</a:t>
            </a:r>
            <a:endParaRPr sz="1200"/>
          </a:p>
        </p:txBody>
      </p:sp>
      <p:sp>
        <p:nvSpPr>
          <p:cNvPr id="273" name="Google Shape;273;p39"/>
          <p:cNvSpPr txBox="1"/>
          <p:nvPr/>
        </p:nvSpPr>
        <p:spPr>
          <a:xfrm>
            <a:off x="3443475" y="3004250"/>
            <a:ext cx="93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P1DIR</a:t>
            </a:r>
            <a:endParaRPr sz="1800"/>
          </a:p>
        </p:txBody>
      </p:sp>
      <p:sp>
        <p:nvSpPr>
          <p:cNvPr id="274" name="Google Shape;274;p39"/>
          <p:cNvSpPr/>
          <p:nvPr/>
        </p:nvSpPr>
        <p:spPr>
          <a:xfrm>
            <a:off x="6278100" y="2679950"/>
            <a:ext cx="1051800" cy="1082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 txBox="1"/>
          <p:nvPr/>
        </p:nvSpPr>
        <p:spPr>
          <a:xfrm>
            <a:off x="3356850" y="3816950"/>
            <a:ext cx="55983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BIS.B #BIT3, &amp;P1DIR ; P1DIR.3 vale 1 (out)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BIC.B #BIT3, &amp;P1DIR ; P1DIR.3 vale 0 (in)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XOR.B #BIT3, &amp;P1DIR ; P1DIR.3 troca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GPIO</a:t>
            </a:r>
            <a:endParaRPr/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PxDIR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Indica direção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0 -&gt; entrada (padrão)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1 -&gt; saída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Pino de entrada fica em modo de alta impedância no modo entrada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GPIO</a:t>
            </a:r>
            <a:endParaRPr/>
          </a:p>
        </p:txBody>
      </p:sp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PxREN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Liga ou desliga resistor de pull-up ou pull-down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0 -&gt; desligado (padrão)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1 -&gt; ligado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usa-se somente para modo entrada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up ou down determinado com PxOUT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usado em pinos com sinais que podem flutuar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Subrotinas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Objetivo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Reuso de código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Mais legibilidade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GPIO</a:t>
            </a:r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PxOUT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Muda o valor fornecido pelo pino (0V ou 3V3) no modo saída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0 -&gt; 0V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1 -&gt; 3V3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Também muda se é resistor de pull-up ou down no modo entrada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0 -&gt; pull-down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1 -&gt; pull-up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GPIO</a:t>
            </a:r>
            <a:endParaRPr/>
          </a:p>
        </p:txBody>
      </p:sp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PxIN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Indica o valor lógico no pino em modo de entrada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0 -&gt; 0 Lógico (~0V)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1 -&gt; 1 Lógico (~3V3)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Leitura somente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GPIO</a:t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PxDS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Fornece mais corrente para a saída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0 -&gt; corrente normal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1 -&gt; corrente extra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Bom para aplicações mais pesadas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Gasta mais energia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GPIO</a:t>
            </a:r>
            <a:endParaRPr/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main:	BIS.B #BIT1, &amp;P1REN ; Resistor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BIC.B #BIT1, &amp;P1DIR ; Entrada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		BIS.B #BIT1, &amp;P1OUT ; Pull-up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		RRA.B &amp;P1IN ; BIT1 no LSB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		RRA.B &amp;P1IN ; BIT1 no Carry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		JC	 main ; Pula enquanto ler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                    ; 1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		JMP   $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45"/>
          <p:cNvSpPr txBox="1"/>
          <p:nvPr>
            <p:ph idx="1" type="body"/>
          </p:nvPr>
        </p:nvSpPr>
        <p:spPr>
          <a:xfrm>
            <a:off x="4572000" y="1918800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main:	</a:t>
            </a: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BIS.B #BIT7, &amp;P4DIR ; Saída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		BIS.B #BIT7, &amp;P4OUT ; Liga LED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		JMP   $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Subrotinas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"/>
              <a:buChar char="●"/>
            </a:pPr>
            <a:r>
              <a:rPr lang="pt-BR" sz="3000"/>
              <a:t>Requisito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Preservar o estado dos registradores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Subrotinas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96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Salvar variáveis temporárias (opcional)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Carregar argumentos (na pilha ou registradores combinados)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Chamar subrotina (call subrotina)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Salva Contexto (push dos registradores usados)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Executa operações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Salva retorno (manipula a pilha ou combina um registrador para retorno)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Restaura Contexto (pop dos registradores salvos)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Retorna (ret)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Captura retorno (pilha ou registrador combinado)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Restaura variáveis temporárias (opcional)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Endereçamento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Endereçamento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051982"/>
            <a:ext cx="8222099" cy="278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Endereçamento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Modo de Registro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MOV R5, R6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Acessa o registro gravando ou lendo diretamente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Não calcula endereços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Rápido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Endereçamento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Indexado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MOV R6, 6(R7)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Soma base (R7) com deslocamento (6)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Bom para vetores ou números grandes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