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6" r:id="rId12"/>
    <p:sldId id="267" r:id="rId13"/>
    <p:sldId id="265" r:id="rId14"/>
    <p:sldId id="280" r:id="rId15"/>
    <p:sldId id="268" r:id="rId16"/>
    <p:sldId id="269" r:id="rId17"/>
    <p:sldId id="270" r:id="rId18"/>
    <p:sldId id="274" r:id="rId19"/>
    <p:sldId id="271" r:id="rId20"/>
    <p:sldId id="272" r:id="rId21"/>
    <p:sldId id="273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CA4F1-CE72-5F4C-8761-DF5496E01B9E}" type="datetimeFigureOut">
              <a:t>10.04.22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BF4A6-3966-0E42-AB39-60B347607E11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860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8EE9-A35E-714C-82D2-BC6F7F065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F3F89-D740-4F40-91AE-F6E55715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FC25-78EF-9848-AD9E-F22FA76F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0472-BF29-494D-85F1-D90DAD9CAF53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E8FF-26F6-1B4B-8669-DFE1EEE8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CDA7-AA8B-8D48-B888-C5EC4A26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306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39BE-9D81-5448-81FA-D4FB2329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1F361-2BCA-554E-A4C9-A170930DE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2E06-D0DD-E748-A1A7-CFC82736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A4D1-CF94-2045-8B69-FDD8128A439B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23-F076-2F4F-B1F1-FE0D4851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98CC-BCF1-BB40-BCB8-4CBD57B8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36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56066-1839-3341-80DE-79808F2CD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B8433-573E-1449-80C4-65F00C0AD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60F9-A277-914B-9302-89976919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DF67-1ABD-5148-819A-4BD761B1CAD2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59A5-2659-A84A-9D0F-37A597FB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37B4-9B85-8648-B480-0D11D0F5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00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4FE3-C73A-9244-A855-9BB11FA7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DD00-2F43-2248-9BCD-C8C5A0A9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53AD-636B-9942-A2EB-3C87C745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E092-E9E8-E84D-8C0A-AA90F2B38DC7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45E7-3F2F-DE4F-8619-0773C7D6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4F38-8AD5-674E-BC1B-D9F933E2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991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25A7-EA18-DE43-ACF4-3B71E6E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B4B2-65B5-6147-9764-17BFBD6C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B4E7-7494-9641-9F0F-34ABEF9E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79C8-68F9-CF4C-9711-EA816FDC67F2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8EB0-4C23-5E4E-8F42-5FC10041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5473-53F1-3541-B9F4-45F4A9D3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22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3864-57C6-7143-97BF-B70C7042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B4C6-3E7B-3646-A06C-F51A35E33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3E2B6-EAD5-F147-881D-38A416F8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C29A4-6D4F-1E48-8310-1197E359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1231-2A6B-784C-B089-E11D8C536E5B}" type="datetime1">
              <a:t>10.04.22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5C84-EC19-414A-8C3C-C21961A0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2B035-771A-4841-B0D6-D21DAB15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371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7BB4-8833-BE4D-9665-ECE30C73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D0518-9FE5-9749-865F-983034C2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6304A-B8B0-6A42-8993-6FCEB517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C1F5A-A018-1646-82EB-CAF5E51E5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90EAA-83D5-9E42-BAC4-389449133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33E0F-78C5-114D-91D5-05AB8D5B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43DC-6CB2-B242-95B9-7FF5531FA02A}" type="datetime1">
              <a:t>10.04.22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99548-A845-2C4D-A881-FE8DEFFA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5603D-E0FE-9B46-A04D-D1B3407C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0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ED67-EBB4-454A-849A-71838A22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4C261-B25A-AA4B-A5A2-98518C42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6D1F-DF9E-F04A-A2F1-805999706CAA}" type="datetime1">
              <a:t>10.04.22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7DA67-3821-094E-A609-F284532E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95784-8A52-6140-A335-C3F0AF4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338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FA5C4-429A-644A-9A5F-A495E64B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F28F-F2E8-184D-83F4-74F808284186}" type="datetime1">
              <a:t>10.04.22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C59DE-7DE0-C846-ABAD-8381D834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EAF7C-ACB8-C045-B017-73842B27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257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FBD-0959-B94B-8F9B-FD95B3DC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6A89-5A4E-C44B-836E-754CC607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437DF-13E9-AC40-B3B2-ECAFBFEAA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BA9AF-B453-DA43-BE5E-BAE2B4B5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E957-2AC5-CF40-A9E2-C75BAEE4BF57}" type="datetime1">
              <a:t>10.04.22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CFEC9-C2B3-2643-8798-024DCAF7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E341C-BC2B-3341-A906-1715667F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37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5039-5BD9-C54A-9B0E-31F33FCE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39E51-1763-FB4A-8E63-EB6DFB8E7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95879-89A1-5045-8B29-13AF56224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03466-DE64-3041-BD17-AC99CAFE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FAC7-78DD-BF4A-959C-1F5F2172B8E6}" type="datetime1">
              <a:t>10.04.22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56A9-64A9-8B42-B363-3E2A72B6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9255B-BD63-5B41-A3D7-F8454441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439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DB827-A7B2-934E-BD88-9F0E4DDD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18D94-302E-A24F-B7B2-F2076243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7C04-6DA8-F448-83ED-BC9AFB62A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5ADC-96F2-5948-9937-BEB05E846642}" type="datetime1">
              <a:t>10.04.22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D185-EAED-4F4C-9B7E-236D15ACB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DA33-6EB7-1C44-95D8-8E019FFE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20D8-235F-A74D-B997-F0D28FA98DD4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75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dl.toelt.a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dl.toelt.ai/Autoencoders/Denoising_autoencoders_with_FFN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adl.toelt.ai/Autoencoders/Denoising_autoencoders_with_CN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5DA2-5BF6-6941-A21B-025DBDB4D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/>
              <a:t>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7C865-373E-7842-A652-AD025FA1E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What they do, how they work and why they are cool…</a:t>
            </a:r>
          </a:p>
          <a:p>
            <a:endParaRPr lang="en-CH">
              <a:latin typeface="Franklin Gothic Book" panose="020B0503020102020204" pitchFamily="34" charset="0"/>
            </a:endParaRPr>
          </a:p>
          <a:p>
            <a:r>
              <a:rPr lang="en-CH">
                <a:latin typeface="Franklin Gothic Book" panose="020B0503020102020204" pitchFamily="34" charset="0"/>
              </a:rPr>
              <a:t>(lots of code at </a:t>
            </a:r>
            <a:r>
              <a:rPr lang="en-GB">
                <a:latin typeface="Franklin Gothic Book" panose="020B0503020102020204" pitchFamily="34" charset="0"/>
                <a:hlinkClick r:id="rId2"/>
              </a:rPr>
              <a:t>http://adl.toelt.ai/</a:t>
            </a:r>
            <a:r>
              <a:rPr lang="en-GB">
                <a:latin typeface="Franklin Gothic Book" panose="020B0503020102020204" pitchFamily="34" charset="0"/>
              </a:rPr>
              <a:t>) 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1A06-56FB-EB40-BEB7-902F8B40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49406-4C14-284B-AC12-788283B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761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AD3-9F55-E64C-A75C-A462457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Examples (784,16,784)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37A4C-C174-CF44-9A64-896D48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4F33-4CF9-A744-AB60-E7FA22CB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10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64415-EBD3-2E49-84D2-0AD8036C181D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2DD6AC-32F2-C84E-B338-4B1ADCFE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640" y="2213412"/>
            <a:ext cx="11072719" cy="27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4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AD3-9F55-E64C-A75C-A462457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Examples (784,8,784)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37A4C-C174-CF44-9A64-896D48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4F33-4CF9-A744-AB60-E7FA22CB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11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64415-EBD3-2E49-84D2-0AD8036C181D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03CBB-F8D1-A442-9CC2-DBB358A1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8" y="2273417"/>
            <a:ext cx="10509117" cy="26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AD3-9F55-E64C-A75C-A4624576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758"/>
          </a:xfrm>
        </p:spPr>
        <p:txBody>
          <a:bodyPr/>
          <a:lstStyle/>
          <a:p>
            <a:r>
              <a:rPr lang="en-CH"/>
              <a:t>Examples (784,8,784)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37A4C-C174-CF44-9A64-896D48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4F33-4CF9-A744-AB60-E7FA22CB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12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64415-EBD3-2E49-84D2-0AD8036C181D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90F89-B29B-CF43-AD25-320F5A3A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6" y="1208435"/>
            <a:ext cx="12026124" cy="43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9719-603D-894E-9924-408E9D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Dimensionality Reduction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21D04-4C62-C744-BF44-EBCD32E65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829" y="2208944"/>
            <a:ext cx="9960341" cy="27091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740F2-6F8E-5145-8B13-559A576F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964BA-3148-3640-A56A-B6A85FD5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13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3C6E8-ACCE-0044-A7A4-47B7ED123D15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4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01A61F-99CB-2848-BA90-CB4CB804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024D1-202C-5745-9464-89CCE360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716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C684-48D6-544C-969C-318ECA36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Dimensionality Reduction - Advantages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0BEE12-A297-7B47-908E-4E8D23DA0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64" y="2619909"/>
            <a:ext cx="11373492" cy="28048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6B3F-EE2E-4541-93B4-ADEC999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7D94-6E26-9145-8F61-36FD2CD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15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5DFB4-D10A-4044-A1FF-86F8DEDDA0F8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1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AFB8-B733-D74D-8AAB-D76D3C1A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Latent Features for classification (kNN with k=7)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F52A0C-BA68-DF42-B71E-A0A65E978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2680494"/>
            <a:ext cx="9804400" cy="2641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55A19-5290-F948-9609-0B507A4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1B7B2-2E01-D64A-8C4A-130D369A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16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5E0C3-05C7-6244-8A5A-0F5F3E8FBC8F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2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AFB8-B733-D74D-8AAB-D76D3C1A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Latent Features for classification (kNN with k=7)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55A19-5290-F948-9609-0B507A4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1B7B2-2E01-D64A-8C4A-130D369A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17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5E0C3-05C7-6244-8A5A-0F5F3E8FBC8F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3787F-A07E-204B-A33F-772EB7E9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028971"/>
            <a:ext cx="98552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4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BEE8-5F7F-1242-AF8C-57EEE8AA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Anomaly Detection - Steps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CAAD88-B45B-3448-AC27-B9D567130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749938"/>
            <a:ext cx="9410700" cy="4025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52C1D-3CBE-B540-A927-BFB724A4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3537-CC88-4546-AAED-075FEE9C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18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EC54D-95E3-0B40-9268-5C32DDDF1AF9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7FC7-AE92-4F49-B536-81143DCA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Anomaly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A74F45-E9DD-3B4E-97E9-39B285CE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426" y="3159453"/>
            <a:ext cx="1773737" cy="16972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100F-493E-5448-8BD2-55F567C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EDAE-8189-DD4B-96DE-8FDC7303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19</a:t>
            </a:fld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0874B-8F1C-364B-BEC8-4F6CD652A3F6}"/>
              </a:ext>
            </a:extLst>
          </p:cNvPr>
          <p:cNvSpPr txBox="1"/>
          <p:nvPr/>
        </p:nvSpPr>
        <p:spPr>
          <a:xfrm>
            <a:off x="8610600" y="279012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The anomaly</a:t>
            </a:r>
          </a:p>
        </p:txBody>
      </p:sp>
      <p:pic>
        <p:nvPicPr>
          <p:cNvPr id="1026" name="Picture 2" descr="Examples of MNIST digit images. | Download Scientific Diagram">
            <a:extLst>
              <a:ext uri="{FF2B5EF4-FFF2-40B4-BE49-F238E27FC236}">
                <a16:creationId xmlns:a16="http://schemas.microsoft.com/office/drawing/2014/main" id="{A9915126-396C-E044-A5DD-77B422C3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92" y="2273200"/>
            <a:ext cx="4895215" cy="32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21887-8595-FD4C-A47F-7B625EFA32F3}"/>
              </a:ext>
            </a:extLst>
          </p:cNvPr>
          <p:cNvSpPr txBox="1"/>
          <p:nvPr/>
        </p:nvSpPr>
        <p:spPr>
          <a:xfrm>
            <a:off x="3325904" y="1797278"/>
            <a:ext cx="13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45872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DAEF0-A1D9-314E-AE29-0554FCB4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3E9AE-0CB1-8847-A8C1-69431E1B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754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E9CC-228A-4E43-8D3F-13346C90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1" y="70152"/>
            <a:ext cx="10515600" cy="867774"/>
          </a:xfrm>
        </p:spPr>
        <p:txBody>
          <a:bodyPr/>
          <a:lstStyle/>
          <a:p>
            <a:r>
              <a:rPr lang="en-CH"/>
              <a:t>Anomaly Detection – A shoe…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15001-E0A0-1E41-A28F-948137F6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1D288-9BC9-C64C-A570-29351AD1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20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23411-2F3F-6946-896D-39C3A7B9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53" y="712730"/>
            <a:ext cx="7383694" cy="4153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224D5-0CE3-3144-866F-D750E6AE3372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7DE93-59F8-754A-91E0-91C424F6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40861"/>
            <a:ext cx="9601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1B95-9B7A-4B44-95E0-78BAC793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Anomaly detection – second larger 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F72D88-AD6D-D14C-AEF5-76F30E76A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021" y="1825625"/>
            <a:ext cx="6571958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A7100-1AFC-A346-9E54-205AC2E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BC984-5156-0D40-898E-0DD35FCE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21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F84F6-E94A-344F-B543-2270AC2EE80C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97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24F5-C14B-EC43-A6F4-57122E92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Small warning…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C1AC13-0864-6C44-B084-B3C5A5602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877344"/>
            <a:ext cx="9372600" cy="2247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CBB5C-ADF3-5446-8ACC-C50505C7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1D502-A08B-FB4D-B4EF-76B01EF6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22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54EEA-44D2-C347-865A-CF96B8149A2E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94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557C-0388-0C4C-AC7D-7930BEAA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Denoising Autoencoders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FB8419-4538-E146-B4E0-3075A388F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0" y="1413689"/>
            <a:ext cx="7874000" cy="2171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ADD38-3E20-BA4E-9C36-0475110C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3BD1-6C4A-D145-A151-FE2C22C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23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FA2CD-D8BB-424A-ADC4-25C0420B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3954721"/>
            <a:ext cx="7861300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206B1A-85EB-0D4B-98BB-7A50F096CDE4}"/>
              </a:ext>
            </a:extLst>
          </p:cNvPr>
          <p:cNvSpPr txBox="1"/>
          <p:nvPr/>
        </p:nvSpPr>
        <p:spPr>
          <a:xfrm>
            <a:off x="3329683" y="358538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effectLst/>
                <a:latin typeface="Courier" pitchFamily="2" charset="0"/>
              </a:rPr>
              <a:t>noise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rgbClr val="666666"/>
                </a:solidFill>
                <a:effectLst/>
                <a:latin typeface="Courier" pitchFamily="2" charset="0"/>
              </a:rPr>
              <a:t>=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np</a:t>
            </a:r>
            <a:r>
              <a:rPr lang="en-GB">
                <a:solidFill>
                  <a:srgbClr val="666666"/>
                </a:solidFill>
                <a:effectLst/>
                <a:latin typeface="Courier" pitchFamily="2" charset="0"/>
              </a:rPr>
              <a:t>.</a:t>
            </a:r>
            <a:r>
              <a:rPr lang="en-GB">
                <a:effectLst/>
                <a:latin typeface="Courier" pitchFamily="2" charset="0"/>
              </a:rPr>
              <a:t>random</a:t>
            </a:r>
            <a:r>
              <a:rPr lang="en-GB">
                <a:solidFill>
                  <a:srgbClr val="666666"/>
                </a:solidFill>
                <a:effectLst/>
                <a:latin typeface="Courier" pitchFamily="2" charset="0"/>
              </a:rPr>
              <a:t>.</a:t>
            </a:r>
            <a:r>
              <a:rPr lang="en-GB">
                <a:effectLst/>
                <a:latin typeface="Courier" pitchFamily="2" charset="0"/>
              </a:rPr>
              <a:t>normal(</a:t>
            </a:r>
            <a:r>
              <a:rPr lang="en-GB">
                <a:solidFill>
                  <a:srgbClr val="208050"/>
                </a:solidFill>
                <a:effectLst/>
                <a:latin typeface="Courier" pitchFamily="2" charset="0"/>
              </a:rPr>
              <a:t>0</a:t>
            </a:r>
            <a:r>
              <a:rPr lang="en-GB">
                <a:effectLst/>
                <a:latin typeface="Courier" pitchFamily="2" charset="0"/>
              </a:rPr>
              <a:t>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solidFill>
                  <a:srgbClr val="208050"/>
                </a:solidFill>
                <a:effectLst/>
                <a:latin typeface="Courier" pitchFamily="2" charset="0"/>
              </a:rPr>
              <a:t>1</a:t>
            </a:r>
            <a:r>
              <a:rPr lang="en-GB">
                <a:effectLst/>
                <a:latin typeface="Courier" pitchFamily="2" charset="0"/>
              </a:rPr>
              <a:t>,</a:t>
            </a:r>
            <a:r>
              <a:rPr lang="en-GB">
                <a:latin typeface="Courier" pitchFamily="2" charset="0"/>
              </a:rPr>
              <a:t> </a:t>
            </a:r>
            <a:r>
              <a:rPr lang="en-GB">
                <a:effectLst/>
                <a:latin typeface="Courier" pitchFamily="2" charset="0"/>
              </a:rPr>
              <a:t>pure</a:t>
            </a:r>
            <a:r>
              <a:rPr lang="en-GB">
                <a:solidFill>
                  <a:srgbClr val="666666"/>
                </a:solidFill>
                <a:effectLst/>
                <a:latin typeface="Courier" pitchFamily="2" charset="0"/>
              </a:rPr>
              <a:t>.</a:t>
            </a:r>
            <a:r>
              <a:rPr lang="en-GB">
                <a:effectLst/>
                <a:latin typeface="Courier" pitchFamily="2" charset="0"/>
              </a:rPr>
              <a:t>shape)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027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BD2C-12A8-7F4A-9631-F23F9B25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36525"/>
            <a:ext cx="10515600" cy="836951"/>
          </a:xfrm>
        </p:spPr>
        <p:txBody>
          <a:bodyPr>
            <a:normAutofit fontScale="90000"/>
          </a:bodyPr>
          <a:lstStyle/>
          <a:p>
            <a:r>
              <a:rPr lang="en-CH"/>
              <a:t>Denoising autoencoders (FFA) (784,32,784)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12D35-86DF-C541-9D48-28487D6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13DD-FF9B-214C-8D81-DB4555BB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24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E45AD-03AA-344E-AA33-9702C394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873250"/>
            <a:ext cx="9017000" cy="311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75B24-1DD5-994B-A4E6-00E018FDC28B}"/>
              </a:ext>
            </a:extLst>
          </p:cNvPr>
          <p:cNvSpPr txBox="1"/>
          <p:nvPr/>
        </p:nvSpPr>
        <p:spPr>
          <a:xfrm>
            <a:off x="88900" y="5884524"/>
            <a:ext cx="11909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Franklin Gothic Book" panose="020B0503020102020204" pitchFamily="34" charset="0"/>
                <a:hlinkClick r:id="rId3"/>
              </a:rPr>
              <a:t>http://adl.toelt.ai/Autoencoders/Denoising_autoencoders_with_FFNN.html</a:t>
            </a:r>
            <a:r>
              <a:rPr lang="en-CH" sz="1600">
                <a:latin typeface="Franklin Gothic Book" panose="020B0503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212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BD2C-12A8-7F4A-9631-F23F9B25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36525"/>
            <a:ext cx="10515600" cy="836951"/>
          </a:xfrm>
        </p:spPr>
        <p:txBody>
          <a:bodyPr>
            <a:normAutofit fontScale="90000"/>
          </a:bodyPr>
          <a:lstStyle/>
          <a:p>
            <a:r>
              <a:rPr lang="en-CH"/>
              <a:t>Denoising autoencoders (CNN) (784,32,784)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12D35-86DF-C541-9D48-28487D6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613DD-FF9B-214C-8D81-DB4555BB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25</a:t>
            </a:fld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75B24-1DD5-994B-A4E6-00E018FDC28B}"/>
              </a:ext>
            </a:extLst>
          </p:cNvPr>
          <p:cNvSpPr txBox="1"/>
          <p:nvPr/>
        </p:nvSpPr>
        <p:spPr>
          <a:xfrm>
            <a:off x="88900" y="5884524"/>
            <a:ext cx="11909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Franklin Gothic Book" panose="020B0503020102020204" pitchFamily="34" charset="0"/>
                <a:hlinkClick r:id="rId2"/>
              </a:rPr>
              <a:t>http://adl.toelt.ai/Autoencoders/Denoising_autoencoders_with_CNN.html</a:t>
            </a:r>
            <a:r>
              <a:rPr lang="en-GB" sz="1600">
                <a:latin typeface="Franklin Gothic Book" panose="020B0503020102020204" pitchFamily="34" charset="0"/>
              </a:rPr>
              <a:t> </a:t>
            </a:r>
            <a:endParaRPr lang="en-CH" sz="1600">
              <a:latin typeface="Franklin Gothic Book" panose="020B05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C2638-39B9-D246-A722-1578A31C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46250"/>
            <a:ext cx="9448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4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5A02-29C3-1944-AA8E-6C9CBF35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97345"/>
            <a:ext cx="10515600" cy="811072"/>
          </a:xfrm>
        </p:spPr>
        <p:txBody>
          <a:bodyPr>
            <a:normAutofit/>
          </a:bodyPr>
          <a:lstStyle/>
          <a:p>
            <a:r>
              <a:rPr lang="en-CH"/>
              <a:t>General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22F3D6-2F19-6A4D-B55E-54594E04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906"/>
            <a:ext cx="10515600" cy="35627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3FA09-A426-B548-BE1A-42E6A1DE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3F5AA-A3B6-E447-A353-20947BC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3</a:t>
            </a:fld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56B70-22D6-CF4F-8C6F-3BC89BE76FCF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AA54-EAD2-BA47-BDD4-EBA8FE78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56F281-45CD-7E46-A1AB-85496AB1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0" y="2091157"/>
            <a:ext cx="9309100" cy="2895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D242B-4988-474E-ABBF-E9CAAC53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67D9A-1F84-0443-A049-6745C2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4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6764C-48EF-1640-A1AA-B3D9D0947379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9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3D5A-8357-1742-987F-9F3D803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Reconstruction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BEF5-F8A1-0D4A-AC1D-69307AED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F3630-0038-F044-9481-CBB5C3D2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5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33B7E-1B12-5E40-B79A-18E022FC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052307"/>
            <a:ext cx="9652000" cy="241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AB2A3-0436-8A4B-AEC5-009DA399F3F6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F89F6C-D9BE-1B4F-8EB3-B8818CC1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908" y="1096702"/>
            <a:ext cx="6952058" cy="5259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6AE39-0962-AF44-9C67-9D7E7DF0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Reconstruction Error – An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74BCB-BF79-A94B-8FFA-C276B1DF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2DF2F-81E9-9743-AC74-33861ADC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6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C3E3C-8302-BB4B-BCFB-484C5E8CC3A9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81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E0FF-15C4-7C40-B3A2-2037661A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596"/>
          </a:xfrm>
        </p:spPr>
        <p:txBody>
          <a:bodyPr/>
          <a:lstStyle/>
          <a:p>
            <a:r>
              <a:rPr lang="en-CH"/>
              <a:t>Feed Forward Autoencoders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560FA9-7213-E147-A109-71392BE2E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703" y="1263722"/>
            <a:ext cx="7274593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B739-7FE8-9E46-BD0A-48705EA6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8D524-8BAD-2343-9C10-35CD186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7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023B1-2D22-8441-BD34-F5E3458399FE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3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EBEB-BAFB-9E45-8EFC-A23E6A09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Smaller autoencoders and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74CF5-8049-DF46-ADDC-24E63364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D0FA0-03D5-554B-8FDB-5CF5DBB1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046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AD3-9F55-E64C-A75C-A462457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Examples (784,64,784)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9C315-6C6D-F948-B1FD-6454C9916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66" y="1936881"/>
            <a:ext cx="11087172" cy="30719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37A4C-C174-CF44-9A64-896D485E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Umberto Michelucci, umberto.michelucci@toelt.ai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4F33-4CF9-A744-AB60-E7FA22CB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20D8-235F-A74D-B997-F0D28FA98DD4}" type="slidenum">
              <a:t>9</a:t>
            </a:fld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64415-EBD3-2E49-84D2-0AD8036C181D}"/>
              </a:ext>
            </a:extLst>
          </p:cNvPr>
          <p:cNvSpPr txBox="1"/>
          <p:nvPr/>
        </p:nvSpPr>
        <p:spPr>
          <a:xfrm>
            <a:off x="70764" y="6110157"/>
            <a:ext cx="1179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Michelucci, Umberto. "An Introduction to Autoencoders."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arXiv preprint arXiv:2201.03898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Franklin Gothic Book" panose="020B0503020102020204" pitchFamily="34" charset="0"/>
              </a:rPr>
              <a:t> (2022).</a:t>
            </a:r>
            <a:endParaRPr lang="en-CH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1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766</Words>
  <Application>Microsoft Macintosh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</vt:lpstr>
      <vt:lpstr>Franklin Gothic Book</vt:lpstr>
      <vt:lpstr>Office Theme</vt:lpstr>
      <vt:lpstr>Autoencoders</vt:lpstr>
      <vt:lpstr>PowerPoint Presentation</vt:lpstr>
      <vt:lpstr>General Structure</vt:lpstr>
      <vt:lpstr>Definition</vt:lpstr>
      <vt:lpstr>Reconstruction Error</vt:lpstr>
      <vt:lpstr>Reconstruction Error – An Example</vt:lpstr>
      <vt:lpstr>Feed Forward Autoencoders</vt:lpstr>
      <vt:lpstr>Smaller autoencoders and results</vt:lpstr>
      <vt:lpstr>Examples (784,64,784)</vt:lpstr>
      <vt:lpstr>Examples (784,16,784)</vt:lpstr>
      <vt:lpstr>Examples (784,8,784)</vt:lpstr>
      <vt:lpstr>Examples (784,8,784)</vt:lpstr>
      <vt:lpstr>Dimensionality Reduction</vt:lpstr>
      <vt:lpstr>PowerPoint Presentation</vt:lpstr>
      <vt:lpstr>Dimensionality Reduction - Advantages</vt:lpstr>
      <vt:lpstr>Latent Features for classification (kNN with k=7)</vt:lpstr>
      <vt:lpstr>Latent Features for classification (kNN with k=7)</vt:lpstr>
      <vt:lpstr>Anomaly Detection - Steps</vt:lpstr>
      <vt:lpstr>Anomaly Detection</vt:lpstr>
      <vt:lpstr>Anomaly Detection – A shoe…</vt:lpstr>
      <vt:lpstr>Anomaly detection – second larger RE</vt:lpstr>
      <vt:lpstr>Small warning…</vt:lpstr>
      <vt:lpstr>Denoising Autoencoders</vt:lpstr>
      <vt:lpstr>Denoising autoencoders (FFA) (784,32,784)</vt:lpstr>
      <vt:lpstr>Denoising autoencoders (CNN) (784,32,784)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</dc:title>
  <dc:creator>Umberto Michelucci</dc:creator>
  <cp:lastModifiedBy>Umberto Michelucci</cp:lastModifiedBy>
  <cp:revision>40</cp:revision>
  <dcterms:created xsi:type="dcterms:W3CDTF">2022-04-10T05:49:36Z</dcterms:created>
  <dcterms:modified xsi:type="dcterms:W3CDTF">2022-04-11T11:55:25Z</dcterms:modified>
</cp:coreProperties>
</file>