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7" r:id="rId4"/>
    <p:sldId id="259" r:id="rId5"/>
    <p:sldId id="260" r:id="rId6"/>
    <p:sldId id="261" r:id="rId7"/>
    <p:sldId id="262" r:id="rId8"/>
    <p:sldId id="263" r:id="rId9"/>
    <p:sldId id="266" r:id="rId10"/>
    <p:sldId id="264" r:id="rId11"/>
    <p:sldId id="265" r:id="rId12"/>
    <p:sldId id="267" r:id="rId13"/>
    <p:sldId id="268" r:id="rId1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9"/>
    <p:restoredTop sz="94680"/>
  </p:normalViewPr>
  <p:slideViewPr>
    <p:cSldViewPr snapToGrid="0" snapToObjects="1">
      <p:cViewPr varScale="1">
        <p:scale>
          <a:sx n="145" d="100"/>
          <a:sy n="145" d="100"/>
        </p:scale>
        <p:origin x="5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9E3AC-C563-E142-9C1D-630817D9E412}" type="datetimeFigureOut">
              <a:t>11.03.21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FC2D2-EF94-9648-A70D-202A776A9476}" type="slidenum">
              <a:t>‹#›</a:t>
            </a:fld>
            <a:endParaRPr lang="en-CH"/>
          </a:p>
        </p:txBody>
      </p:sp>
    </p:spTree>
    <p:extLst>
      <p:ext uri="{BB962C8B-B14F-4D97-AF65-F5344CB8AC3E}">
        <p14:creationId xmlns:p14="http://schemas.microsoft.com/office/powerpoint/2010/main" val="263192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8DBFC2D2-EF94-9648-A70D-202A776A9476}" type="slidenum">
              <a:t>10</a:t>
            </a:fld>
            <a:endParaRPr lang="en-CH"/>
          </a:p>
        </p:txBody>
      </p:sp>
    </p:spTree>
    <p:extLst>
      <p:ext uri="{BB962C8B-B14F-4D97-AF65-F5344CB8AC3E}">
        <p14:creationId xmlns:p14="http://schemas.microsoft.com/office/powerpoint/2010/main" val="80929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8DBFC2D2-EF94-9648-A70D-202A776A9476}" type="slidenum">
              <a:t>11</a:t>
            </a:fld>
            <a:endParaRPr lang="en-CH"/>
          </a:p>
        </p:txBody>
      </p:sp>
    </p:spTree>
    <p:extLst>
      <p:ext uri="{BB962C8B-B14F-4D97-AF65-F5344CB8AC3E}">
        <p14:creationId xmlns:p14="http://schemas.microsoft.com/office/powerpoint/2010/main" val="4088205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70B0-AFBA-1C46-8243-7AA63C9050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D04CFBD-BA1E-AF4D-A7EB-D15C24BC6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D9BEBD8-3132-4D41-BFB0-052A08B82255}"/>
              </a:ext>
            </a:extLst>
          </p:cNvPr>
          <p:cNvSpPr>
            <a:spLocks noGrp="1"/>
          </p:cNvSpPr>
          <p:nvPr>
            <p:ph type="dt" sz="half" idx="10"/>
          </p:nvPr>
        </p:nvSpPr>
        <p:spPr/>
        <p:txBody>
          <a:body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17983C50-9CC9-084F-8281-F34D7CD7E9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F08FE4C-2C2A-2E4A-8A5C-040CCB808228}"/>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149937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FDA4-990E-0D45-9050-7C225B7FE5C8}"/>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E8DB3FF3-AD5E-3F41-B2F7-A55F166438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4CCF16A-FBD3-8A4D-8BAB-C4003A5ED047}"/>
              </a:ext>
            </a:extLst>
          </p:cNvPr>
          <p:cNvSpPr>
            <a:spLocks noGrp="1"/>
          </p:cNvSpPr>
          <p:nvPr>
            <p:ph type="dt" sz="half" idx="10"/>
          </p:nvPr>
        </p:nvSpPr>
        <p:spPr/>
        <p:txBody>
          <a:body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EDB7AE3B-8002-8643-8FEA-ABDF4E8E71D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DC087F-68A3-D545-9495-E3676C00A8F3}"/>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5317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04B9B-1058-664F-8B51-38F115E5DE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F3EB4A1-EB85-B448-9C2B-AC5D95490B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A7DA3E8-7AE4-F941-9A68-DA6F220D4156}"/>
              </a:ext>
            </a:extLst>
          </p:cNvPr>
          <p:cNvSpPr>
            <a:spLocks noGrp="1"/>
          </p:cNvSpPr>
          <p:nvPr>
            <p:ph type="dt" sz="half" idx="10"/>
          </p:nvPr>
        </p:nvSpPr>
        <p:spPr/>
        <p:txBody>
          <a:body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0172CC03-12EA-6A46-819D-FA2029C41CD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6EC58FF-B03A-A345-B7D4-0CCF7BBA11B5}"/>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2782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B8AF-135F-6247-B46D-D0D3F9D6EA7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B7DBAEC-5291-2F42-B1EF-7D0BFD6115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461409-5D80-C44C-977B-D92C5571EF2B}"/>
              </a:ext>
            </a:extLst>
          </p:cNvPr>
          <p:cNvSpPr>
            <a:spLocks noGrp="1"/>
          </p:cNvSpPr>
          <p:nvPr>
            <p:ph type="dt" sz="half" idx="10"/>
          </p:nvPr>
        </p:nvSpPr>
        <p:spPr/>
        <p:txBody>
          <a:body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1A974320-D868-8746-8429-B48DFC370B2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E1D0F3D-1F4B-3941-8207-C93F43CDECB6}"/>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91782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7155-A7A2-4249-845B-51BCD988EC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88036066-FB24-9D4A-BB33-CBE14566F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F17801-A402-E447-8C0C-B39E177829FD}"/>
              </a:ext>
            </a:extLst>
          </p:cNvPr>
          <p:cNvSpPr>
            <a:spLocks noGrp="1"/>
          </p:cNvSpPr>
          <p:nvPr>
            <p:ph type="dt" sz="half" idx="10"/>
          </p:nvPr>
        </p:nvSpPr>
        <p:spPr/>
        <p:txBody>
          <a:body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75D0B5C1-7193-A944-9E7B-F058DED5F7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199F71-F9C5-FC48-8878-49A55034F582}"/>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250521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3DF5-2D5C-574F-8F14-66C7D2182DA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E8EEE75-6B8A-9F47-9C0A-8FCA135FB7A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09428C87-5039-B14D-8BC4-BE91BE2E04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35779CF6-09B9-DD44-8F70-9945E8D26507}"/>
              </a:ext>
            </a:extLst>
          </p:cNvPr>
          <p:cNvSpPr>
            <a:spLocks noGrp="1"/>
          </p:cNvSpPr>
          <p:nvPr>
            <p:ph type="dt" sz="half" idx="10"/>
          </p:nvPr>
        </p:nvSpPr>
        <p:spPr/>
        <p:txBody>
          <a:bodyPr/>
          <a:lstStyle/>
          <a:p>
            <a:fld id="{879D1427-6A64-CF4A-9C65-E0BB861BEBF3}" type="datetimeFigureOut">
              <a:t>11.03.21</a:t>
            </a:fld>
            <a:endParaRPr lang="en-CH"/>
          </a:p>
        </p:txBody>
      </p:sp>
      <p:sp>
        <p:nvSpPr>
          <p:cNvPr id="6" name="Footer Placeholder 5">
            <a:extLst>
              <a:ext uri="{FF2B5EF4-FFF2-40B4-BE49-F238E27FC236}">
                <a16:creationId xmlns:a16="http://schemas.microsoft.com/office/drawing/2014/main" id="{6CAD4CCF-D1D7-0846-BE1D-185CD1F892F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393E4AD-EDB5-374F-98EB-311D2B0032A7}"/>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202334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D1F5-3BF5-C240-85F8-60C8A881D91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6B88797-1609-9345-8F61-DE221CC83D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85C02E-7591-B949-BF8D-B98D7CA680C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06F9B03-180B-FC40-88B2-26C7B3E26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C60551-3F2E-F442-943D-1AD0AB621F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F6FCD12-1727-634E-AD62-510AA942ABFF}"/>
              </a:ext>
            </a:extLst>
          </p:cNvPr>
          <p:cNvSpPr>
            <a:spLocks noGrp="1"/>
          </p:cNvSpPr>
          <p:nvPr>
            <p:ph type="dt" sz="half" idx="10"/>
          </p:nvPr>
        </p:nvSpPr>
        <p:spPr/>
        <p:txBody>
          <a:bodyPr/>
          <a:lstStyle/>
          <a:p>
            <a:fld id="{879D1427-6A64-CF4A-9C65-E0BB861BEBF3}" type="datetimeFigureOut">
              <a:t>11.03.21</a:t>
            </a:fld>
            <a:endParaRPr lang="en-CH"/>
          </a:p>
        </p:txBody>
      </p:sp>
      <p:sp>
        <p:nvSpPr>
          <p:cNvPr id="8" name="Footer Placeholder 7">
            <a:extLst>
              <a:ext uri="{FF2B5EF4-FFF2-40B4-BE49-F238E27FC236}">
                <a16:creationId xmlns:a16="http://schemas.microsoft.com/office/drawing/2014/main" id="{41F7BB77-36B9-A44A-8A39-8794F72860D4}"/>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0D8AA16-7D8E-4346-A013-1A3B6F24F0CE}"/>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01011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D579B-DE02-CB46-A5A8-557D5620A554}"/>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CE6FADE-25FB-1E49-BC8F-30F0DCAF800E}"/>
              </a:ext>
            </a:extLst>
          </p:cNvPr>
          <p:cNvSpPr>
            <a:spLocks noGrp="1"/>
          </p:cNvSpPr>
          <p:nvPr>
            <p:ph type="dt" sz="half" idx="10"/>
          </p:nvPr>
        </p:nvSpPr>
        <p:spPr/>
        <p:txBody>
          <a:bodyPr/>
          <a:lstStyle/>
          <a:p>
            <a:fld id="{879D1427-6A64-CF4A-9C65-E0BB861BEBF3}" type="datetimeFigureOut">
              <a:t>11.03.21</a:t>
            </a:fld>
            <a:endParaRPr lang="en-CH"/>
          </a:p>
        </p:txBody>
      </p:sp>
      <p:sp>
        <p:nvSpPr>
          <p:cNvPr id="4" name="Footer Placeholder 3">
            <a:extLst>
              <a:ext uri="{FF2B5EF4-FFF2-40B4-BE49-F238E27FC236}">
                <a16:creationId xmlns:a16="http://schemas.microsoft.com/office/drawing/2014/main" id="{DD7AFBEC-3854-A547-BA14-CCB83333D2DD}"/>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3705066D-C3AF-D34A-B119-CAD9B0F683A7}"/>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39314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7A2F9C-CAA7-3F4C-B169-AACCC67F921C}"/>
              </a:ext>
            </a:extLst>
          </p:cNvPr>
          <p:cNvSpPr>
            <a:spLocks noGrp="1"/>
          </p:cNvSpPr>
          <p:nvPr>
            <p:ph type="dt" sz="half" idx="10"/>
          </p:nvPr>
        </p:nvSpPr>
        <p:spPr/>
        <p:txBody>
          <a:bodyPr/>
          <a:lstStyle/>
          <a:p>
            <a:fld id="{879D1427-6A64-CF4A-9C65-E0BB861BEBF3}" type="datetimeFigureOut">
              <a:t>11.03.21</a:t>
            </a:fld>
            <a:endParaRPr lang="en-CH"/>
          </a:p>
        </p:txBody>
      </p:sp>
      <p:sp>
        <p:nvSpPr>
          <p:cNvPr id="3" name="Footer Placeholder 2">
            <a:extLst>
              <a:ext uri="{FF2B5EF4-FFF2-40B4-BE49-F238E27FC236}">
                <a16:creationId xmlns:a16="http://schemas.microsoft.com/office/drawing/2014/main" id="{0448B509-2363-D74D-96EA-53861629376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FDF0DA5-CB63-E745-9503-04F0E907037D}"/>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32010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199D-52B3-4640-A12A-6ECEBBB13B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7771A10-19F6-F645-868B-DAD6E15EDA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7364532-353F-B646-BD1C-20A7ED7A1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C5A1AC-EFBA-2345-91D4-5E22A565C9E2}"/>
              </a:ext>
            </a:extLst>
          </p:cNvPr>
          <p:cNvSpPr>
            <a:spLocks noGrp="1"/>
          </p:cNvSpPr>
          <p:nvPr>
            <p:ph type="dt" sz="half" idx="10"/>
          </p:nvPr>
        </p:nvSpPr>
        <p:spPr/>
        <p:txBody>
          <a:bodyPr/>
          <a:lstStyle/>
          <a:p>
            <a:fld id="{879D1427-6A64-CF4A-9C65-E0BB861BEBF3}" type="datetimeFigureOut">
              <a:t>11.03.21</a:t>
            </a:fld>
            <a:endParaRPr lang="en-CH"/>
          </a:p>
        </p:txBody>
      </p:sp>
      <p:sp>
        <p:nvSpPr>
          <p:cNvPr id="6" name="Footer Placeholder 5">
            <a:extLst>
              <a:ext uri="{FF2B5EF4-FFF2-40B4-BE49-F238E27FC236}">
                <a16:creationId xmlns:a16="http://schemas.microsoft.com/office/drawing/2014/main" id="{13F3907D-AD2E-F849-B6F8-B358FBBB228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A071475-49E1-E945-BC26-B7EFBF2AC813}"/>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32795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2E6A-A2D6-4940-AC82-BF2D3772B6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84D7F239-6D4F-2D46-B4E3-7F01F853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ADFA0BF-E1B2-2F4D-94BA-908CD9187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ED5999-02E6-F644-8243-EBE068DA7194}"/>
              </a:ext>
            </a:extLst>
          </p:cNvPr>
          <p:cNvSpPr>
            <a:spLocks noGrp="1"/>
          </p:cNvSpPr>
          <p:nvPr>
            <p:ph type="dt" sz="half" idx="10"/>
          </p:nvPr>
        </p:nvSpPr>
        <p:spPr/>
        <p:txBody>
          <a:bodyPr/>
          <a:lstStyle/>
          <a:p>
            <a:fld id="{879D1427-6A64-CF4A-9C65-E0BB861BEBF3}" type="datetimeFigureOut">
              <a:t>11.03.21</a:t>
            </a:fld>
            <a:endParaRPr lang="en-CH"/>
          </a:p>
        </p:txBody>
      </p:sp>
      <p:sp>
        <p:nvSpPr>
          <p:cNvPr id="6" name="Footer Placeholder 5">
            <a:extLst>
              <a:ext uri="{FF2B5EF4-FFF2-40B4-BE49-F238E27FC236}">
                <a16:creationId xmlns:a16="http://schemas.microsoft.com/office/drawing/2014/main" id="{68E6131E-17F9-C243-96B9-B2A7DDA25CD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02EBA6B8-661A-9246-B990-5B0F8E9E19E3}"/>
              </a:ext>
            </a:extLst>
          </p:cNvPr>
          <p:cNvSpPr>
            <a:spLocks noGrp="1"/>
          </p:cNvSpPr>
          <p:nvPr>
            <p:ph type="sldNum" sz="quarter" idx="12"/>
          </p:nvPr>
        </p:nvSpPr>
        <p:spPr/>
        <p:txBody>
          <a:bodyPr/>
          <a:lstStyle/>
          <a:p>
            <a:fld id="{CF1870F8-76BA-1541-9C00-A405B80BA7AE}" type="slidenum">
              <a:t>‹#›</a:t>
            </a:fld>
            <a:endParaRPr lang="en-CH"/>
          </a:p>
        </p:txBody>
      </p:sp>
    </p:spTree>
    <p:extLst>
      <p:ext uri="{BB962C8B-B14F-4D97-AF65-F5344CB8AC3E}">
        <p14:creationId xmlns:p14="http://schemas.microsoft.com/office/powerpoint/2010/main" val="193568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DE2E57-D473-6645-8747-0227DE5A5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C69F370E-A7CB-3647-9DF4-CC419C70C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E0E7833-AE01-B941-A907-E9AFE15C5E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D1427-6A64-CF4A-9C65-E0BB861BEBF3}" type="datetimeFigureOut">
              <a:t>11.03.21</a:t>
            </a:fld>
            <a:endParaRPr lang="en-CH"/>
          </a:p>
        </p:txBody>
      </p:sp>
      <p:sp>
        <p:nvSpPr>
          <p:cNvPr id="5" name="Footer Placeholder 4">
            <a:extLst>
              <a:ext uri="{FF2B5EF4-FFF2-40B4-BE49-F238E27FC236}">
                <a16:creationId xmlns:a16="http://schemas.microsoft.com/office/drawing/2014/main" id="{37582520-4AFE-9E42-9237-4CB6FB1244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B0C82DA-692A-5A40-85A0-CF6E4C841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870F8-76BA-1541-9C00-A405B80BA7AE}" type="slidenum">
              <a:t>‹#›</a:t>
            </a:fld>
            <a:endParaRPr lang="en-CH"/>
          </a:p>
        </p:txBody>
      </p:sp>
    </p:spTree>
    <p:extLst>
      <p:ext uri="{BB962C8B-B14F-4D97-AF65-F5344CB8AC3E}">
        <p14:creationId xmlns:p14="http://schemas.microsoft.com/office/powerpoint/2010/main" val="212709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apress.com/gp/book/978148424975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apress.com/gp/book/978148424975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lementAI/HighRes-net" TargetMode="External"/><Relationship Id="rId1" Type="http://schemas.openxmlformats.org/officeDocument/2006/relationships/slideLayout" Target="../slideLayouts/slideLayout7.xml"/><Relationship Id="rId5" Type="http://schemas.openxmlformats.org/officeDocument/2006/relationships/hyperlink" Target="https://idealo.github.io/image-super-resolution/" TargetMode="External"/><Relationship Id="rId4" Type="http://schemas.openxmlformats.org/officeDocument/2006/relationships/hyperlink" Target="https://github.com/idealo/image-super-resol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1200329"/>
          </a:xfrm>
          <a:prstGeom prst="rect">
            <a:avLst/>
          </a:prstGeom>
          <a:noFill/>
        </p:spPr>
        <p:txBody>
          <a:bodyPr wrap="square" rtlCol="0">
            <a:spAutoFit/>
          </a:bodyPr>
          <a:lstStyle/>
          <a:p>
            <a:pPr algn="ctr"/>
            <a:r>
              <a:rPr lang="en-CH" sz="3600">
                <a:latin typeface="Arial" panose="020B0604020202020204" pitchFamily="34" charset="0"/>
                <a:cs typeface="Arial" panose="020B0604020202020204" pitchFamily="34" charset="0"/>
              </a:rPr>
              <a:t>Introduction to super resolution using deep learning</a:t>
            </a:r>
          </a:p>
        </p:txBody>
      </p:sp>
      <p:sp>
        <p:nvSpPr>
          <p:cNvPr id="5" name="TextBox 4">
            <a:extLst>
              <a:ext uri="{FF2B5EF4-FFF2-40B4-BE49-F238E27FC236}">
                <a16:creationId xmlns:a16="http://schemas.microsoft.com/office/drawing/2014/main" id="{2D80BEAC-B3B5-344D-AD97-DA4C83C234BA}"/>
              </a:ext>
            </a:extLst>
          </p:cNvPr>
          <p:cNvSpPr txBox="1"/>
          <p:nvPr/>
        </p:nvSpPr>
        <p:spPr>
          <a:xfrm>
            <a:off x="1413641" y="2092824"/>
            <a:ext cx="9364717" cy="461665"/>
          </a:xfrm>
          <a:prstGeom prst="rect">
            <a:avLst/>
          </a:prstGeom>
          <a:noFill/>
        </p:spPr>
        <p:txBody>
          <a:bodyPr wrap="square" rtlCol="0">
            <a:spAutoFit/>
          </a:bodyPr>
          <a:lstStyle/>
          <a:p>
            <a:pPr algn="ctr"/>
            <a:r>
              <a:rPr lang="en-CH" sz="2400">
                <a:latin typeface="Arial" panose="020B0604020202020204" pitchFamily="34" charset="0"/>
                <a:cs typeface="Arial" panose="020B0604020202020204" pitchFamily="34" charset="0"/>
              </a:rPr>
              <a:t>LR Image = degradation function (High resolution image)</a:t>
            </a:r>
          </a:p>
        </p:txBody>
      </p:sp>
      <p:sp>
        <p:nvSpPr>
          <p:cNvPr id="6" name="TextBox 5">
            <a:extLst>
              <a:ext uri="{FF2B5EF4-FFF2-40B4-BE49-F238E27FC236}">
                <a16:creationId xmlns:a16="http://schemas.microsoft.com/office/drawing/2014/main" id="{07D96F78-4A70-814B-9E0B-59536A774BF8}"/>
              </a:ext>
            </a:extLst>
          </p:cNvPr>
          <p:cNvSpPr txBox="1"/>
          <p:nvPr/>
        </p:nvSpPr>
        <p:spPr>
          <a:xfrm>
            <a:off x="1413641" y="3715407"/>
            <a:ext cx="9364717" cy="2862322"/>
          </a:xfrm>
          <a:prstGeom prst="rect">
            <a:avLst/>
          </a:prstGeom>
          <a:noFill/>
        </p:spPr>
        <p:txBody>
          <a:bodyPr wrap="square" rtlCol="0">
            <a:spAutoFit/>
          </a:bodyPr>
          <a:lstStyle/>
          <a:p>
            <a:pPr algn="ctr"/>
            <a:r>
              <a:rPr lang="en-CH" sz="3600">
                <a:latin typeface="Arial" panose="020B0604020202020204" pitchFamily="34" charset="0"/>
                <a:cs typeface="Arial" panose="020B0604020202020204" pitchFamily="34" charset="0"/>
              </a:rPr>
              <a:t>The goal is to invert the degradation function to be able to obtain again the high resolution image. The problem? We don’t know anything about the degradation function (normally).</a:t>
            </a:r>
          </a:p>
        </p:txBody>
      </p:sp>
    </p:spTree>
    <p:extLst>
      <p:ext uri="{BB962C8B-B14F-4D97-AF65-F5344CB8AC3E}">
        <p14:creationId xmlns:p14="http://schemas.microsoft.com/office/powerpoint/2010/main" val="2037745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BE770-5381-334B-B0C4-F245A26360BC}"/>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Loss Functions – Content Loss Function</a:t>
            </a:r>
          </a:p>
        </p:txBody>
      </p:sp>
      <p:sp>
        <p:nvSpPr>
          <p:cNvPr id="3" name="TextBox 2">
            <a:extLst>
              <a:ext uri="{FF2B5EF4-FFF2-40B4-BE49-F238E27FC236}">
                <a16:creationId xmlns:a16="http://schemas.microsoft.com/office/drawing/2014/main" id="{12A0FEFA-24DA-F948-BFE3-A7CD47CF6670}"/>
              </a:ext>
            </a:extLst>
          </p:cNvPr>
          <p:cNvSpPr txBox="1"/>
          <p:nvPr/>
        </p:nvSpPr>
        <p:spPr>
          <a:xfrm>
            <a:off x="567559" y="1755228"/>
            <a:ext cx="1086769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Pixel Loss, Content Loss, Style Loss, and a few other variants…</a:t>
            </a:r>
          </a:p>
        </p:txBody>
      </p:sp>
      <p:pic>
        <p:nvPicPr>
          <p:cNvPr id="4" name="Google Shape;323;p42">
            <a:extLst>
              <a:ext uri="{FF2B5EF4-FFF2-40B4-BE49-F238E27FC236}">
                <a16:creationId xmlns:a16="http://schemas.microsoft.com/office/drawing/2014/main" id="{7B0A2C20-6AD7-5848-B840-278AE6BFD442}"/>
              </a:ext>
            </a:extLst>
          </p:cNvPr>
          <p:cNvPicPr preferRelativeResize="0"/>
          <p:nvPr/>
        </p:nvPicPr>
        <p:blipFill>
          <a:blip r:embed="rId3">
            <a:alphaModFix/>
          </a:blip>
          <a:stretch>
            <a:fillRect/>
          </a:stretch>
        </p:blipFill>
        <p:spPr>
          <a:xfrm>
            <a:off x="4007600" y="2925805"/>
            <a:ext cx="4026549" cy="1032125"/>
          </a:xfrm>
          <a:prstGeom prst="rect">
            <a:avLst/>
          </a:prstGeom>
          <a:noFill/>
          <a:ln>
            <a:noFill/>
          </a:ln>
        </p:spPr>
      </p:pic>
      <p:sp>
        <p:nvSpPr>
          <p:cNvPr id="5" name="Google Shape;324;p42">
            <a:extLst>
              <a:ext uri="{FF2B5EF4-FFF2-40B4-BE49-F238E27FC236}">
                <a16:creationId xmlns:a16="http://schemas.microsoft.com/office/drawing/2014/main" id="{2838D67F-EDD1-EA43-9B50-15029C776FE1}"/>
              </a:ext>
            </a:extLst>
          </p:cNvPr>
          <p:cNvSpPr txBox="1"/>
          <p:nvPr/>
        </p:nvSpPr>
        <p:spPr>
          <a:xfrm>
            <a:off x="6532500" y="4374780"/>
            <a:ext cx="39069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Feature map for original image (that we want to change) from layer </a:t>
            </a:r>
            <a:r>
              <a:rPr lang="en" b="1" i="1">
                <a:solidFill>
                  <a:schemeClr val="dk1"/>
                </a:solidFill>
                <a:latin typeface="Raleway"/>
                <a:ea typeface="Raleway"/>
                <a:cs typeface="Raleway"/>
                <a:sym typeface="Raleway"/>
              </a:rPr>
              <a:t>l</a:t>
            </a:r>
            <a:endParaRPr b="1" i="1">
              <a:solidFill>
                <a:schemeClr val="dk1"/>
              </a:solidFill>
              <a:latin typeface="Raleway"/>
              <a:ea typeface="Raleway"/>
              <a:cs typeface="Raleway"/>
              <a:sym typeface="Raleway"/>
            </a:endParaRPr>
          </a:p>
        </p:txBody>
      </p:sp>
      <p:cxnSp>
        <p:nvCxnSpPr>
          <p:cNvPr id="6" name="Google Shape;325;p42">
            <a:extLst>
              <a:ext uri="{FF2B5EF4-FFF2-40B4-BE49-F238E27FC236}">
                <a16:creationId xmlns:a16="http://schemas.microsoft.com/office/drawing/2014/main" id="{B51D1C04-F666-9A4B-B782-70354BD59E38}"/>
              </a:ext>
            </a:extLst>
          </p:cNvPr>
          <p:cNvCxnSpPr/>
          <p:nvPr/>
        </p:nvCxnSpPr>
        <p:spPr>
          <a:xfrm rot="10800000">
            <a:off x="7419975" y="3688705"/>
            <a:ext cx="675300" cy="606900"/>
          </a:xfrm>
          <a:prstGeom prst="straightConnector1">
            <a:avLst/>
          </a:prstGeom>
          <a:noFill/>
          <a:ln w="19050" cap="flat" cmpd="sng">
            <a:solidFill>
              <a:schemeClr val="dk1"/>
            </a:solidFill>
            <a:prstDash val="solid"/>
            <a:round/>
            <a:headEnd type="none" w="med" len="med"/>
            <a:tailEnd type="triangle" w="med" len="med"/>
          </a:ln>
        </p:spPr>
      </p:cxnSp>
      <p:sp>
        <p:nvSpPr>
          <p:cNvPr id="7" name="Google Shape;326;p42">
            <a:extLst>
              <a:ext uri="{FF2B5EF4-FFF2-40B4-BE49-F238E27FC236}">
                <a16:creationId xmlns:a16="http://schemas.microsoft.com/office/drawing/2014/main" id="{3509853B-7BDD-AE46-9DD5-FB3E53BEB5A5}"/>
              </a:ext>
            </a:extLst>
          </p:cNvPr>
          <p:cNvSpPr txBox="1"/>
          <p:nvPr/>
        </p:nvSpPr>
        <p:spPr>
          <a:xfrm>
            <a:off x="2178650" y="3957930"/>
            <a:ext cx="39069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Raleway"/>
                <a:ea typeface="Raleway"/>
                <a:cs typeface="Raleway"/>
                <a:sym typeface="Raleway"/>
              </a:rPr>
              <a:t>Feature map for output image from layer </a:t>
            </a:r>
            <a:r>
              <a:rPr lang="en" b="1" i="1">
                <a:solidFill>
                  <a:schemeClr val="dk1"/>
                </a:solidFill>
                <a:latin typeface="Raleway"/>
                <a:ea typeface="Raleway"/>
                <a:cs typeface="Raleway"/>
                <a:sym typeface="Raleway"/>
              </a:rPr>
              <a:t>l</a:t>
            </a:r>
            <a:endParaRPr b="1" i="1">
              <a:solidFill>
                <a:schemeClr val="dk1"/>
              </a:solidFill>
              <a:latin typeface="Raleway"/>
              <a:ea typeface="Raleway"/>
              <a:cs typeface="Raleway"/>
              <a:sym typeface="Raleway"/>
            </a:endParaRPr>
          </a:p>
        </p:txBody>
      </p:sp>
      <p:cxnSp>
        <p:nvCxnSpPr>
          <p:cNvPr id="8" name="Google Shape;327;p42">
            <a:extLst>
              <a:ext uri="{FF2B5EF4-FFF2-40B4-BE49-F238E27FC236}">
                <a16:creationId xmlns:a16="http://schemas.microsoft.com/office/drawing/2014/main" id="{7C3590FB-DD74-3548-9BED-B2E92E3C25E5}"/>
              </a:ext>
            </a:extLst>
          </p:cNvPr>
          <p:cNvCxnSpPr/>
          <p:nvPr/>
        </p:nvCxnSpPr>
        <p:spPr>
          <a:xfrm rot="10800000" flipH="1">
            <a:off x="5637325" y="3612705"/>
            <a:ext cx="1092300" cy="409800"/>
          </a:xfrm>
          <a:prstGeom prst="straightConnector1">
            <a:avLst/>
          </a:prstGeom>
          <a:noFill/>
          <a:ln w="19050" cap="flat" cmpd="sng">
            <a:solidFill>
              <a:schemeClr val="dk1"/>
            </a:solidFill>
            <a:prstDash val="solid"/>
            <a:round/>
            <a:headEnd type="none" w="med" len="med"/>
            <a:tailEnd type="triangle" w="med" len="med"/>
          </a:ln>
        </p:spPr>
      </p:cxnSp>
      <p:sp>
        <p:nvSpPr>
          <p:cNvPr id="9" name="Google Shape;328;p42">
            <a:extLst>
              <a:ext uri="{FF2B5EF4-FFF2-40B4-BE49-F238E27FC236}">
                <a16:creationId xmlns:a16="http://schemas.microsoft.com/office/drawing/2014/main" id="{4C597F56-47CD-C749-9F8E-FFAAAFD61AB0}"/>
              </a:ext>
            </a:extLst>
          </p:cNvPr>
          <p:cNvSpPr txBox="1"/>
          <p:nvPr/>
        </p:nvSpPr>
        <p:spPr>
          <a:xfrm rot="-5400000">
            <a:off x="9671917" y="3271304"/>
            <a:ext cx="41484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SOURCE: “Advanced Applied Deep Learning - </a:t>
            </a:r>
            <a:endParaRPr sz="1000"/>
          </a:p>
          <a:p>
            <a:pPr marL="0" lvl="0" indent="0" algn="ctr" rtl="0">
              <a:spcBef>
                <a:spcPts val="0"/>
              </a:spcBef>
              <a:spcAft>
                <a:spcPts val="0"/>
              </a:spcAft>
              <a:buNone/>
            </a:pPr>
            <a:r>
              <a:rPr lang="en" sz="1000"/>
              <a:t>Convolutional Neural Networks and Object Detection” by U. Michelucci - </a:t>
            </a:r>
            <a:r>
              <a:rPr lang="en" sz="1000" u="sng">
                <a:solidFill>
                  <a:schemeClr val="hlink"/>
                </a:solidFill>
                <a:hlinkClick r:id="rId4"/>
              </a:rPr>
              <a:t>https://www.apress.com/gp/book/9781484249758</a:t>
            </a:r>
            <a:endParaRPr sz="1000"/>
          </a:p>
          <a:p>
            <a:pPr marL="0" lvl="0" indent="0" algn="ctr" rtl="0">
              <a:spcBef>
                <a:spcPts val="0"/>
              </a:spcBef>
              <a:spcAft>
                <a:spcPts val="0"/>
              </a:spcAft>
              <a:buNone/>
            </a:pPr>
            <a:endParaRPr sz="1000"/>
          </a:p>
        </p:txBody>
      </p:sp>
      <p:sp>
        <p:nvSpPr>
          <p:cNvPr id="10" name="Rectangle 9">
            <a:extLst>
              <a:ext uri="{FF2B5EF4-FFF2-40B4-BE49-F238E27FC236}">
                <a16:creationId xmlns:a16="http://schemas.microsoft.com/office/drawing/2014/main" id="{B49FDD1B-853F-CD4E-B9FA-5491F91F9985}"/>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306493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BE770-5381-334B-B0C4-F245A26360BC}"/>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Loss Functions – Style Loss Function</a:t>
            </a:r>
          </a:p>
        </p:txBody>
      </p:sp>
      <p:sp>
        <p:nvSpPr>
          <p:cNvPr id="3" name="TextBox 2">
            <a:extLst>
              <a:ext uri="{FF2B5EF4-FFF2-40B4-BE49-F238E27FC236}">
                <a16:creationId xmlns:a16="http://schemas.microsoft.com/office/drawing/2014/main" id="{12A0FEFA-24DA-F948-BFE3-A7CD47CF6670}"/>
              </a:ext>
            </a:extLst>
          </p:cNvPr>
          <p:cNvSpPr txBox="1"/>
          <p:nvPr/>
        </p:nvSpPr>
        <p:spPr>
          <a:xfrm>
            <a:off x="567559" y="1755228"/>
            <a:ext cx="1086769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Pixel Loss, Content Loss, Style Loss, and a few other variants…</a:t>
            </a:r>
          </a:p>
        </p:txBody>
      </p:sp>
      <p:sp>
        <p:nvSpPr>
          <p:cNvPr id="9" name="Google Shape;328;p42">
            <a:extLst>
              <a:ext uri="{FF2B5EF4-FFF2-40B4-BE49-F238E27FC236}">
                <a16:creationId xmlns:a16="http://schemas.microsoft.com/office/drawing/2014/main" id="{4C597F56-47CD-C749-9F8E-FFAAAFD61AB0}"/>
              </a:ext>
            </a:extLst>
          </p:cNvPr>
          <p:cNvSpPr txBox="1"/>
          <p:nvPr/>
        </p:nvSpPr>
        <p:spPr>
          <a:xfrm rot="-5400000">
            <a:off x="9671917" y="3271304"/>
            <a:ext cx="4148400" cy="68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t>SOURCE: “Advanced Applied Deep Learning - </a:t>
            </a:r>
            <a:endParaRPr sz="1000"/>
          </a:p>
          <a:p>
            <a:pPr marL="0" lvl="0" indent="0" algn="ctr" rtl="0">
              <a:spcBef>
                <a:spcPts val="0"/>
              </a:spcBef>
              <a:spcAft>
                <a:spcPts val="0"/>
              </a:spcAft>
              <a:buNone/>
            </a:pPr>
            <a:r>
              <a:rPr lang="en" sz="1000"/>
              <a:t>Convolutional Neural Networks and Object Detection” by U. Michelucci - </a:t>
            </a:r>
            <a:r>
              <a:rPr lang="en" sz="1000" u="sng">
                <a:solidFill>
                  <a:schemeClr val="hlink"/>
                </a:solidFill>
                <a:hlinkClick r:id="rId3"/>
              </a:rPr>
              <a:t>https://www.apress.com/gp/book/9781484249758</a:t>
            </a:r>
            <a:endParaRPr sz="1000"/>
          </a:p>
          <a:p>
            <a:pPr marL="0" lvl="0" indent="0" algn="ctr" rtl="0">
              <a:spcBef>
                <a:spcPts val="0"/>
              </a:spcBef>
              <a:spcAft>
                <a:spcPts val="0"/>
              </a:spcAft>
              <a:buNone/>
            </a:pPr>
            <a:endParaRPr sz="1000"/>
          </a:p>
        </p:txBody>
      </p:sp>
      <p:pic>
        <p:nvPicPr>
          <p:cNvPr id="10" name="Google Shape;333;p43">
            <a:extLst>
              <a:ext uri="{FF2B5EF4-FFF2-40B4-BE49-F238E27FC236}">
                <a16:creationId xmlns:a16="http://schemas.microsoft.com/office/drawing/2014/main" id="{C05F73EC-F8FE-E046-8A52-F381FD425297}"/>
              </a:ext>
            </a:extLst>
          </p:cNvPr>
          <p:cNvPicPr preferRelativeResize="0"/>
          <p:nvPr/>
        </p:nvPicPr>
        <p:blipFill>
          <a:blip r:embed="rId4">
            <a:alphaModFix/>
          </a:blip>
          <a:stretch>
            <a:fillRect/>
          </a:stretch>
        </p:blipFill>
        <p:spPr>
          <a:xfrm>
            <a:off x="2237525" y="3834936"/>
            <a:ext cx="2850249" cy="900087"/>
          </a:xfrm>
          <a:prstGeom prst="rect">
            <a:avLst/>
          </a:prstGeom>
          <a:noFill/>
          <a:ln>
            <a:noFill/>
          </a:ln>
        </p:spPr>
      </p:pic>
      <p:sp>
        <p:nvSpPr>
          <p:cNvPr id="11" name="Google Shape;335;p43">
            <a:extLst>
              <a:ext uri="{FF2B5EF4-FFF2-40B4-BE49-F238E27FC236}">
                <a16:creationId xmlns:a16="http://schemas.microsoft.com/office/drawing/2014/main" id="{21BD9EB9-9BDE-9342-98F5-8369E603A7E3}"/>
              </a:ext>
            </a:extLst>
          </p:cNvPr>
          <p:cNvSpPr txBox="1"/>
          <p:nvPr/>
        </p:nvSpPr>
        <p:spPr>
          <a:xfrm>
            <a:off x="6106450" y="5287299"/>
            <a:ext cx="39069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Raleway"/>
                <a:ea typeface="Raleway"/>
                <a:cs typeface="Raleway"/>
                <a:sym typeface="Raleway"/>
              </a:rPr>
              <a:t>Gramian matrix (correlation between layer l outputs</a:t>
            </a:r>
            <a:endParaRPr sz="1600" b="1" i="1">
              <a:solidFill>
                <a:schemeClr val="dk1"/>
              </a:solidFill>
              <a:latin typeface="Raleway"/>
              <a:ea typeface="Raleway"/>
              <a:cs typeface="Raleway"/>
              <a:sym typeface="Raleway"/>
            </a:endParaRPr>
          </a:p>
        </p:txBody>
      </p:sp>
      <p:sp>
        <p:nvSpPr>
          <p:cNvPr id="12" name="Google Shape;336;p43">
            <a:extLst>
              <a:ext uri="{FF2B5EF4-FFF2-40B4-BE49-F238E27FC236}">
                <a16:creationId xmlns:a16="http://schemas.microsoft.com/office/drawing/2014/main" id="{56EE6640-A96D-5F40-A008-0FDC46170778}"/>
              </a:ext>
            </a:extLst>
          </p:cNvPr>
          <p:cNvSpPr txBox="1"/>
          <p:nvPr/>
        </p:nvSpPr>
        <p:spPr>
          <a:xfrm>
            <a:off x="1752600" y="5251449"/>
            <a:ext cx="39069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Raleway"/>
                <a:ea typeface="Raleway"/>
                <a:cs typeface="Raleway"/>
                <a:sym typeface="Raleway"/>
              </a:rPr>
              <a:t>Gramian matrix for the Image that we want to use to copy the style from</a:t>
            </a:r>
            <a:endParaRPr sz="1600" b="1" i="1">
              <a:solidFill>
                <a:schemeClr val="dk1"/>
              </a:solidFill>
              <a:latin typeface="Raleway"/>
              <a:ea typeface="Raleway"/>
              <a:cs typeface="Raleway"/>
              <a:sym typeface="Raleway"/>
            </a:endParaRPr>
          </a:p>
        </p:txBody>
      </p:sp>
      <p:cxnSp>
        <p:nvCxnSpPr>
          <p:cNvPr id="13" name="Google Shape;337;p43">
            <a:extLst>
              <a:ext uri="{FF2B5EF4-FFF2-40B4-BE49-F238E27FC236}">
                <a16:creationId xmlns:a16="http://schemas.microsoft.com/office/drawing/2014/main" id="{D82E4D79-4DF2-0147-BB90-CBBF40565198}"/>
              </a:ext>
            </a:extLst>
          </p:cNvPr>
          <p:cNvCxnSpPr/>
          <p:nvPr/>
        </p:nvCxnSpPr>
        <p:spPr>
          <a:xfrm rot="10800000" flipH="1">
            <a:off x="7776450" y="4802624"/>
            <a:ext cx="144300" cy="447600"/>
          </a:xfrm>
          <a:prstGeom prst="straightConnector1">
            <a:avLst/>
          </a:prstGeom>
          <a:noFill/>
          <a:ln w="19050" cap="flat" cmpd="sng">
            <a:solidFill>
              <a:schemeClr val="dk1"/>
            </a:solidFill>
            <a:prstDash val="solid"/>
            <a:round/>
            <a:headEnd type="none" w="med" len="med"/>
            <a:tailEnd type="triangle" w="med" len="med"/>
          </a:ln>
        </p:spPr>
      </p:cxnSp>
      <p:cxnSp>
        <p:nvCxnSpPr>
          <p:cNvPr id="14" name="Google Shape;338;p43">
            <a:extLst>
              <a:ext uri="{FF2B5EF4-FFF2-40B4-BE49-F238E27FC236}">
                <a16:creationId xmlns:a16="http://schemas.microsoft.com/office/drawing/2014/main" id="{5BA025F0-C85E-964F-ACAC-8222F742FBF6}"/>
              </a:ext>
            </a:extLst>
          </p:cNvPr>
          <p:cNvCxnSpPr/>
          <p:nvPr/>
        </p:nvCxnSpPr>
        <p:spPr>
          <a:xfrm rot="10800000">
            <a:off x="4537150" y="4483849"/>
            <a:ext cx="83400" cy="751200"/>
          </a:xfrm>
          <a:prstGeom prst="straightConnector1">
            <a:avLst/>
          </a:prstGeom>
          <a:noFill/>
          <a:ln w="19050" cap="flat" cmpd="sng">
            <a:solidFill>
              <a:schemeClr val="dk1"/>
            </a:solidFill>
            <a:prstDash val="solid"/>
            <a:round/>
            <a:headEnd type="none" w="med" len="med"/>
            <a:tailEnd type="triangle" w="med" len="med"/>
          </a:ln>
        </p:spPr>
      </p:cxnSp>
      <p:pic>
        <p:nvPicPr>
          <p:cNvPr id="15" name="Google Shape;339;p43">
            <a:extLst>
              <a:ext uri="{FF2B5EF4-FFF2-40B4-BE49-F238E27FC236}">
                <a16:creationId xmlns:a16="http://schemas.microsoft.com/office/drawing/2014/main" id="{AC4F084C-D1E0-EB42-BC7B-9D3F45F59ECB}"/>
              </a:ext>
            </a:extLst>
          </p:cNvPr>
          <p:cNvPicPr preferRelativeResize="0"/>
          <p:nvPr/>
        </p:nvPicPr>
        <p:blipFill>
          <a:blip r:embed="rId5">
            <a:alphaModFix/>
          </a:blip>
          <a:stretch>
            <a:fillRect/>
          </a:stretch>
        </p:blipFill>
        <p:spPr>
          <a:xfrm>
            <a:off x="4241575" y="2578549"/>
            <a:ext cx="3427659" cy="1184675"/>
          </a:xfrm>
          <a:prstGeom prst="rect">
            <a:avLst/>
          </a:prstGeom>
          <a:noFill/>
          <a:ln>
            <a:noFill/>
          </a:ln>
        </p:spPr>
      </p:pic>
      <p:pic>
        <p:nvPicPr>
          <p:cNvPr id="16" name="Google Shape;340;p43">
            <a:extLst>
              <a:ext uri="{FF2B5EF4-FFF2-40B4-BE49-F238E27FC236}">
                <a16:creationId xmlns:a16="http://schemas.microsoft.com/office/drawing/2014/main" id="{5281AF3B-DE4C-0341-AB90-BA245CD35C25}"/>
              </a:ext>
            </a:extLst>
          </p:cNvPr>
          <p:cNvPicPr preferRelativeResize="0"/>
          <p:nvPr/>
        </p:nvPicPr>
        <p:blipFill>
          <a:blip r:embed="rId6">
            <a:alphaModFix/>
          </a:blip>
          <a:stretch>
            <a:fillRect/>
          </a:stretch>
        </p:blipFill>
        <p:spPr>
          <a:xfrm>
            <a:off x="7114426" y="3857987"/>
            <a:ext cx="1890950" cy="853975"/>
          </a:xfrm>
          <a:prstGeom prst="rect">
            <a:avLst/>
          </a:prstGeom>
          <a:noFill/>
          <a:ln>
            <a:noFill/>
          </a:ln>
        </p:spPr>
      </p:pic>
    </p:spTree>
    <p:extLst>
      <p:ext uri="{BB962C8B-B14F-4D97-AF65-F5344CB8AC3E}">
        <p14:creationId xmlns:p14="http://schemas.microsoft.com/office/powerpoint/2010/main" val="262773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13847-A06E-F349-B15E-E0A45AA08A81}"/>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Metrics</a:t>
            </a:r>
          </a:p>
        </p:txBody>
      </p:sp>
      <p:sp>
        <p:nvSpPr>
          <p:cNvPr id="3" name="Rectangle 2">
            <a:extLst>
              <a:ext uri="{FF2B5EF4-FFF2-40B4-BE49-F238E27FC236}">
                <a16:creationId xmlns:a16="http://schemas.microsoft.com/office/drawing/2014/main" id="{4C97C998-B759-8D4F-B913-9150F67299A7}"/>
              </a:ext>
            </a:extLst>
          </p:cNvPr>
          <p:cNvSpPr/>
          <p:nvPr/>
        </p:nvSpPr>
        <p:spPr>
          <a:xfrm>
            <a:off x="698826" y="1468086"/>
            <a:ext cx="3813865" cy="369332"/>
          </a:xfrm>
          <a:prstGeom prst="rect">
            <a:avLst/>
          </a:prstGeom>
        </p:spPr>
        <p:txBody>
          <a:bodyPr wrap="none">
            <a:spAutoFit/>
          </a:bodyPr>
          <a:lstStyle/>
          <a:p>
            <a:r>
              <a:rPr lang="en-GB" b="0" i="0" u="none" strike="noStrike">
                <a:solidFill>
                  <a:srgbClr val="484B58"/>
                </a:solidFill>
                <a:effectLst/>
                <a:latin typeface="Arial" panose="020B0604020202020204" pitchFamily="34" charset="0"/>
                <a:cs typeface="Arial" panose="020B0604020202020204" pitchFamily="34" charset="0"/>
              </a:rPr>
              <a:t>Peak Signal-to-Noise Ratio (PSNR)</a:t>
            </a:r>
            <a:endParaRPr lang="en-CH">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F826CCC-C317-C648-8025-307818B5A4A6}"/>
              </a:ext>
            </a:extLst>
          </p:cNvPr>
          <p:cNvPicPr>
            <a:picLocks noChangeAspect="1"/>
          </p:cNvPicPr>
          <p:nvPr/>
        </p:nvPicPr>
        <p:blipFill>
          <a:blip r:embed="rId2"/>
          <a:stretch>
            <a:fillRect/>
          </a:stretch>
        </p:blipFill>
        <p:spPr>
          <a:xfrm>
            <a:off x="4910301" y="1301239"/>
            <a:ext cx="4914900" cy="2324100"/>
          </a:xfrm>
          <a:prstGeom prst="rect">
            <a:avLst/>
          </a:prstGeom>
        </p:spPr>
      </p:pic>
      <p:sp>
        <p:nvSpPr>
          <p:cNvPr id="5" name="TextBox 4">
            <a:extLst>
              <a:ext uri="{FF2B5EF4-FFF2-40B4-BE49-F238E27FC236}">
                <a16:creationId xmlns:a16="http://schemas.microsoft.com/office/drawing/2014/main" id="{8823710C-62EB-1546-9FEE-C9F13F5966B1}"/>
              </a:ext>
            </a:extLst>
          </p:cNvPr>
          <p:cNvSpPr txBox="1"/>
          <p:nvPr/>
        </p:nvSpPr>
        <p:spPr>
          <a:xfrm>
            <a:off x="10003877" y="1724625"/>
            <a:ext cx="1967406" cy="1477328"/>
          </a:xfrm>
          <a:prstGeom prst="rect">
            <a:avLst/>
          </a:prstGeom>
          <a:noFill/>
        </p:spPr>
        <p:txBody>
          <a:bodyPr wrap="square" rtlCol="0">
            <a:spAutoFit/>
          </a:bodyPr>
          <a:lstStyle/>
          <a:p>
            <a:r>
              <a:rPr lang="en-CH"/>
              <a:t>L </a:t>
            </a:r>
            <a:r>
              <a:rPr lang="en-CH">
                <a:sym typeface="Wingdings" pitchFamily="2" charset="2"/>
              </a:rPr>
              <a:t> Max. value of pixels (8-bit pixels, L=255)</a:t>
            </a:r>
          </a:p>
          <a:p>
            <a:r>
              <a:rPr lang="en-CH">
                <a:sym typeface="Wingdings" pitchFamily="2" charset="2"/>
              </a:rPr>
              <a:t>I(i)  ith pixel value of an image</a:t>
            </a:r>
            <a:endParaRPr lang="en-CH"/>
          </a:p>
        </p:txBody>
      </p:sp>
      <p:sp>
        <p:nvSpPr>
          <p:cNvPr id="6" name="Rectangle 5">
            <a:extLst>
              <a:ext uri="{FF2B5EF4-FFF2-40B4-BE49-F238E27FC236}">
                <a16:creationId xmlns:a16="http://schemas.microsoft.com/office/drawing/2014/main" id="{B996216A-3A94-3C49-B352-B39F32AA8807}"/>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
        <p:nvSpPr>
          <p:cNvPr id="7" name="Rectangle 6">
            <a:extLst>
              <a:ext uri="{FF2B5EF4-FFF2-40B4-BE49-F238E27FC236}">
                <a16:creationId xmlns:a16="http://schemas.microsoft.com/office/drawing/2014/main" id="{78C09DD0-A9D4-4545-BA2B-754CBD27BE00}"/>
              </a:ext>
            </a:extLst>
          </p:cNvPr>
          <p:cNvSpPr/>
          <p:nvPr/>
        </p:nvSpPr>
        <p:spPr>
          <a:xfrm>
            <a:off x="698826" y="3895975"/>
            <a:ext cx="2954655" cy="369332"/>
          </a:xfrm>
          <a:prstGeom prst="rect">
            <a:avLst/>
          </a:prstGeom>
        </p:spPr>
        <p:txBody>
          <a:bodyPr wrap="none">
            <a:spAutoFit/>
          </a:bodyPr>
          <a:lstStyle/>
          <a:p>
            <a:r>
              <a:rPr lang="en-GB" b="0" i="0" u="none" strike="noStrike">
                <a:solidFill>
                  <a:srgbClr val="484B58"/>
                </a:solidFill>
                <a:effectLst/>
                <a:latin typeface="Arial" panose="020B0604020202020204" pitchFamily="34" charset="0"/>
                <a:cs typeface="Arial" panose="020B0604020202020204" pitchFamily="34" charset="0"/>
              </a:rPr>
              <a:t>Structural Similarity (SSIM)</a:t>
            </a:r>
            <a:endParaRPr lang="en-CH">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B7DD8AA-DAEC-B049-B276-148567026938}"/>
              </a:ext>
            </a:extLst>
          </p:cNvPr>
          <p:cNvPicPr>
            <a:picLocks noChangeAspect="1"/>
          </p:cNvPicPr>
          <p:nvPr/>
        </p:nvPicPr>
        <p:blipFill>
          <a:blip r:embed="rId3"/>
          <a:stretch>
            <a:fillRect/>
          </a:stretch>
        </p:blipFill>
        <p:spPr>
          <a:xfrm>
            <a:off x="2176153" y="4630091"/>
            <a:ext cx="5660800" cy="1114675"/>
          </a:xfrm>
          <a:prstGeom prst="rect">
            <a:avLst/>
          </a:prstGeom>
        </p:spPr>
      </p:pic>
      <p:sp>
        <p:nvSpPr>
          <p:cNvPr id="9" name="Rectangle 8">
            <a:extLst>
              <a:ext uri="{FF2B5EF4-FFF2-40B4-BE49-F238E27FC236}">
                <a16:creationId xmlns:a16="http://schemas.microsoft.com/office/drawing/2014/main" id="{4E50A953-4219-AE44-9181-D7743AA4A30B}"/>
              </a:ext>
            </a:extLst>
          </p:cNvPr>
          <p:cNvSpPr/>
          <p:nvPr/>
        </p:nvSpPr>
        <p:spPr>
          <a:xfrm>
            <a:off x="8187996" y="4171767"/>
            <a:ext cx="3783287" cy="2031325"/>
          </a:xfrm>
          <a:prstGeom prst="rect">
            <a:avLst/>
          </a:prstGeom>
        </p:spPr>
        <p:txBody>
          <a:bodyPr wrap="square">
            <a:spAutoFit/>
          </a:bodyPr>
          <a:lstStyle/>
          <a:p>
            <a:r>
              <a:rPr lang="en-GB" b="0" i="0" u="none" strike="noStrike">
                <a:solidFill>
                  <a:srgbClr val="484B58"/>
                </a:solidFill>
                <a:effectLst/>
                <a:latin typeface="Upgrade"/>
              </a:rPr>
              <a:t>In the formula </a:t>
            </a:r>
            <a:r>
              <a:rPr lang="el-GR" b="1">
                <a:effectLst/>
              </a:rPr>
              <a:t>μ(</a:t>
            </a:r>
            <a:r>
              <a:rPr lang="en-GB" b="1">
                <a:effectLst/>
              </a:rPr>
              <a:t>I) </a:t>
            </a:r>
            <a:r>
              <a:rPr lang="en-GB" b="0" i="0" u="none" strike="noStrike">
                <a:solidFill>
                  <a:srgbClr val="484B58"/>
                </a:solidFill>
                <a:effectLst/>
                <a:latin typeface="Upgrade"/>
              </a:rPr>
              <a:t>represents the mean of a particular image, </a:t>
            </a:r>
            <a:r>
              <a:rPr lang="el-GR" b="1">
                <a:effectLst/>
              </a:rPr>
              <a:t>σ(</a:t>
            </a:r>
            <a:r>
              <a:rPr lang="en-GB" b="1">
                <a:effectLst/>
              </a:rPr>
              <a:t>I)</a:t>
            </a:r>
            <a:r>
              <a:rPr lang="en-GB" b="0" i="0" u="none" strike="noStrike">
                <a:solidFill>
                  <a:srgbClr val="484B58"/>
                </a:solidFill>
                <a:effectLst/>
                <a:latin typeface="Upgrade"/>
              </a:rPr>
              <a:t>represents the standard deviation of a particular image,</a:t>
            </a:r>
            <a:r>
              <a:rPr lang="el-GR" b="1">
                <a:effectLst/>
              </a:rPr>
              <a:t>σ(</a:t>
            </a:r>
            <a:r>
              <a:rPr lang="en-GB" b="1">
                <a:effectLst/>
              </a:rPr>
              <a:t>I,I’)</a:t>
            </a:r>
            <a:r>
              <a:rPr lang="en-GB" b="0" i="0" u="none" strike="noStrike">
                <a:solidFill>
                  <a:srgbClr val="484B58"/>
                </a:solidFill>
                <a:effectLst/>
                <a:latin typeface="Upgrade"/>
              </a:rPr>
              <a:t>represents the covariance between two images, and </a:t>
            </a:r>
            <a:r>
              <a:rPr lang="en-GB" b="1">
                <a:effectLst/>
              </a:rPr>
              <a:t>C1, C2</a:t>
            </a:r>
            <a:r>
              <a:rPr lang="en-GB" b="0" i="0" u="none" strike="noStrike">
                <a:solidFill>
                  <a:srgbClr val="484B58"/>
                </a:solidFill>
                <a:effectLst/>
                <a:latin typeface="Upgrade"/>
              </a:rPr>
              <a:t> are constants set for avoiding instability.</a:t>
            </a:r>
            <a:endParaRPr lang="en-CH"/>
          </a:p>
        </p:txBody>
      </p:sp>
    </p:spTree>
    <p:extLst>
      <p:ext uri="{BB962C8B-B14F-4D97-AF65-F5344CB8AC3E}">
        <p14:creationId xmlns:p14="http://schemas.microsoft.com/office/powerpoint/2010/main" val="33133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5923E9-E8C7-7345-8948-DB536C79564D}"/>
              </a:ext>
            </a:extLst>
          </p:cNvPr>
          <p:cNvSpPr/>
          <p:nvPr/>
        </p:nvSpPr>
        <p:spPr>
          <a:xfrm>
            <a:off x="3969744" y="1657272"/>
            <a:ext cx="4252511" cy="369332"/>
          </a:xfrm>
          <a:prstGeom prst="rect">
            <a:avLst/>
          </a:prstGeom>
        </p:spPr>
        <p:txBody>
          <a:bodyPr wrap="none">
            <a:spAutoFit/>
          </a:bodyPr>
          <a:lstStyle/>
          <a:p>
            <a:r>
              <a:rPr lang="en-CH">
                <a:hlinkClick r:id="rId2"/>
              </a:rPr>
              <a:t>https://github.com/ElementAI/HighRes-net</a:t>
            </a:r>
            <a:endParaRPr lang="en-CH"/>
          </a:p>
        </p:txBody>
      </p:sp>
      <p:sp>
        <p:nvSpPr>
          <p:cNvPr id="3" name="TextBox 2">
            <a:extLst>
              <a:ext uri="{FF2B5EF4-FFF2-40B4-BE49-F238E27FC236}">
                <a16:creationId xmlns:a16="http://schemas.microsoft.com/office/drawing/2014/main" id="{297838A5-858D-DE41-8DFA-69C2D58F1588}"/>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An example of existing Python codes</a:t>
            </a:r>
          </a:p>
        </p:txBody>
      </p:sp>
      <p:pic>
        <p:nvPicPr>
          <p:cNvPr id="4" name="Picture 3">
            <a:extLst>
              <a:ext uri="{FF2B5EF4-FFF2-40B4-BE49-F238E27FC236}">
                <a16:creationId xmlns:a16="http://schemas.microsoft.com/office/drawing/2014/main" id="{2112F2C2-787F-454C-AACB-787160284E05}"/>
              </a:ext>
            </a:extLst>
          </p:cNvPr>
          <p:cNvPicPr>
            <a:picLocks noChangeAspect="1"/>
          </p:cNvPicPr>
          <p:nvPr/>
        </p:nvPicPr>
        <p:blipFill>
          <a:blip r:embed="rId3"/>
          <a:stretch>
            <a:fillRect/>
          </a:stretch>
        </p:blipFill>
        <p:spPr>
          <a:xfrm>
            <a:off x="1968499" y="2572266"/>
            <a:ext cx="8255000" cy="2082800"/>
          </a:xfrm>
          <a:prstGeom prst="rect">
            <a:avLst/>
          </a:prstGeom>
        </p:spPr>
      </p:pic>
      <p:sp>
        <p:nvSpPr>
          <p:cNvPr id="5" name="Rectangle 4">
            <a:extLst>
              <a:ext uri="{FF2B5EF4-FFF2-40B4-BE49-F238E27FC236}">
                <a16:creationId xmlns:a16="http://schemas.microsoft.com/office/drawing/2014/main" id="{C671E2EF-9A92-E349-9F28-DE0622606B54}"/>
              </a:ext>
            </a:extLst>
          </p:cNvPr>
          <p:cNvSpPr/>
          <p:nvPr/>
        </p:nvSpPr>
        <p:spPr>
          <a:xfrm>
            <a:off x="3641673" y="5016062"/>
            <a:ext cx="4908651" cy="369332"/>
          </a:xfrm>
          <a:prstGeom prst="rect">
            <a:avLst/>
          </a:prstGeom>
        </p:spPr>
        <p:txBody>
          <a:bodyPr wrap="none">
            <a:spAutoFit/>
          </a:bodyPr>
          <a:lstStyle/>
          <a:p>
            <a:r>
              <a:rPr lang="en-CH">
                <a:hlinkClick r:id="rId4"/>
              </a:rPr>
              <a:t>https://github.com/idealo/image-super-resolution</a:t>
            </a:r>
            <a:endParaRPr lang="en-CH"/>
          </a:p>
        </p:txBody>
      </p:sp>
      <p:sp>
        <p:nvSpPr>
          <p:cNvPr id="6" name="Rectangle 5">
            <a:extLst>
              <a:ext uri="{FF2B5EF4-FFF2-40B4-BE49-F238E27FC236}">
                <a16:creationId xmlns:a16="http://schemas.microsoft.com/office/drawing/2014/main" id="{966039B4-5169-2745-A01B-0A22F716BB0D}"/>
              </a:ext>
            </a:extLst>
          </p:cNvPr>
          <p:cNvSpPr/>
          <p:nvPr/>
        </p:nvSpPr>
        <p:spPr>
          <a:xfrm>
            <a:off x="3723233" y="5561724"/>
            <a:ext cx="4745530" cy="369332"/>
          </a:xfrm>
          <a:prstGeom prst="rect">
            <a:avLst/>
          </a:prstGeom>
        </p:spPr>
        <p:txBody>
          <a:bodyPr wrap="none">
            <a:spAutoFit/>
          </a:bodyPr>
          <a:lstStyle/>
          <a:p>
            <a:r>
              <a:rPr lang="en-CH">
                <a:hlinkClick r:id="rId5"/>
              </a:rPr>
              <a:t>https://idealo.github.io/image-super-resolution/</a:t>
            </a:r>
            <a:endParaRPr lang="en-CH"/>
          </a:p>
        </p:txBody>
      </p:sp>
    </p:spTree>
    <p:extLst>
      <p:ext uri="{BB962C8B-B14F-4D97-AF65-F5344CB8AC3E}">
        <p14:creationId xmlns:p14="http://schemas.microsoft.com/office/powerpoint/2010/main" val="254209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21FD56-916F-A34B-8E3D-FF64CF0AEDE1}"/>
              </a:ext>
            </a:extLst>
          </p:cNvPr>
          <p:cNvSpPr txBox="1"/>
          <p:nvPr/>
        </p:nvSpPr>
        <p:spPr>
          <a:xfrm>
            <a:off x="861848" y="366623"/>
            <a:ext cx="10174014" cy="6124754"/>
          </a:xfrm>
          <a:prstGeom prst="rect">
            <a:avLst/>
          </a:prstGeom>
          <a:noFill/>
        </p:spPr>
        <p:txBody>
          <a:bodyPr wrap="square" rtlCol="0">
            <a:spAutoFit/>
          </a:bodyPr>
          <a:lstStyle/>
          <a:p>
            <a:r>
              <a:rPr lang="en-CH" sz="2800" b="1">
                <a:latin typeface="Arial" panose="020B0604020202020204" pitchFamily="34" charset="0"/>
                <a:cs typeface="Arial" panose="020B0604020202020204" pitchFamily="34" charset="0"/>
              </a:rPr>
              <a:t>Challenges:</a:t>
            </a:r>
          </a:p>
          <a:p>
            <a:endParaRPr lang="en-CH" sz="2800">
              <a:latin typeface="Arial" panose="020B0604020202020204" pitchFamily="34" charset="0"/>
              <a:cs typeface="Arial" panose="020B0604020202020204" pitchFamily="34" charset="0"/>
            </a:endParaRPr>
          </a:p>
          <a:p>
            <a:pPr marL="285750" indent="-285750">
              <a:buFontTx/>
              <a:buChar char="-"/>
            </a:pPr>
            <a:r>
              <a:rPr lang="en-CH" sz="2800">
                <a:latin typeface="Arial" panose="020B0604020202020204" pitchFamily="34" charset="0"/>
                <a:cs typeface="Arial" panose="020B0604020202020204" pitchFamily="34" charset="0"/>
              </a:rPr>
              <a:t>Find a large enough training dataset</a:t>
            </a:r>
          </a:p>
          <a:p>
            <a:pPr marL="285750" indent="-285750">
              <a:buFontTx/>
              <a:buChar char="-"/>
            </a:pPr>
            <a:r>
              <a:rPr lang="en-CH" sz="2800">
                <a:latin typeface="Arial" panose="020B0604020202020204" pitchFamily="34" charset="0"/>
                <a:cs typeface="Arial" panose="020B0604020202020204" pitchFamily="34" charset="0"/>
              </a:rPr>
              <a:t>Decide what is high-resolution and what is low-resolution</a:t>
            </a:r>
          </a:p>
          <a:p>
            <a:pPr marL="285750" indent="-285750">
              <a:buFontTx/>
              <a:buChar char="-"/>
            </a:pPr>
            <a:endParaRPr lang="en-CH" sz="2800">
              <a:latin typeface="Arial" panose="020B0604020202020204" pitchFamily="34" charset="0"/>
              <a:cs typeface="Arial" panose="020B0604020202020204" pitchFamily="34" charset="0"/>
            </a:endParaRPr>
          </a:p>
          <a:p>
            <a:pPr marL="285750" indent="-285750">
              <a:buFontTx/>
              <a:buChar char="-"/>
            </a:pPr>
            <a:endParaRPr lang="en-CH" sz="2800">
              <a:latin typeface="Arial" panose="020B0604020202020204" pitchFamily="34" charset="0"/>
              <a:cs typeface="Arial" panose="020B0604020202020204" pitchFamily="34" charset="0"/>
            </a:endParaRPr>
          </a:p>
          <a:p>
            <a:r>
              <a:rPr lang="en-CH" sz="2800" b="1">
                <a:latin typeface="Arial" panose="020B0604020202020204" pitchFamily="34" charset="0"/>
                <a:cs typeface="Arial" panose="020B0604020202020204" pitchFamily="34" charset="0"/>
              </a:rPr>
              <a:t>Technical challenges:</a:t>
            </a:r>
          </a:p>
          <a:p>
            <a:endParaRPr lang="en-CH" sz="2800">
              <a:latin typeface="Arial" panose="020B0604020202020204" pitchFamily="34" charset="0"/>
              <a:cs typeface="Arial" panose="020B0604020202020204" pitchFamily="34" charset="0"/>
            </a:endParaRPr>
          </a:p>
          <a:p>
            <a:pPr marL="285750" indent="-285750">
              <a:buFontTx/>
              <a:buChar char="-"/>
            </a:pPr>
            <a:r>
              <a:rPr lang="en-CH" sz="2800">
                <a:latin typeface="Arial" panose="020B0604020202020204" pitchFamily="34" charset="0"/>
                <a:cs typeface="Arial" panose="020B0604020202020204" pitchFamily="34" charset="0"/>
              </a:rPr>
              <a:t>Use pre-trained deep learning model</a:t>
            </a:r>
          </a:p>
          <a:p>
            <a:pPr marL="285750" indent="-285750">
              <a:buFontTx/>
              <a:buChar char="-"/>
            </a:pPr>
            <a:r>
              <a:rPr lang="en-CH" sz="2800">
                <a:latin typeface="Arial" panose="020B0604020202020204" pitchFamily="34" charset="0"/>
                <a:cs typeface="Arial" panose="020B0604020202020204" pitchFamily="34" charset="0"/>
              </a:rPr>
              <a:t>The hardware needed is often expensive and not readily available</a:t>
            </a:r>
          </a:p>
          <a:p>
            <a:pPr marL="285750" indent="-285750">
              <a:buFontTx/>
              <a:buChar char="-"/>
            </a:pPr>
            <a:r>
              <a:rPr lang="en-CH" sz="2800">
                <a:latin typeface="Arial" panose="020B0604020202020204" pitchFamily="34" charset="0"/>
                <a:cs typeface="Arial" panose="020B0604020202020204" pitchFamily="34" charset="0"/>
              </a:rPr>
              <a:t>Quite some programming experience are needed</a:t>
            </a:r>
          </a:p>
          <a:p>
            <a:pPr marL="285750" indent="-285750">
              <a:buFontTx/>
              <a:buChar char="-"/>
            </a:pPr>
            <a:r>
              <a:rPr lang="en-CH" sz="2800">
                <a:latin typeface="Arial" panose="020B0604020202020204" pitchFamily="34" charset="0"/>
                <a:cs typeface="Arial" panose="020B0604020202020204" pitchFamily="34" charset="0"/>
              </a:rPr>
              <a:t>Advanved deep-learning know-how is required (transfer-learning, complex CNN architectures, etc.)</a:t>
            </a:r>
          </a:p>
        </p:txBody>
      </p:sp>
    </p:spTree>
    <p:extLst>
      <p:ext uri="{BB962C8B-B14F-4D97-AF65-F5344CB8AC3E}">
        <p14:creationId xmlns:p14="http://schemas.microsoft.com/office/powerpoint/2010/main" val="179426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en-CH" sz="3600">
                <a:latin typeface="Arial" panose="020B0604020202020204" pitchFamily="34" charset="0"/>
                <a:cs typeface="Arial" panose="020B0604020202020204" pitchFamily="34" charset="0"/>
              </a:rPr>
              <a:t>Main idea</a:t>
            </a:r>
          </a:p>
        </p:txBody>
      </p:sp>
      <p:pic>
        <p:nvPicPr>
          <p:cNvPr id="2" name="Picture 1">
            <a:extLst>
              <a:ext uri="{FF2B5EF4-FFF2-40B4-BE49-F238E27FC236}">
                <a16:creationId xmlns:a16="http://schemas.microsoft.com/office/drawing/2014/main" id="{7B841B4D-F865-E24F-8325-E4E2A0FA4564}"/>
              </a:ext>
            </a:extLst>
          </p:cNvPr>
          <p:cNvPicPr>
            <a:picLocks noChangeAspect="1"/>
          </p:cNvPicPr>
          <p:nvPr/>
        </p:nvPicPr>
        <p:blipFill>
          <a:blip r:embed="rId2"/>
          <a:stretch>
            <a:fillRect/>
          </a:stretch>
        </p:blipFill>
        <p:spPr>
          <a:xfrm>
            <a:off x="2888374" y="2622550"/>
            <a:ext cx="571500" cy="1612900"/>
          </a:xfrm>
          <a:prstGeom prst="rect">
            <a:avLst/>
          </a:prstGeom>
        </p:spPr>
      </p:pic>
      <p:sp>
        <p:nvSpPr>
          <p:cNvPr id="3" name="Rectangle 2">
            <a:extLst>
              <a:ext uri="{FF2B5EF4-FFF2-40B4-BE49-F238E27FC236}">
                <a16:creationId xmlns:a16="http://schemas.microsoft.com/office/drawing/2014/main" id="{EA44F9DF-C8AE-AE43-8726-518B01740325}"/>
              </a:ext>
            </a:extLst>
          </p:cNvPr>
          <p:cNvSpPr/>
          <p:nvPr/>
        </p:nvSpPr>
        <p:spPr>
          <a:xfrm>
            <a:off x="4319751" y="2414752"/>
            <a:ext cx="3195144" cy="2028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4400"/>
              <a:t>Algorithm</a:t>
            </a:r>
          </a:p>
        </p:txBody>
      </p:sp>
      <p:pic>
        <p:nvPicPr>
          <p:cNvPr id="7" name="Picture 6">
            <a:extLst>
              <a:ext uri="{FF2B5EF4-FFF2-40B4-BE49-F238E27FC236}">
                <a16:creationId xmlns:a16="http://schemas.microsoft.com/office/drawing/2014/main" id="{A95DEE8C-DD8A-5547-B151-0BBCE4B82303}"/>
              </a:ext>
            </a:extLst>
          </p:cNvPr>
          <p:cNvPicPr>
            <a:picLocks noChangeAspect="1"/>
          </p:cNvPicPr>
          <p:nvPr/>
        </p:nvPicPr>
        <p:blipFill>
          <a:blip r:embed="rId3"/>
          <a:stretch>
            <a:fillRect/>
          </a:stretch>
        </p:blipFill>
        <p:spPr>
          <a:xfrm>
            <a:off x="8343241" y="2035722"/>
            <a:ext cx="1244600" cy="2781300"/>
          </a:xfrm>
          <a:prstGeom prst="rect">
            <a:avLst/>
          </a:prstGeom>
        </p:spPr>
      </p:pic>
      <p:cxnSp>
        <p:nvCxnSpPr>
          <p:cNvPr id="9" name="Straight Arrow Connector 8">
            <a:extLst>
              <a:ext uri="{FF2B5EF4-FFF2-40B4-BE49-F238E27FC236}">
                <a16:creationId xmlns:a16="http://schemas.microsoft.com/office/drawing/2014/main" id="{E8EA700F-4907-4142-B770-60E766FA5BA6}"/>
              </a:ext>
            </a:extLst>
          </p:cNvPr>
          <p:cNvCxnSpPr>
            <a:cxnSpLocks/>
            <a:stCxn id="2" idx="3"/>
            <a:endCxn id="3" idx="1"/>
          </p:cNvCxnSpPr>
          <p:nvPr/>
        </p:nvCxnSpPr>
        <p:spPr>
          <a:xfrm>
            <a:off x="3459874" y="3429000"/>
            <a:ext cx="8598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E1EF6A-1DF0-4941-9C64-D91F8925EC25}"/>
              </a:ext>
            </a:extLst>
          </p:cNvPr>
          <p:cNvCxnSpPr>
            <a:cxnSpLocks/>
          </p:cNvCxnSpPr>
          <p:nvPr/>
        </p:nvCxnSpPr>
        <p:spPr>
          <a:xfrm>
            <a:off x="7524202" y="3426372"/>
            <a:ext cx="85987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33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en-GB" sz="3600">
                <a:latin typeface="Arial" panose="020B0604020202020204" pitchFamily="34" charset="0"/>
                <a:cs typeface="Arial" panose="020B0604020202020204" pitchFamily="34" charset="0"/>
              </a:rPr>
              <a:t>P</a:t>
            </a:r>
            <a:r>
              <a:rPr lang="en-CH" sz="3600">
                <a:latin typeface="Arial" panose="020B0604020202020204" pitchFamily="34" charset="0"/>
                <a:cs typeface="Arial" panose="020B0604020202020204" pitchFamily="34" charset="0"/>
              </a:rPr>
              <a:t>re-upsampling</a:t>
            </a:r>
          </a:p>
        </p:txBody>
      </p:sp>
      <p:pic>
        <p:nvPicPr>
          <p:cNvPr id="5" name="Picture 4">
            <a:extLst>
              <a:ext uri="{FF2B5EF4-FFF2-40B4-BE49-F238E27FC236}">
                <a16:creationId xmlns:a16="http://schemas.microsoft.com/office/drawing/2014/main" id="{B96E3064-4AC0-D541-8056-20CB466162F2}"/>
              </a:ext>
            </a:extLst>
          </p:cNvPr>
          <p:cNvPicPr>
            <a:picLocks noChangeAspect="1"/>
          </p:cNvPicPr>
          <p:nvPr/>
        </p:nvPicPr>
        <p:blipFill>
          <a:blip r:embed="rId2"/>
          <a:stretch>
            <a:fillRect/>
          </a:stretch>
        </p:blipFill>
        <p:spPr>
          <a:xfrm>
            <a:off x="2362200" y="1676400"/>
            <a:ext cx="7467600" cy="3505200"/>
          </a:xfrm>
          <a:prstGeom prst="rect">
            <a:avLst/>
          </a:prstGeom>
        </p:spPr>
      </p:pic>
      <p:sp>
        <p:nvSpPr>
          <p:cNvPr id="6" name="TextBox 5">
            <a:extLst>
              <a:ext uri="{FF2B5EF4-FFF2-40B4-BE49-F238E27FC236}">
                <a16:creationId xmlns:a16="http://schemas.microsoft.com/office/drawing/2014/main" id="{B84250B6-BD5E-844C-ACBC-39D8C8627072}"/>
              </a:ext>
            </a:extLst>
          </p:cNvPr>
          <p:cNvSpPr txBox="1"/>
          <p:nvPr/>
        </p:nvSpPr>
        <p:spPr>
          <a:xfrm>
            <a:off x="6579475" y="6516414"/>
            <a:ext cx="5612525" cy="261610"/>
          </a:xfrm>
          <a:prstGeom prst="rect">
            <a:avLst/>
          </a:prstGeom>
          <a:noFill/>
        </p:spPr>
        <p:txBody>
          <a:bodyPr wrap="square" rtlCol="0">
            <a:spAutoFit/>
          </a:bodyPr>
          <a:lstStyle/>
          <a:p>
            <a:r>
              <a:rPr lang="en-CH" sz="1100"/>
              <a:t>Source: </a:t>
            </a:r>
            <a:r>
              <a:rPr lang="en-GB" sz="1100"/>
              <a:t>https://beyondminds.ai/blog/an-introduction-to-super-resolution-using-deep-learning/</a:t>
            </a:r>
            <a:endParaRPr lang="en-CH" sz="1100"/>
          </a:p>
        </p:txBody>
      </p:sp>
      <p:sp>
        <p:nvSpPr>
          <p:cNvPr id="8" name="Rectangle 7">
            <a:extLst>
              <a:ext uri="{FF2B5EF4-FFF2-40B4-BE49-F238E27FC236}">
                <a16:creationId xmlns:a16="http://schemas.microsoft.com/office/drawing/2014/main" id="{1A304B0A-892E-A542-AA45-142F71AA7B88}"/>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358748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en-GB" sz="3600">
                <a:latin typeface="Arial" panose="020B0604020202020204" pitchFamily="34" charset="0"/>
                <a:cs typeface="Arial" panose="020B0604020202020204" pitchFamily="34" charset="0"/>
              </a:rPr>
              <a:t>P</a:t>
            </a:r>
            <a:r>
              <a:rPr lang="en-CH" sz="3600">
                <a:latin typeface="Arial" panose="020B0604020202020204" pitchFamily="34" charset="0"/>
                <a:cs typeface="Arial" panose="020B0604020202020204" pitchFamily="34" charset="0"/>
              </a:rPr>
              <a:t>re-upsampling</a:t>
            </a:r>
          </a:p>
        </p:txBody>
      </p:sp>
      <p:pic>
        <p:nvPicPr>
          <p:cNvPr id="5" name="Picture 4">
            <a:extLst>
              <a:ext uri="{FF2B5EF4-FFF2-40B4-BE49-F238E27FC236}">
                <a16:creationId xmlns:a16="http://schemas.microsoft.com/office/drawing/2014/main" id="{B96E3064-4AC0-D541-8056-20CB466162F2}"/>
              </a:ext>
            </a:extLst>
          </p:cNvPr>
          <p:cNvPicPr>
            <a:picLocks noChangeAspect="1"/>
          </p:cNvPicPr>
          <p:nvPr/>
        </p:nvPicPr>
        <p:blipFill>
          <a:blip r:embed="rId2"/>
          <a:stretch>
            <a:fillRect/>
          </a:stretch>
        </p:blipFill>
        <p:spPr>
          <a:xfrm>
            <a:off x="2362200" y="1301239"/>
            <a:ext cx="7467600" cy="3505200"/>
          </a:xfrm>
          <a:prstGeom prst="rect">
            <a:avLst/>
          </a:prstGeom>
        </p:spPr>
      </p:pic>
      <p:sp>
        <p:nvSpPr>
          <p:cNvPr id="6" name="TextBox 5">
            <a:extLst>
              <a:ext uri="{FF2B5EF4-FFF2-40B4-BE49-F238E27FC236}">
                <a16:creationId xmlns:a16="http://schemas.microsoft.com/office/drawing/2014/main" id="{B84250B6-BD5E-844C-ACBC-39D8C8627072}"/>
              </a:ext>
            </a:extLst>
          </p:cNvPr>
          <p:cNvSpPr txBox="1"/>
          <p:nvPr/>
        </p:nvSpPr>
        <p:spPr>
          <a:xfrm>
            <a:off x="6579475" y="6516414"/>
            <a:ext cx="5612525" cy="261610"/>
          </a:xfrm>
          <a:prstGeom prst="rect">
            <a:avLst/>
          </a:prstGeom>
          <a:noFill/>
        </p:spPr>
        <p:txBody>
          <a:bodyPr wrap="square" rtlCol="0">
            <a:spAutoFit/>
          </a:bodyPr>
          <a:lstStyle/>
          <a:p>
            <a:r>
              <a:rPr lang="en-CH" sz="1100"/>
              <a:t>Source: </a:t>
            </a:r>
            <a:r>
              <a:rPr lang="en-GB" sz="1100"/>
              <a:t>https://beyondminds.ai/blog/an-introduction-to-super-resolution-using-deep-learning/</a:t>
            </a:r>
            <a:endParaRPr lang="en-CH" sz="1100"/>
          </a:p>
        </p:txBody>
      </p:sp>
      <p:sp>
        <p:nvSpPr>
          <p:cNvPr id="2" name="Rectangle 1">
            <a:extLst>
              <a:ext uri="{FF2B5EF4-FFF2-40B4-BE49-F238E27FC236}">
                <a16:creationId xmlns:a16="http://schemas.microsoft.com/office/drawing/2014/main" id="{25931C28-BCE8-9847-B1AB-389BC7CC536E}"/>
              </a:ext>
            </a:extLst>
          </p:cNvPr>
          <p:cNvSpPr/>
          <p:nvPr/>
        </p:nvSpPr>
        <p:spPr>
          <a:xfrm>
            <a:off x="2017985" y="4806439"/>
            <a:ext cx="8513380" cy="1323439"/>
          </a:xfrm>
          <a:prstGeom prst="rect">
            <a:avLst/>
          </a:prstGeom>
        </p:spPr>
        <p:txBody>
          <a:bodyPr wrap="square">
            <a:spAutoFit/>
          </a:bodyPr>
          <a:lstStyle/>
          <a:p>
            <a:r>
              <a:rPr lang="en-GB" sz="2000" b="0" i="0" u="none" strike="noStrike">
                <a:solidFill>
                  <a:srgbClr val="484B58"/>
                </a:solidFill>
                <a:effectLst/>
                <a:latin typeface="Upgrade"/>
              </a:rPr>
              <a:t>“The intuition was that it may be easier to first upsample the low-resolution images using traditional methods (such as Bilinear interpolation) and then refine the resultant than learn a direct mapping from a low-dimensional space to a high-dimensional space.”</a:t>
            </a:r>
            <a:endParaRPr lang="en-CH" sz="2000"/>
          </a:p>
        </p:txBody>
      </p:sp>
      <p:sp>
        <p:nvSpPr>
          <p:cNvPr id="7" name="Rectangle 6">
            <a:extLst>
              <a:ext uri="{FF2B5EF4-FFF2-40B4-BE49-F238E27FC236}">
                <a16:creationId xmlns:a16="http://schemas.microsoft.com/office/drawing/2014/main" id="{F4D9F45A-EB83-2241-A92E-393095329E17}"/>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1465548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Post</a:t>
            </a:r>
            <a:r>
              <a:rPr lang="en-CH" sz="3600">
                <a:latin typeface="Arial" panose="020B0604020202020204" pitchFamily="34" charset="0"/>
                <a:cs typeface="Arial" panose="020B0604020202020204" pitchFamily="34" charset="0"/>
              </a:rPr>
              <a:t>-upsampling</a:t>
            </a:r>
          </a:p>
        </p:txBody>
      </p:sp>
      <p:sp>
        <p:nvSpPr>
          <p:cNvPr id="6" name="TextBox 5">
            <a:extLst>
              <a:ext uri="{FF2B5EF4-FFF2-40B4-BE49-F238E27FC236}">
                <a16:creationId xmlns:a16="http://schemas.microsoft.com/office/drawing/2014/main" id="{B84250B6-BD5E-844C-ACBC-39D8C8627072}"/>
              </a:ext>
            </a:extLst>
          </p:cNvPr>
          <p:cNvSpPr txBox="1"/>
          <p:nvPr/>
        </p:nvSpPr>
        <p:spPr>
          <a:xfrm>
            <a:off x="6579475" y="6516414"/>
            <a:ext cx="5612525" cy="261610"/>
          </a:xfrm>
          <a:prstGeom prst="rect">
            <a:avLst/>
          </a:prstGeom>
          <a:noFill/>
        </p:spPr>
        <p:txBody>
          <a:bodyPr wrap="square" rtlCol="0">
            <a:spAutoFit/>
          </a:bodyPr>
          <a:lstStyle/>
          <a:p>
            <a:r>
              <a:rPr lang="en-CH" sz="1100"/>
              <a:t>Source: </a:t>
            </a:r>
            <a:r>
              <a:rPr lang="en-GB" sz="1100"/>
              <a:t>https://beyondminds.ai/blog/an-introduction-to-super-resolution-using-deep-learning/</a:t>
            </a:r>
            <a:endParaRPr lang="en-CH" sz="1100"/>
          </a:p>
        </p:txBody>
      </p:sp>
      <p:pic>
        <p:nvPicPr>
          <p:cNvPr id="2" name="Picture 1">
            <a:extLst>
              <a:ext uri="{FF2B5EF4-FFF2-40B4-BE49-F238E27FC236}">
                <a16:creationId xmlns:a16="http://schemas.microsoft.com/office/drawing/2014/main" id="{DA623A6B-A343-FC45-BEE0-EF863CA6D2B9}"/>
              </a:ext>
            </a:extLst>
          </p:cNvPr>
          <p:cNvPicPr>
            <a:picLocks noChangeAspect="1"/>
          </p:cNvPicPr>
          <p:nvPr/>
        </p:nvPicPr>
        <p:blipFill>
          <a:blip r:embed="rId2"/>
          <a:stretch>
            <a:fillRect/>
          </a:stretch>
        </p:blipFill>
        <p:spPr>
          <a:xfrm>
            <a:off x="3149600" y="1271012"/>
            <a:ext cx="5892800" cy="3225800"/>
          </a:xfrm>
          <a:prstGeom prst="rect">
            <a:avLst/>
          </a:prstGeom>
        </p:spPr>
      </p:pic>
      <p:sp>
        <p:nvSpPr>
          <p:cNvPr id="3" name="Rectangle 2">
            <a:extLst>
              <a:ext uri="{FF2B5EF4-FFF2-40B4-BE49-F238E27FC236}">
                <a16:creationId xmlns:a16="http://schemas.microsoft.com/office/drawing/2014/main" id="{73649BBF-5374-EE4E-B2E4-58372B0920F9}"/>
              </a:ext>
            </a:extLst>
          </p:cNvPr>
          <p:cNvSpPr/>
          <p:nvPr/>
        </p:nvSpPr>
        <p:spPr>
          <a:xfrm>
            <a:off x="1355834" y="4676791"/>
            <a:ext cx="9480332" cy="1323439"/>
          </a:xfrm>
          <a:prstGeom prst="rect">
            <a:avLst/>
          </a:prstGeom>
        </p:spPr>
        <p:txBody>
          <a:bodyPr wrap="square">
            <a:spAutoFit/>
          </a:bodyPr>
          <a:lstStyle/>
          <a:p>
            <a:r>
              <a:rPr lang="en-GB" sz="2000" b="0" i="0" u="none" strike="noStrike">
                <a:solidFill>
                  <a:srgbClr val="484B58"/>
                </a:solidFill>
                <a:effectLst/>
                <a:latin typeface="Upgrade"/>
              </a:rPr>
              <a:t>“The advantage of this method is that feature extraction is performed in the lower dimensional space (before upsampling) and hence the computational complexity is reduced. Furthermore, by using an learnable upsampling layer, the model can be trained end-to-end.”</a:t>
            </a:r>
            <a:endParaRPr lang="en-CH" sz="2000"/>
          </a:p>
        </p:txBody>
      </p:sp>
      <p:sp>
        <p:nvSpPr>
          <p:cNvPr id="7" name="Rectangle 6">
            <a:extLst>
              <a:ext uri="{FF2B5EF4-FFF2-40B4-BE49-F238E27FC236}">
                <a16:creationId xmlns:a16="http://schemas.microsoft.com/office/drawing/2014/main" id="{7B0F7CFE-0097-0046-816F-C939BDFD2AB6}"/>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104891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Progressive</a:t>
            </a:r>
            <a:r>
              <a:rPr lang="en-CH" sz="3600">
                <a:latin typeface="Arial" panose="020B0604020202020204" pitchFamily="34" charset="0"/>
                <a:cs typeface="Arial" panose="020B0604020202020204" pitchFamily="34" charset="0"/>
              </a:rPr>
              <a:t>-upsampling</a:t>
            </a:r>
          </a:p>
        </p:txBody>
      </p:sp>
      <p:sp>
        <p:nvSpPr>
          <p:cNvPr id="6" name="TextBox 5">
            <a:extLst>
              <a:ext uri="{FF2B5EF4-FFF2-40B4-BE49-F238E27FC236}">
                <a16:creationId xmlns:a16="http://schemas.microsoft.com/office/drawing/2014/main" id="{B84250B6-BD5E-844C-ACBC-39D8C8627072}"/>
              </a:ext>
            </a:extLst>
          </p:cNvPr>
          <p:cNvSpPr txBox="1"/>
          <p:nvPr/>
        </p:nvSpPr>
        <p:spPr>
          <a:xfrm>
            <a:off x="6579475" y="6516414"/>
            <a:ext cx="5612525" cy="261610"/>
          </a:xfrm>
          <a:prstGeom prst="rect">
            <a:avLst/>
          </a:prstGeom>
          <a:noFill/>
        </p:spPr>
        <p:txBody>
          <a:bodyPr wrap="square" rtlCol="0">
            <a:spAutoFit/>
          </a:bodyPr>
          <a:lstStyle/>
          <a:p>
            <a:r>
              <a:rPr lang="en-CH" sz="1100"/>
              <a:t>Source: </a:t>
            </a:r>
            <a:r>
              <a:rPr lang="en-GB" sz="1100"/>
              <a:t>https://beyondminds.ai/blog/an-introduction-to-super-resolution-using-deep-learning/</a:t>
            </a:r>
            <a:endParaRPr lang="en-CH" sz="1100"/>
          </a:p>
        </p:txBody>
      </p:sp>
      <p:sp>
        <p:nvSpPr>
          <p:cNvPr id="3" name="Rectangle 2">
            <a:extLst>
              <a:ext uri="{FF2B5EF4-FFF2-40B4-BE49-F238E27FC236}">
                <a16:creationId xmlns:a16="http://schemas.microsoft.com/office/drawing/2014/main" id="{73649BBF-5374-EE4E-B2E4-58372B0920F9}"/>
              </a:ext>
            </a:extLst>
          </p:cNvPr>
          <p:cNvSpPr/>
          <p:nvPr/>
        </p:nvSpPr>
        <p:spPr>
          <a:xfrm>
            <a:off x="1355833" y="4797653"/>
            <a:ext cx="9480332" cy="646331"/>
          </a:xfrm>
          <a:prstGeom prst="rect">
            <a:avLst/>
          </a:prstGeom>
        </p:spPr>
        <p:txBody>
          <a:bodyPr wrap="square">
            <a:spAutoFit/>
          </a:bodyPr>
          <a:lstStyle/>
          <a:p>
            <a:r>
              <a:rPr lang="en-GB"/>
              <a:t>“By decomposing a difficult task into simpler tasks, the learning difficulty is greatly reduced and better performance can be obtained.”</a:t>
            </a:r>
            <a:endParaRPr lang="en-CH" sz="2000"/>
          </a:p>
        </p:txBody>
      </p:sp>
      <p:pic>
        <p:nvPicPr>
          <p:cNvPr id="5" name="Picture 4">
            <a:extLst>
              <a:ext uri="{FF2B5EF4-FFF2-40B4-BE49-F238E27FC236}">
                <a16:creationId xmlns:a16="http://schemas.microsoft.com/office/drawing/2014/main" id="{B8B2E604-E397-CE4C-9228-EF906FE6BF91}"/>
              </a:ext>
            </a:extLst>
          </p:cNvPr>
          <p:cNvPicPr>
            <a:picLocks noChangeAspect="1"/>
          </p:cNvPicPr>
          <p:nvPr/>
        </p:nvPicPr>
        <p:blipFill>
          <a:blip r:embed="rId2"/>
          <a:stretch>
            <a:fillRect/>
          </a:stretch>
        </p:blipFill>
        <p:spPr>
          <a:xfrm>
            <a:off x="2911584" y="1301239"/>
            <a:ext cx="6368831" cy="3070316"/>
          </a:xfrm>
          <a:prstGeom prst="rect">
            <a:avLst/>
          </a:prstGeom>
        </p:spPr>
      </p:pic>
      <p:sp>
        <p:nvSpPr>
          <p:cNvPr id="7" name="Rectangle 6">
            <a:extLst>
              <a:ext uri="{FF2B5EF4-FFF2-40B4-BE49-F238E27FC236}">
                <a16:creationId xmlns:a16="http://schemas.microsoft.com/office/drawing/2014/main" id="{CD9663C5-700E-9B4F-88C8-591CF881D6EB}"/>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302297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0723F1-6E9F-0E4B-BB29-0C4F2C877015}"/>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Iterative Up and Down Sampling</a:t>
            </a:r>
          </a:p>
        </p:txBody>
      </p:sp>
      <p:sp>
        <p:nvSpPr>
          <p:cNvPr id="6" name="TextBox 5">
            <a:extLst>
              <a:ext uri="{FF2B5EF4-FFF2-40B4-BE49-F238E27FC236}">
                <a16:creationId xmlns:a16="http://schemas.microsoft.com/office/drawing/2014/main" id="{B84250B6-BD5E-844C-ACBC-39D8C8627072}"/>
              </a:ext>
            </a:extLst>
          </p:cNvPr>
          <p:cNvSpPr txBox="1"/>
          <p:nvPr/>
        </p:nvSpPr>
        <p:spPr>
          <a:xfrm>
            <a:off x="6579475" y="6516414"/>
            <a:ext cx="5612525" cy="261610"/>
          </a:xfrm>
          <a:prstGeom prst="rect">
            <a:avLst/>
          </a:prstGeom>
          <a:noFill/>
        </p:spPr>
        <p:txBody>
          <a:bodyPr wrap="square" rtlCol="0">
            <a:spAutoFit/>
          </a:bodyPr>
          <a:lstStyle/>
          <a:p>
            <a:r>
              <a:rPr lang="en-CH" sz="1100"/>
              <a:t>Source: </a:t>
            </a:r>
            <a:r>
              <a:rPr lang="en-GB" sz="1100"/>
              <a:t>https://beyondminds.ai/blog/an-introduction-to-super-resolution-using-deep-learning/</a:t>
            </a:r>
            <a:endParaRPr lang="en-CH" sz="1100"/>
          </a:p>
        </p:txBody>
      </p:sp>
      <p:sp>
        <p:nvSpPr>
          <p:cNvPr id="3" name="Rectangle 2">
            <a:extLst>
              <a:ext uri="{FF2B5EF4-FFF2-40B4-BE49-F238E27FC236}">
                <a16:creationId xmlns:a16="http://schemas.microsoft.com/office/drawing/2014/main" id="{73649BBF-5374-EE4E-B2E4-58372B0920F9}"/>
              </a:ext>
            </a:extLst>
          </p:cNvPr>
          <p:cNvSpPr/>
          <p:nvPr/>
        </p:nvSpPr>
        <p:spPr>
          <a:xfrm>
            <a:off x="1355833" y="4797653"/>
            <a:ext cx="9480332" cy="646331"/>
          </a:xfrm>
          <a:prstGeom prst="rect">
            <a:avLst/>
          </a:prstGeom>
        </p:spPr>
        <p:txBody>
          <a:bodyPr wrap="square">
            <a:spAutoFit/>
          </a:bodyPr>
          <a:lstStyle/>
          <a:p>
            <a:r>
              <a:rPr lang="en-GB">
                <a:latin typeface="Arial" panose="020B0604020202020204" pitchFamily="34" charset="0"/>
                <a:cs typeface="Arial" panose="020B0604020202020204" pitchFamily="34" charset="0"/>
              </a:rPr>
              <a:t>“The models under this framework can better mine the deep relations between the LR-HR image pairs and thus provide higher quality reconstruction results.”</a:t>
            </a:r>
            <a:endParaRPr lang="en-CH" sz="20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4E4B56F-A081-7042-8F70-409BDDCE1000}"/>
              </a:ext>
            </a:extLst>
          </p:cNvPr>
          <p:cNvPicPr>
            <a:picLocks noChangeAspect="1"/>
          </p:cNvPicPr>
          <p:nvPr/>
        </p:nvPicPr>
        <p:blipFill>
          <a:blip r:embed="rId2"/>
          <a:stretch>
            <a:fillRect/>
          </a:stretch>
        </p:blipFill>
        <p:spPr>
          <a:xfrm>
            <a:off x="2872280" y="1533197"/>
            <a:ext cx="6447440" cy="2872319"/>
          </a:xfrm>
          <a:prstGeom prst="rect">
            <a:avLst/>
          </a:prstGeom>
        </p:spPr>
      </p:pic>
      <p:sp>
        <p:nvSpPr>
          <p:cNvPr id="7" name="Rectangle 6">
            <a:extLst>
              <a:ext uri="{FF2B5EF4-FFF2-40B4-BE49-F238E27FC236}">
                <a16:creationId xmlns:a16="http://schemas.microsoft.com/office/drawing/2014/main" id="{DFD0579F-2E8D-8B4C-B7CD-86C437D6AFBA}"/>
              </a:ext>
            </a:extLst>
          </p:cNvPr>
          <p:cNvSpPr/>
          <p:nvPr/>
        </p:nvSpPr>
        <p:spPr>
          <a:xfrm>
            <a:off x="138291" y="6516414"/>
            <a:ext cx="2114681" cy="261610"/>
          </a:xfrm>
          <a:prstGeom prst="rect">
            <a:avLst/>
          </a:prstGeom>
          <a:noFill/>
        </p:spPr>
        <p:txBody>
          <a:bodyPr wrap="square" rtlCol="0">
            <a:spAutoFit/>
          </a:bodyPr>
          <a:lstStyle/>
          <a:p>
            <a:r>
              <a:rPr lang="en-CH" sz="1100"/>
              <a:t>https://arxiv.org/abs/1902.06068</a:t>
            </a:r>
          </a:p>
        </p:txBody>
      </p:sp>
    </p:spTree>
    <p:extLst>
      <p:ext uri="{BB962C8B-B14F-4D97-AF65-F5344CB8AC3E}">
        <p14:creationId xmlns:p14="http://schemas.microsoft.com/office/powerpoint/2010/main" val="317610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13847-A06E-F349-B15E-E0A45AA08A81}"/>
              </a:ext>
            </a:extLst>
          </p:cNvPr>
          <p:cNvSpPr txBox="1"/>
          <p:nvPr/>
        </p:nvSpPr>
        <p:spPr>
          <a:xfrm>
            <a:off x="1752600" y="654908"/>
            <a:ext cx="8686800" cy="646331"/>
          </a:xfrm>
          <a:prstGeom prst="rect">
            <a:avLst/>
          </a:prstGeom>
          <a:noFill/>
        </p:spPr>
        <p:txBody>
          <a:bodyPr wrap="square" rtlCol="0">
            <a:spAutoFit/>
          </a:bodyPr>
          <a:lstStyle/>
          <a:p>
            <a:pPr algn="ctr"/>
            <a:r>
              <a:rPr lang="de-DE" sz="3600">
                <a:latin typeface="Arial" panose="020B0604020202020204" pitchFamily="34" charset="0"/>
                <a:cs typeface="Arial" panose="020B0604020202020204" pitchFamily="34" charset="0"/>
              </a:rPr>
              <a:t>Loss Functions – Some introduction</a:t>
            </a:r>
          </a:p>
        </p:txBody>
      </p:sp>
    </p:spTree>
    <p:extLst>
      <p:ext uri="{BB962C8B-B14F-4D97-AF65-F5344CB8AC3E}">
        <p14:creationId xmlns:p14="http://schemas.microsoft.com/office/powerpoint/2010/main" val="3137798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664</Words>
  <Application>Microsoft Macintosh PowerPoint</Application>
  <PresentationFormat>Widescreen</PresentationFormat>
  <Paragraphs>63</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Raleway</vt:lpstr>
      <vt:lpstr>Upgrade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Umberto Michelucci</dc:creator>
  <cp:lastModifiedBy>Umberto Michelucci</cp:lastModifiedBy>
  <cp:revision>23</cp:revision>
  <dcterms:created xsi:type="dcterms:W3CDTF">2021-03-11T07:51:35Z</dcterms:created>
  <dcterms:modified xsi:type="dcterms:W3CDTF">2021-03-11T12:40:39Z</dcterms:modified>
</cp:coreProperties>
</file>