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57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01C49-4431-4456-3A5D-F8842FF4E9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C5738A-D739-6A84-7C66-141A87E608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D7F05-DE50-29DD-FD2F-94B15C50A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D538-F301-A340-90F4-5B307FE54E96}" type="datetimeFigureOut">
              <a:t>19.04.22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4D4B0-E1E6-1722-C0F0-D70649C4E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C83FB-6470-4CC6-A414-2E4BA881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DF713-81EA-A84A-A5A7-BE88A7697C0B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70001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94E1A-FEDF-8E16-D6EF-9FC49E2A2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A10F27-0729-8578-26E3-0E9C7043B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520E6-BCF6-3AEB-C383-8DCAC606F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D538-F301-A340-90F4-5B307FE54E96}" type="datetimeFigureOut">
              <a:t>19.04.22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95022-3ED0-99ED-5341-61D6BC3D3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FD952-A94E-D6F5-6EDE-63AECA552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DF713-81EA-A84A-A5A7-BE88A7697C0B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5131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333F16-47A6-2F07-ED11-7C0092F5BC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81B51B-0676-27E0-AB19-059332A7E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E8D4C-5097-05FA-6B41-97B875D2D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D538-F301-A340-90F4-5B307FE54E96}" type="datetimeFigureOut">
              <a:t>19.04.22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22757-9A92-7E66-9DFB-325A9ED76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C0FAA-4092-A5E0-82D9-D7BD415E5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DF713-81EA-A84A-A5A7-BE88A7697C0B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07387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B759B-07CD-0951-FC5B-BE380D54B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8BC31-99FF-0D16-9FE5-7E4861BC9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510E8-8E53-E166-FC4D-7EC4387C7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D538-F301-A340-90F4-5B307FE54E96}" type="datetimeFigureOut">
              <a:t>19.04.22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0E9E6-D5A4-119A-4A52-917138805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D9E78-C8FF-4C9B-01A8-FAD07FA4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DF713-81EA-A84A-A5A7-BE88A7697C0B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18201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90CC6-6160-60C1-7B61-53FB04E3E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3AB72-B8BD-1F26-2E05-67508A584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B2141-A0A2-C8E5-44C8-7470769D4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D538-F301-A340-90F4-5B307FE54E96}" type="datetimeFigureOut">
              <a:t>19.04.22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BB918-3F2F-7EF0-154D-C022A73D2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2114C-CD15-1E64-2C76-AFD69E3C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DF713-81EA-A84A-A5A7-BE88A7697C0B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84941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FE446-4843-BA9E-B72B-81BBE5B44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41C0C-C694-6C37-B8ED-F9E01274F8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D978A-BB68-F901-2A5F-261478889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194C1-4341-B69D-AEE4-43B851354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D538-F301-A340-90F4-5B307FE54E96}" type="datetimeFigureOut">
              <a:t>19.04.22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8E754-71ED-CD44-07E8-4D7958313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1C5FC-C9FF-CBF6-0434-86721B09A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DF713-81EA-A84A-A5A7-BE88A7697C0B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30460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0B382-436E-5B3C-2AEA-400A40914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4C8DC-FA69-12F2-CCAE-3B80EA599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216CFD-6F15-BD60-4518-CD8F5461B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D54A45-FA02-E913-5577-E531EF4DB6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1B8B5D-E61F-59E3-DD24-55438DFBC3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97D0A9-90E3-E328-6E32-D49F94A16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D538-F301-A340-90F4-5B307FE54E96}" type="datetimeFigureOut">
              <a:t>19.04.22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5A0963-889A-D09C-8F76-2A8AB7E9A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A911EB-0B71-148C-B93B-AE93E5FB1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DF713-81EA-A84A-A5A7-BE88A7697C0B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96708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2BE9F-AD87-2A13-F0EB-A114F3F16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564FBA-957C-564D-7C0E-C74D5C095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D538-F301-A340-90F4-5B307FE54E96}" type="datetimeFigureOut">
              <a:t>19.04.22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E21887-3472-7ACB-5A98-7B68A0701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96D0FB-9657-0C5F-97C7-0081981D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DF713-81EA-A84A-A5A7-BE88A7697C0B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40884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83E7E2-508F-B18B-6BB3-FFA740D78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D538-F301-A340-90F4-5B307FE54E96}" type="datetimeFigureOut">
              <a:t>19.04.22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A66441-B1D6-A3D7-5A0A-5A5D999CE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F87608-EA86-5985-B4BF-E8D4C114C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DF713-81EA-A84A-A5A7-BE88A7697C0B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25848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2436D-8B5D-F940-3525-C1ECDC70D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C0CE6-72C9-9533-A0D7-1F3BD5737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6CCCB-076C-CF30-6202-194B00078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1BBC57-0715-E2A0-8677-3E29F0F92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D538-F301-A340-90F4-5B307FE54E96}" type="datetimeFigureOut">
              <a:t>19.04.22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605DC-699A-C18F-C841-41E8D9D64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CC1B9-05DD-5C48-6418-5C473256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DF713-81EA-A84A-A5A7-BE88A7697C0B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79957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A97C1-C4FE-6B19-D28E-4380A67C1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29C635-83FF-6524-4225-08CEC13D48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210D8-E5AE-A147-58A3-0A388348D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81286-07B1-04A8-802F-1DE475A5D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D538-F301-A340-90F4-5B307FE54E96}" type="datetimeFigureOut">
              <a:t>19.04.22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3934B-7CDA-0306-6101-E81F47E3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589D1-F6E8-B845-2991-C1E9B5C1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DF713-81EA-A84A-A5A7-BE88A7697C0B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64431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0FE5B8-0250-0E1F-3C6C-6063029E7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CE756-438F-0B91-8079-DAAD7D4E1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3B047-97EB-67DA-5A53-AF1A55CFF9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5D538-F301-A340-90F4-5B307FE54E96}" type="datetimeFigureOut">
              <a:t>19.04.22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9D2B5-9234-C23D-CED8-2752138863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D812B-8578-7F2D-3D38-3C7684B651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DF713-81EA-A84A-A5A7-BE88A7697C0B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99963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2AE11-F44A-A361-4541-02454EC7A8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H">
                <a:latin typeface="Franklin Gothic Book" panose="020B0503020102020204" pitchFamily="34" charset="0"/>
              </a:rPr>
              <a:t>Multi-Task Learning</a:t>
            </a:r>
          </a:p>
        </p:txBody>
      </p:sp>
    </p:spTree>
    <p:extLst>
      <p:ext uri="{BB962C8B-B14F-4D97-AF65-F5344CB8AC3E}">
        <p14:creationId xmlns:p14="http://schemas.microsoft.com/office/powerpoint/2010/main" val="352416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D126FDB-38B8-537E-B1EF-EEE4C2DD9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985" y="0"/>
            <a:ext cx="7650546" cy="58644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22E203-EB33-5990-4032-E133A28813DC}"/>
              </a:ext>
            </a:extLst>
          </p:cNvPr>
          <p:cNvSpPr txBox="1"/>
          <p:nvPr/>
        </p:nvSpPr>
        <p:spPr>
          <a:xfrm>
            <a:off x="7274201" y="6107452"/>
            <a:ext cx="47931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i="0" u="none" strike="noStrike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Venturini, Francesca, Umberto Michelucci, and Michael Baumgartner. "Dual oxygen and temperature luminescence learning sensor with parallel inference." </a:t>
            </a:r>
            <a:r>
              <a:rPr lang="en-GB" sz="1200" b="0" i="1" u="none" strike="noStrike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Sensors</a:t>
            </a:r>
            <a:r>
              <a:rPr lang="en-GB" sz="1200" b="0" i="0" u="none" strike="noStrike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20.17 (2020): 4886.</a:t>
            </a:r>
            <a:endParaRPr lang="en-CH" sz="1200"/>
          </a:p>
        </p:txBody>
      </p:sp>
    </p:spTree>
    <p:extLst>
      <p:ext uri="{BB962C8B-B14F-4D97-AF65-F5344CB8AC3E}">
        <p14:creationId xmlns:p14="http://schemas.microsoft.com/office/powerpoint/2010/main" val="842390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DE399F-526C-5C7D-9B9B-75ED1EE98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219200"/>
            <a:ext cx="8229600" cy="4419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C704A9-E568-80ED-4B4F-823F29F39B75}"/>
              </a:ext>
            </a:extLst>
          </p:cNvPr>
          <p:cNvSpPr txBox="1"/>
          <p:nvPr/>
        </p:nvSpPr>
        <p:spPr>
          <a:xfrm>
            <a:off x="7274201" y="6107452"/>
            <a:ext cx="47931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i="0" u="none" strike="noStrike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Venturini, Francesca, Umberto Michelucci, and Michael Baumgartner. "Dual oxygen and temperature luminescence learning sensor with parallel inference." </a:t>
            </a:r>
            <a:r>
              <a:rPr lang="en-GB" sz="1200" b="0" i="1" u="none" strike="noStrike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Sensors</a:t>
            </a:r>
            <a:r>
              <a:rPr lang="en-GB" sz="1200" b="0" i="0" u="none" strike="noStrike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20.17 (2020): 4886.</a:t>
            </a:r>
            <a:endParaRPr lang="en-CH" sz="1200"/>
          </a:p>
        </p:txBody>
      </p:sp>
    </p:spTree>
    <p:extLst>
      <p:ext uri="{BB962C8B-B14F-4D97-AF65-F5344CB8AC3E}">
        <p14:creationId xmlns:p14="http://schemas.microsoft.com/office/powerpoint/2010/main" val="307448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923F257-0C93-8C84-2162-A4CB760BB8FF}"/>
              </a:ext>
            </a:extLst>
          </p:cNvPr>
          <p:cNvSpPr/>
          <p:nvPr/>
        </p:nvSpPr>
        <p:spPr>
          <a:xfrm>
            <a:off x="7951304" y="238538"/>
            <a:ext cx="1719470" cy="2385391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5529CB-8571-AEAE-172A-6837DA73CEF1}"/>
              </a:ext>
            </a:extLst>
          </p:cNvPr>
          <p:cNvSpPr txBox="1"/>
          <p:nvPr/>
        </p:nvSpPr>
        <p:spPr>
          <a:xfrm>
            <a:off x="467142" y="889843"/>
            <a:ext cx="5705058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>
                <a:effectLst/>
                <a:latin typeface="Courier" pitchFamily="2" charset="0"/>
              </a:rPr>
              <a:t>input_x</a:t>
            </a:r>
            <a:r>
              <a:rPr lang="en-GB">
                <a:latin typeface="Courier" pitchFamily="2" charset="0"/>
              </a:rPr>
              <a:t> </a:t>
            </a:r>
            <a:r>
              <a:rPr lang="en-GB">
                <a:effectLst/>
                <a:latin typeface="Courier" pitchFamily="2" charset="0"/>
              </a:rPr>
              <a:t>=</a:t>
            </a:r>
            <a:r>
              <a:rPr lang="en-GB">
                <a:latin typeface="Courier" pitchFamily="2" charset="0"/>
              </a:rPr>
              <a:t> </a:t>
            </a:r>
            <a:r>
              <a:rPr lang="en-GB">
                <a:effectLst/>
                <a:latin typeface="Courier" pitchFamily="2" charset="0"/>
              </a:rPr>
              <a:t>keras.layers.Input(shape</a:t>
            </a:r>
            <a:r>
              <a:rPr lang="en-GB">
                <a:latin typeface="Courier" pitchFamily="2" charset="0"/>
              </a:rPr>
              <a:t> </a:t>
            </a:r>
            <a:r>
              <a:rPr lang="en-GB">
                <a:effectLst/>
                <a:latin typeface="Courier" pitchFamily="2" charset="0"/>
              </a:rPr>
              <a:t>=</a:t>
            </a:r>
            <a:r>
              <a:rPr lang="en-GB">
                <a:latin typeface="Courier" pitchFamily="2" charset="0"/>
              </a:rPr>
              <a:t> </a:t>
            </a:r>
            <a:r>
              <a:rPr lang="en-GB">
                <a:effectLst/>
                <a:latin typeface="Courier" pitchFamily="2" charset="0"/>
              </a:rPr>
              <a:t>(16,))</a:t>
            </a:r>
            <a:r>
              <a:rPr lang="en-GB">
                <a:latin typeface="Courier" pitchFamily="2" charset="0"/>
              </a:rPr>
              <a:t> </a:t>
            </a:r>
          </a:p>
          <a:p>
            <a:r>
              <a:rPr lang="en-GB">
                <a:effectLst/>
                <a:latin typeface="Courier" pitchFamily="2" charset="0"/>
              </a:rPr>
              <a:t>lay1</a:t>
            </a:r>
            <a:r>
              <a:rPr lang="en-GB">
                <a:latin typeface="Courier" pitchFamily="2" charset="0"/>
              </a:rPr>
              <a:t> </a:t>
            </a:r>
            <a:r>
              <a:rPr lang="en-GB">
                <a:effectLst/>
                <a:latin typeface="Courier" pitchFamily="2" charset="0"/>
              </a:rPr>
              <a:t>=</a:t>
            </a:r>
            <a:r>
              <a:rPr lang="en-GB">
                <a:latin typeface="Courier" pitchFamily="2" charset="0"/>
              </a:rPr>
              <a:t> </a:t>
            </a:r>
            <a:r>
              <a:rPr lang="en-GB">
                <a:solidFill>
                  <a:schemeClr val="accent6"/>
                </a:solidFill>
                <a:effectLst/>
                <a:latin typeface="Courier" pitchFamily="2" charset="0"/>
              </a:rPr>
              <a:t>layers.Dense</a:t>
            </a:r>
            <a:r>
              <a:rPr lang="en-GB">
                <a:effectLst/>
                <a:latin typeface="Courier" pitchFamily="2" charset="0"/>
              </a:rPr>
              <a:t>(64,</a:t>
            </a:r>
            <a:r>
              <a:rPr lang="en-GB">
                <a:latin typeface="Courier" pitchFamily="2" charset="0"/>
              </a:rPr>
              <a:t> </a:t>
            </a:r>
            <a:r>
              <a:rPr lang="en-GB">
                <a:effectLst/>
                <a:latin typeface="Courier" pitchFamily="2" charset="0"/>
              </a:rPr>
              <a:t>activation='sigmoid',</a:t>
            </a:r>
            <a:r>
              <a:rPr lang="en-GB">
                <a:latin typeface="Courier" pitchFamily="2" charset="0"/>
              </a:rPr>
              <a:t> </a:t>
            </a:r>
            <a:r>
              <a:rPr lang="en-GB">
                <a:effectLst/>
                <a:latin typeface="Courier" pitchFamily="2" charset="0"/>
              </a:rPr>
              <a:t>dtype</a:t>
            </a:r>
            <a:r>
              <a:rPr lang="en-GB">
                <a:latin typeface="Courier" pitchFamily="2" charset="0"/>
              </a:rPr>
              <a:t> </a:t>
            </a:r>
            <a:r>
              <a:rPr lang="en-GB">
                <a:effectLst/>
                <a:latin typeface="Courier" pitchFamily="2" charset="0"/>
              </a:rPr>
              <a:t>=</a:t>
            </a:r>
            <a:r>
              <a:rPr lang="en-GB">
                <a:latin typeface="Courier" pitchFamily="2" charset="0"/>
              </a:rPr>
              <a:t> </a:t>
            </a:r>
            <a:r>
              <a:rPr lang="en-GB">
                <a:effectLst/>
                <a:latin typeface="Courier" pitchFamily="2" charset="0"/>
              </a:rPr>
              <a:t>tf.float32)(input_x)</a:t>
            </a:r>
            <a:r>
              <a:rPr lang="en-GB">
                <a:latin typeface="Courier" pitchFamily="2" charset="0"/>
              </a:rPr>
              <a:t> </a:t>
            </a:r>
          </a:p>
          <a:p>
            <a:r>
              <a:rPr lang="en-GB">
                <a:effectLst/>
                <a:latin typeface="Courier" pitchFamily="2" charset="0"/>
              </a:rPr>
              <a:t>lay2</a:t>
            </a:r>
            <a:r>
              <a:rPr lang="en-GB">
                <a:latin typeface="Courier" pitchFamily="2" charset="0"/>
              </a:rPr>
              <a:t> </a:t>
            </a:r>
            <a:r>
              <a:rPr lang="en-GB">
                <a:effectLst/>
                <a:latin typeface="Courier" pitchFamily="2" charset="0"/>
              </a:rPr>
              <a:t>=</a:t>
            </a:r>
            <a:r>
              <a:rPr lang="en-GB">
                <a:latin typeface="Courier" pitchFamily="2" charset="0"/>
              </a:rPr>
              <a:t> </a:t>
            </a:r>
            <a:r>
              <a:rPr lang="en-GB">
                <a:solidFill>
                  <a:schemeClr val="accent6"/>
                </a:solidFill>
                <a:effectLst/>
                <a:latin typeface="Courier" pitchFamily="2" charset="0"/>
              </a:rPr>
              <a:t>layers.Dense</a:t>
            </a:r>
            <a:r>
              <a:rPr lang="en-GB">
                <a:effectLst/>
                <a:latin typeface="Courier" pitchFamily="2" charset="0"/>
              </a:rPr>
              <a:t>(32,</a:t>
            </a:r>
            <a:r>
              <a:rPr lang="en-GB">
                <a:latin typeface="Courier" pitchFamily="2" charset="0"/>
              </a:rPr>
              <a:t> </a:t>
            </a:r>
            <a:r>
              <a:rPr lang="en-GB">
                <a:effectLst/>
                <a:latin typeface="Courier" pitchFamily="2" charset="0"/>
              </a:rPr>
              <a:t>activation='sigmoid')(lay1)</a:t>
            </a:r>
            <a:r>
              <a:rPr lang="en-GB">
                <a:latin typeface="Courier" pitchFamily="2" charset="0"/>
              </a:rPr>
              <a:t> </a:t>
            </a:r>
            <a:endParaRPr lang="en-GB">
              <a:effectLst/>
              <a:latin typeface="Courier" pitchFamily="2" charset="0"/>
            </a:endParaRPr>
          </a:p>
          <a:p>
            <a:r>
              <a:rPr lang="en-GB">
                <a:effectLst/>
                <a:latin typeface="Courier" pitchFamily="2" charset="0"/>
              </a:rPr>
              <a:t>lay3</a:t>
            </a:r>
            <a:r>
              <a:rPr lang="en-GB">
                <a:latin typeface="Courier" pitchFamily="2" charset="0"/>
              </a:rPr>
              <a:t> </a:t>
            </a:r>
            <a:r>
              <a:rPr lang="en-GB">
                <a:effectLst/>
                <a:latin typeface="Courier" pitchFamily="2" charset="0"/>
              </a:rPr>
              <a:t>=</a:t>
            </a:r>
            <a:r>
              <a:rPr lang="en-GB">
                <a:latin typeface="Courier" pitchFamily="2" charset="0"/>
              </a:rPr>
              <a:t> </a:t>
            </a:r>
            <a:r>
              <a:rPr lang="en-GB">
                <a:solidFill>
                  <a:schemeClr val="accent6"/>
                </a:solidFill>
                <a:effectLst/>
                <a:latin typeface="Courier" pitchFamily="2" charset="0"/>
              </a:rPr>
              <a:t>layers.Dense</a:t>
            </a:r>
            <a:r>
              <a:rPr lang="en-GB">
                <a:effectLst/>
                <a:latin typeface="Courier" pitchFamily="2" charset="0"/>
              </a:rPr>
              <a:t>(32,</a:t>
            </a:r>
            <a:r>
              <a:rPr lang="en-GB">
                <a:latin typeface="Courier" pitchFamily="2" charset="0"/>
              </a:rPr>
              <a:t> </a:t>
            </a:r>
            <a:r>
              <a:rPr lang="en-GB">
                <a:effectLst/>
                <a:latin typeface="Courier" pitchFamily="2" charset="0"/>
              </a:rPr>
              <a:t>activation='sigmoid')(lay2)</a:t>
            </a:r>
            <a:r>
              <a:rPr lang="en-GB">
                <a:latin typeface="Courier" pitchFamily="2" charset="0"/>
              </a:rPr>
              <a:t> </a:t>
            </a:r>
          </a:p>
          <a:p>
            <a:endParaRPr lang="en-GB">
              <a:effectLst/>
              <a:latin typeface="Courier" pitchFamily="2" charset="0"/>
            </a:endParaRPr>
          </a:p>
          <a:p>
            <a:r>
              <a:rPr lang="en-GB">
                <a:effectLst/>
                <a:latin typeface="Courier" pitchFamily="2" charset="0"/>
              </a:rPr>
              <a:t>outboth</a:t>
            </a:r>
            <a:r>
              <a:rPr lang="en-GB">
                <a:latin typeface="Courier" pitchFamily="2" charset="0"/>
              </a:rPr>
              <a:t> </a:t>
            </a:r>
            <a:r>
              <a:rPr lang="en-GB">
                <a:effectLst/>
                <a:latin typeface="Courier" pitchFamily="2" charset="0"/>
              </a:rPr>
              <a:t>=</a:t>
            </a:r>
            <a:r>
              <a:rPr lang="en-GB">
                <a:latin typeface="Courier" pitchFamily="2" charset="0"/>
              </a:rPr>
              <a:t> </a:t>
            </a:r>
            <a:r>
              <a:rPr lang="en-GB">
                <a:solidFill>
                  <a:srgbClr val="7030A0"/>
                </a:solidFill>
                <a:effectLst/>
                <a:latin typeface="Courier" pitchFamily="2" charset="0"/>
              </a:rPr>
              <a:t>layers.Dense</a:t>
            </a:r>
            <a:r>
              <a:rPr lang="en-GB">
                <a:effectLst/>
                <a:latin typeface="Courier" pitchFamily="2" charset="0"/>
              </a:rPr>
              <a:t>(2,</a:t>
            </a:r>
            <a:r>
              <a:rPr lang="en-GB">
                <a:latin typeface="Courier" pitchFamily="2" charset="0"/>
              </a:rPr>
              <a:t> </a:t>
            </a:r>
            <a:r>
              <a:rPr lang="en-GB">
                <a:effectLst/>
                <a:latin typeface="Courier" pitchFamily="2" charset="0"/>
              </a:rPr>
              <a:t>activation='sigmoid',name="both_output")(lay3)</a:t>
            </a:r>
            <a:r>
              <a:rPr lang="en-GB">
                <a:latin typeface="Courier" pitchFamily="2" charset="0"/>
              </a:rPr>
              <a:t> </a:t>
            </a:r>
          </a:p>
          <a:p>
            <a:endParaRPr lang="en-GB">
              <a:effectLst/>
              <a:latin typeface="Courier" pitchFamily="2" charset="0"/>
            </a:endParaRPr>
          </a:p>
          <a:p>
            <a:r>
              <a:rPr lang="en-GB">
                <a:effectLst/>
                <a:latin typeface="Courier" pitchFamily="2" charset="0"/>
              </a:rPr>
              <a:t>lay4</a:t>
            </a:r>
            <a:r>
              <a:rPr lang="en-GB">
                <a:latin typeface="Courier" pitchFamily="2" charset="0"/>
              </a:rPr>
              <a:t> </a:t>
            </a:r>
            <a:r>
              <a:rPr lang="en-GB">
                <a:effectLst/>
                <a:latin typeface="Courier" pitchFamily="2" charset="0"/>
              </a:rPr>
              <a:t>=</a:t>
            </a:r>
            <a:r>
              <a:rPr lang="en-GB">
                <a:latin typeface="Courier" pitchFamily="2" charset="0"/>
              </a:rPr>
              <a:t> </a:t>
            </a:r>
            <a:r>
              <a:rPr lang="en-GB">
                <a:solidFill>
                  <a:schemeClr val="accent2"/>
                </a:solidFill>
                <a:effectLst/>
                <a:latin typeface="Courier" pitchFamily="2" charset="0"/>
              </a:rPr>
              <a:t>layers.Dense</a:t>
            </a:r>
            <a:r>
              <a:rPr lang="en-GB">
                <a:effectLst/>
                <a:latin typeface="Courier" pitchFamily="2" charset="0"/>
              </a:rPr>
              <a:t>(3,</a:t>
            </a:r>
            <a:r>
              <a:rPr lang="en-GB">
                <a:latin typeface="Courier" pitchFamily="2" charset="0"/>
              </a:rPr>
              <a:t> </a:t>
            </a:r>
            <a:r>
              <a:rPr lang="en-GB">
                <a:effectLst/>
                <a:latin typeface="Courier" pitchFamily="2" charset="0"/>
              </a:rPr>
              <a:t>activation='sigmoid')(lay3)</a:t>
            </a:r>
            <a:r>
              <a:rPr lang="en-GB">
                <a:latin typeface="Courier" pitchFamily="2" charset="0"/>
              </a:rPr>
              <a:t> </a:t>
            </a:r>
          </a:p>
          <a:p>
            <a:r>
              <a:rPr lang="en-GB">
                <a:effectLst/>
                <a:latin typeface="Courier" pitchFamily="2" charset="0"/>
              </a:rPr>
              <a:t>outo2</a:t>
            </a:r>
            <a:r>
              <a:rPr lang="en-GB">
                <a:latin typeface="Courier" pitchFamily="2" charset="0"/>
              </a:rPr>
              <a:t> </a:t>
            </a:r>
            <a:r>
              <a:rPr lang="en-GB">
                <a:effectLst/>
                <a:latin typeface="Courier" pitchFamily="2" charset="0"/>
              </a:rPr>
              <a:t>=</a:t>
            </a:r>
            <a:r>
              <a:rPr lang="en-GB">
                <a:latin typeface="Courier" pitchFamily="2" charset="0"/>
              </a:rPr>
              <a:t> </a:t>
            </a:r>
            <a:r>
              <a:rPr lang="en-GB">
                <a:solidFill>
                  <a:schemeClr val="accent2"/>
                </a:solidFill>
                <a:effectLst/>
                <a:latin typeface="Courier" pitchFamily="2" charset="0"/>
              </a:rPr>
              <a:t>layers.Dense</a:t>
            </a:r>
            <a:r>
              <a:rPr lang="en-GB">
                <a:effectLst/>
                <a:latin typeface="Courier" pitchFamily="2" charset="0"/>
              </a:rPr>
              <a:t>(1,</a:t>
            </a:r>
            <a:r>
              <a:rPr lang="en-GB">
                <a:latin typeface="Courier" pitchFamily="2" charset="0"/>
              </a:rPr>
              <a:t> </a:t>
            </a:r>
            <a:r>
              <a:rPr lang="en-GB">
                <a:effectLst/>
                <a:latin typeface="Courier" pitchFamily="2" charset="0"/>
              </a:rPr>
              <a:t>activation</a:t>
            </a:r>
            <a:r>
              <a:rPr lang="en-GB">
                <a:latin typeface="Courier" pitchFamily="2" charset="0"/>
              </a:rPr>
              <a:t> </a:t>
            </a:r>
            <a:r>
              <a:rPr lang="en-GB">
                <a:effectLst/>
                <a:latin typeface="Courier" pitchFamily="2" charset="0"/>
              </a:rPr>
              <a:t>=</a:t>
            </a:r>
            <a:r>
              <a:rPr lang="en-GB">
                <a:latin typeface="Courier" pitchFamily="2" charset="0"/>
              </a:rPr>
              <a:t> </a:t>
            </a:r>
            <a:r>
              <a:rPr lang="en-GB">
                <a:effectLst/>
                <a:latin typeface="Courier" pitchFamily="2" charset="0"/>
              </a:rPr>
              <a:t>'sigmoid',name="O2_output")(lay4)</a:t>
            </a:r>
            <a:r>
              <a:rPr lang="en-GB">
                <a:latin typeface="Courier" pitchFamily="2" charset="0"/>
              </a:rPr>
              <a:t> </a:t>
            </a:r>
          </a:p>
          <a:p>
            <a:endParaRPr lang="en-GB">
              <a:effectLst/>
              <a:latin typeface="Courier" pitchFamily="2" charset="0"/>
            </a:endParaRPr>
          </a:p>
          <a:p>
            <a:r>
              <a:rPr lang="en-GB">
                <a:effectLst/>
                <a:latin typeface="Courier" pitchFamily="2" charset="0"/>
              </a:rPr>
              <a:t>model</a:t>
            </a:r>
            <a:r>
              <a:rPr lang="en-GB">
                <a:latin typeface="Courier" pitchFamily="2" charset="0"/>
              </a:rPr>
              <a:t> </a:t>
            </a:r>
            <a:r>
              <a:rPr lang="en-GB">
                <a:effectLst/>
                <a:latin typeface="Courier" pitchFamily="2" charset="0"/>
              </a:rPr>
              <a:t>=</a:t>
            </a:r>
            <a:r>
              <a:rPr lang="en-GB">
                <a:latin typeface="Courier" pitchFamily="2" charset="0"/>
              </a:rPr>
              <a:t> </a:t>
            </a:r>
            <a:r>
              <a:rPr lang="en-GB">
                <a:effectLst/>
                <a:latin typeface="Courier" pitchFamily="2" charset="0"/>
              </a:rPr>
              <a:t>Model(</a:t>
            </a:r>
            <a:r>
              <a:rPr lang="en-GB">
                <a:latin typeface="Courier" pitchFamily="2" charset="0"/>
              </a:rPr>
              <a:t> </a:t>
            </a:r>
            <a:r>
              <a:rPr lang="en-GB">
                <a:effectLst/>
                <a:latin typeface="Courier" pitchFamily="2" charset="0"/>
              </a:rPr>
              <a:t>inputs=input_x,</a:t>
            </a:r>
            <a:r>
              <a:rPr lang="en-GB">
                <a:latin typeface="Courier" pitchFamily="2" charset="0"/>
              </a:rPr>
              <a:t> </a:t>
            </a:r>
            <a:r>
              <a:rPr lang="en-GB">
                <a:effectLst/>
                <a:latin typeface="Courier" pitchFamily="2" charset="0"/>
              </a:rPr>
              <a:t>outputs=[outboth,</a:t>
            </a:r>
            <a:r>
              <a:rPr lang="en-GB">
                <a:latin typeface="Courier" pitchFamily="2" charset="0"/>
              </a:rPr>
              <a:t> </a:t>
            </a:r>
            <a:r>
              <a:rPr lang="en-GB">
                <a:effectLst/>
                <a:latin typeface="Courier" pitchFamily="2" charset="0"/>
              </a:rPr>
              <a:t>outo2])</a:t>
            </a:r>
            <a:endParaRPr lang="en-CH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BEDAE0-5663-0C0D-4776-C162B3434F1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3680" y="335846"/>
            <a:ext cx="5336286" cy="286578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071CAD1-8285-2EA5-6294-6D9FA5707E19}"/>
              </a:ext>
            </a:extLst>
          </p:cNvPr>
          <p:cNvCxnSpPr>
            <a:cxnSpLocks/>
          </p:cNvCxnSpPr>
          <p:nvPr/>
        </p:nvCxnSpPr>
        <p:spPr>
          <a:xfrm flipH="1">
            <a:off x="6450496" y="526774"/>
            <a:ext cx="1490869" cy="1520687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Brace 7">
            <a:extLst>
              <a:ext uri="{FF2B5EF4-FFF2-40B4-BE49-F238E27FC236}">
                <a16:creationId xmlns:a16="http://schemas.microsoft.com/office/drawing/2014/main" id="{EE623531-9D4E-206E-8CC7-879AFE7B09D0}"/>
              </a:ext>
            </a:extLst>
          </p:cNvPr>
          <p:cNvSpPr/>
          <p:nvPr/>
        </p:nvSpPr>
        <p:spPr>
          <a:xfrm>
            <a:off x="6096000" y="889843"/>
            <a:ext cx="354496" cy="2311786"/>
          </a:xfrm>
          <a:prstGeom prst="rightBrac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8B3C36-61B7-467F-952D-B429B7DD2BE5}"/>
              </a:ext>
            </a:extLst>
          </p:cNvPr>
          <p:cNvSpPr/>
          <p:nvPr/>
        </p:nvSpPr>
        <p:spPr>
          <a:xfrm>
            <a:off x="9942440" y="427382"/>
            <a:ext cx="911090" cy="79513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ACC295F-250B-19BE-2D7F-16AC4E4FA442}"/>
              </a:ext>
            </a:extLst>
          </p:cNvPr>
          <p:cNvCxnSpPr>
            <a:cxnSpLocks/>
          </p:cNvCxnSpPr>
          <p:nvPr/>
        </p:nvCxnSpPr>
        <p:spPr>
          <a:xfrm flipH="1">
            <a:off x="6441588" y="1222513"/>
            <a:ext cx="3500852" cy="294590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Brace 12">
            <a:extLst>
              <a:ext uri="{FF2B5EF4-FFF2-40B4-BE49-F238E27FC236}">
                <a16:creationId xmlns:a16="http://schemas.microsoft.com/office/drawing/2014/main" id="{07F5C339-DDA6-2497-0CC6-F6BFAF864C3A}"/>
              </a:ext>
            </a:extLst>
          </p:cNvPr>
          <p:cNvSpPr/>
          <p:nvPr/>
        </p:nvSpPr>
        <p:spPr>
          <a:xfrm>
            <a:off x="6087092" y="3621905"/>
            <a:ext cx="354496" cy="1024962"/>
          </a:xfrm>
          <a:prstGeom prst="rightBrac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26D932-157A-481A-E816-D86F8DFAD7A5}"/>
              </a:ext>
            </a:extLst>
          </p:cNvPr>
          <p:cNvSpPr/>
          <p:nvPr/>
        </p:nvSpPr>
        <p:spPr>
          <a:xfrm>
            <a:off x="9951348" y="1250605"/>
            <a:ext cx="1849710" cy="204256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DE69BE7-846C-388D-9CA9-617B883A5F08}"/>
              </a:ext>
            </a:extLst>
          </p:cNvPr>
          <p:cNvCxnSpPr>
            <a:cxnSpLocks/>
          </p:cNvCxnSpPr>
          <p:nvPr/>
        </p:nvCxnSpPr>
        <p:spPr>
          <a:xfrm flipH="1">
            <a:off x="6461986" y="2814857"/>
            <a:ext cx="3500852" cy="256221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Brace 17">
            <a:extLst>
              <a:ext uri="{FF2B5EF4-FFF2-40B4-BE49-F238E27FC236}">
                <a16:creationId xmlns:a16="http://schemas.microsoft.com/office/drawing/2014/main" id="{807455E5-B372-5528-D75A-0E7D9B503692}"/>
              </a:ext>
            </a:extLst>
          </p:cNvPr>
          <p:cNvSpPr/>
          <p:nvPr/>
        </p:nvSpPr>
        <p:spPr>
          <a:xfrm>
            <a:off x="6107490" y="4793973"/>
            <a:ext cx="354496" cy="1139718"/>
          </a:xfrm>
          <a:prstGeom prst="rightBrac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B00565-874A-FCFB-973E-082A61E5E305}"/>
              </a:ext>
            </a:extLst>
          </p:cNvPr>
          <p:cNvSpPr txBox="1"/>
          <p:nvPr/>
        </p:nvSpPr>
        <p:spPr>
          <a:xfrm>
            <a:off x="7274201" y="6107452"/>
            <a:ext cx="47931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i="0" u="none" strike="noStrike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Venturini, Francesca, Umberto Michelucci, and Michael Baumgartner. "Dual oxygen and temperature luminescence learning sensor with parallel inference." </a:t>
            </a:r>
            <a:r>
              <a:rPr lang="en-GB" sz="1200" b="0" i="1" u="none" strike="noStrike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Sensors</a:t>
            </a:r>
            <a:r>
              <a:rPr lang="en-GB" sz="1200" b="0" i="0" u="none" strike="noStrike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20.17 (2020): 4886.</a:t>
            </a:r>
            <a:endParaRPr lang="en-CH" sz="1200"/>
          </a:p>
        </p:txBody>
      </p:sp>
    </p:spTree>
    <p:extLst>
      <p:ext uri="{BB962C8B-B14F-4D97-AF65-F5344CB8AC3E}">
        <p14:creationId xmlns:p14="http://schemas.microsoft.com/office/powerpoint/2010/main" val="3951365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BD54A-5991-8DD2-1714-0D9EABE3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61" y="212586"/>
            <a:ext cx="10515600" cy="936901"/>
          </a:xfrm>
        </p:spPr>
        <p:txBody>
          <a:bodyPr/>
          <a:lstStyle/>
          <a:p>
            <a:r>
              <a:rPr lang="en-CH">
                <a:latin typeface="Franklin Gothic Book" panose="020B0503020102020204" pitchFamily="34" charset="0"/>
              </a:rPr>
              <a:t>Loss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CB65C7-51D9-BC29-1E05-45CA1FF74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59" y="1305765"/>
            <a:ext cx="2438400" cy="133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FE2D90-C39D-AAB0-08F8-71BD59FC2B4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3680" y="335846"/>
            <a:ext cx="5336286" cy="28657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1FA764-3E6A-B549-31E6-A939CA3F4E3E}"/>
              </a:ext>
            </a:extLst>
          </p:cNvPr>
          <p:cNvSpPr txBox="1"/>
          <p:nvPr/>
        </p:nvSpPr>
        <p:spPr>
          <a:xfrm>
            <a:off x="809547" y="3926683"/>
            <a:ext cx="1077948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>
                <a:effectLst/>
                <a:latin typeface="Courier" pitchFamily="2" charset="0"/>
              </a:rPr>
              <a:t>losses</a:t>
            </a:r>
            <a:r>
              <a:rPr lang="en-GB" sz="2400">
                <a:latin typeface="Courier" pitchFamily="2" charset="0"/>
              </a:rPr>
              <a:t> </a:t>
            </a:r>
            <a:r>
              <a:rPr lang="en-GB" sz="2400">
                <a:effectLst/>
                <a:latin typeface="Courier" pitchFamily="2" charset="0"/>
              </a:rPr>
              <a:t>=</a:t>
            </a:r>
            <a:r>
              <a:rPr lang="en-GB" sz="2400">
                <a:latin typeface="Courier" pitchFamily="2" charset="0"/>
              </a:rPr>
              <a:t> </a:t>
            </a:r>
            <a:r>
              <a:rPr lang="en-GB" sz="2400">
                <a:effectLst/>
                <a:latin typeface="Courier" pitchFamily="2" charset="0"/>
              </a:rPr>
              <a:t>{</a:t>
            </a:r>
            <a:r>
              <a:rPr lang="en-GB" sz="2400">
                <a:latin typeface="Courier" pitchFamily="2" charset="0"/>
              </a:rPr>
              <a:t> </a:t>
            </a:r>
            <a:r>
              <a:rPr lang="en-GB" sz="2400">
                <a:effectLst/>
                <a:latin typeface="Courier" pitchFamily="2" charset="0"/>
              </a:rPr>
              <a:t>"both_output":</a:t>
            </a:r>
            <a:r>
              <a:rPr lang="en-GB" sz="2400">
                <a:latin typeface="Courier" pitchFamily="2" charset="0"/>
              </a:rPr>
              <a:t> </a:t>
            </a:r>
            <a:r>
              <a:rPr lang="en-GB" sz="2400">
                <a:effectLst/>
                <a:latin typeface="Courier" pitchFamily="2" charset="0"/>
              </a:rPr>
              <a:t>"mae",</a:t>
            </a:r>
            <a:r>
              <a:rPr lang="en-GB" sz="2400">
                <a:latin typeface="Courier" pitchFamily="2" charset="0"/>
              </a:rPr>
              <a:t> </a:t>
            </a:r>
            <a:r>
              <a:rPr lang="en-GB" sz="2400">
                <a:effectLst/>
                <a:latin typeface="Courier" pitchFamily="2" charset="0"/>
              </a:rPr>
              <a:t>"O2_output":</a:t>
            </a:r>
            <a:r>
              <a:rPr lang="en-GB" sz="2400">
                <a:latin typeface="Courier" pitchFamily="2" charset="0"/>
              </a:rPr>
              <a:t> </a:t>
            </a:r>
            <a:r>
              <a:rPr lang="en-GB" sz="2400">
                <a:effectLst/>
                <a:latin typeface="Courier" pitchFamily="2" charset="0"/>
              </a:rPr>
              <a:t>"mae",</a:t>
            </a:r>
            <a:r>
              <a:rPr lang="en-GB" sz="2400">
                <a:latin typeface="Courier" pitchFamily="2" charset="0"/>
              </a:rPr>
              <a:t> </a:t>
            </a:r>
            <a:r>
              <a:rPr lang="en-GB" sz="2400">
                <a:effectLst/>
                <a:latin typeface="Courier" pitchFamily="2" charset="0"/>
              </a:rPr>
              <a:t>}</a:t>
            </a:r>
          </a:p>
          <a:p>
            <a:r>
              <a:rPr lang="en-GB" sz="2400">
                <a:effectLst/>
                <a:latin typeface="Courier" pitchFamily="2" charset="0"/>
              </a:rPr>
              <a:t>lossWeights</a:t>
            </a:r>
            <a:r>
              <a:rPr lang="en-GB" sz="2400">
                <a:latin typeface="Courier" pitchFamily="2" charset="0"/>
              </a:rPr>
              <a:t> </a:t>
            </a:r>
            <a:r>
              <a:rPr lang="en-GB" sz="2400">
                <a:effectLst/>
                <a:latin typeface="Courier" pitchFamily="2" charset="0"/>
              </a:rPr>
              <a:t>=</a:t>
            </a:r>
            <a:r>
              <a:rPr lang="en-GB" sz="2400">
                <a:latin typeface="Courier" pitchFamily="2" charset="0"/>
              </a:rPr>
              <a:t> </a:t>
            </a:r>
            <a:r>
              <a:rPr lang="en-GB" sz="2400">
                <a:effectLst/>
                <a:latin typeface="Courier" pitchFamily="2" charset="0"/>
              </a:rPr>
              <a:t>{"both_output":</a:t>
            </a:r>
            <a:r>
              <a:rPr lang="en-GB" sz="2400">
                <a:latin typeface="Courier" pitchFamily="2" charset="0"/>
              </a:rPr>
              <a:t> </a:t>
            </a:r>
            <a:r>
              <a:rPr lang="en-GB" sz="2400">
                <a:effectLst/>
                <a:latin typeface="Courier" pitchFamily="2" charset="0"/>
              </a:rPr>
              <a:t>0.3,</a:t>
            </a:r>
            <a:r>
              <a:rPr lang="en-GB" sz="2400">
                <a:latin typeface="Courier" pitchFamily="2" charset="0"/>
              </a:rPr>
              <a:t> </a:t>
            </a:r>
            <a:r>
              <a:rPr lang="en-GB" sz="2400">
                <a:effectLst/>
                <a:latin typeface="Courier" pitchFamily="2" charset="0"/>
              </a:rPr>
              <a:t>"O2_output":</a:t>
            </a:r>
            <a:r>
              <a:rPr lang="en-GB" sz="2400">
                <a:latin typeface="Courier" pitchFamily="2" charset="0"/>
              </a:rPr>
              <a:t> </a:t>
            </a:r>
            <a:r>
              <a:rPr lang="en-GB" sz="2400">
                <a:effectLst/>
                <a:latin typeface="Courier" pitchFamily="2" charset="0"/>
              </a:rPr>
              <a:t>1.0}</a:t>
            </a:r>
            <a:r>
              <a:rPr lang="en-GB" sz="2400">
                <a:latin typeface="Courier" pitchFamily="2" charset="0"/>
              </a:rPr>
              <a:t> </a:t>
            </a:r>
          </a:p>
          <a:p>
            <a:r>
              <a:rPr lang="en-GB" sz="2400">
                <a:effectLst/>
                <a:latin typeface="Courier" pitchFamily="2" charset="0"/>
              </a:rPr>
              <a:t>opt</a:t>
            </a:r>
            <a:r>
              <a:rPr lang="en-GB" sz="2400">
                <a:latin typeface="Courier" pitchFamily="2" charset="0"/>
              </a:rPr>
              <a:t> </a:t>
            </a:r>
            <a:r>
              <a:rPr lang="en-GB" sz="2400">
                <a:effectLst/>
                <a:latin typeface="Courier" pitchFamily="2" charset="0"/>
              </a:rPr>
              <a:t>=</a:t>
            </a:r>
            <a:r>
              <a:rPr lang="en-GB" sz="2400">
                <a:latin typeface="Courier" pitchFamily="2" charset="0"/>
              </a:rPr>
              <a:t> </a:t>
            </a:r>
            <a:r>
              <a:rPr lang="en-GB" sz="2400">
                <a:effectLst/>
                <a:latin typeface="Courier" pitchFamily="2" charset="0"/>
              </a:rPr>
              <a:t>Adam(lr=1e-3)</a:t>
            </a:r>
            <a:r>
              <a:rPr lang="en-GB" sz="2400">
                <a:latin typeface="Courier" pitchFamily="2" charset="0"/>
              </a:rPr>
              <a:t> </a:t>
            </a:r>
          </a:p>
          <a:p>
            <a:r>
              <a:rPr lang="en-GB" sz="2400">
                <a:effectLst/>
                <a:latin typeface="Courier" pitchFamily="2" charset="0"/>
              </a:rPr>
              <a:t>model.compile(optimizer=opt,</a:t>
            </a:r>
            <a:r>
              <a:rPr lang="en-GB" sz="2400">
                <a:latin typeface="Courier" pitchFamily="2" charset="0"/>
              </a:rPr>
              <a:t> </a:t>
            </a:r>
            <a:r>
              <a:rPr lang="en-GB" sz="2400">
                <a:effectLst/>
                <a:latin typeface="Courier" pitchFamily="2" charset="0"/>
              </a:rPr>
              <a:t>loss=losses,</a:t>
            </a:r>
            <a:r>
              <a:rPr lang="en-GB" sz="2400">
                <a:latin typeface="Courier" pitchFamily="2" charset="0"/>
              </a:rPr>
              <a:t> </a:t>
            </a:r>
            <a:r>
              <a:rPr lang="en-GB" sz="2400">
                <a:effectLst/>
                <a:latin typeface="Courier" pitchFamily="2" charset="0"/>
              </a:rPr>
              <a:t>loss_weights=lossWeights,</a:t>
            </a:r>
            <a:r>
              <a:rPr lang="en-GB" sz="2400">
                <a:latin typeface="Courier" pitchFamily="2" charset="0"/>
              </a:rPr>
              <a:t> </a:t>
            </a:r>
            <a:r>
              <a:rPr lang="en-GB" sz="2400">
                <a:effectLst/>
                <a:latin typeface="Courier" pitchFamily="2" charset="0"/>
              </a:rPr>
              <a:t>metrics=["mae"])</a:t>
            </a:r>
            <a:endParaRPr lang="en-CH" sz="240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BC04B55-17CA-2723-E9F3-B51A16D0CC21}"/>
              </a:ext>
            </a:extLst>
          </p:cNvPr>
          <p:cNvCxnSpPr>
            <a:cxnSpLocks/>
          </p:cNvCxnSpPr>
          <p:nvPr/>
        </p:nvCxnSpPr>
        <p:spPr>
          <a:xfrm>
            <a:off x="2554357" y="2145898"/>
            <a:ext cx="2673626" cy="224719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A51166-7A5C-D7C1-C4E1-4E927A7D80D8}"/>
              </a:ext>
            </a:extLst>
          </p:cNvPr>
          <p:cNvCxnSpPr>
            <a:cxnSpLocks/>
          </p:cNvCxnSpPr>
          <p:nvPr/>
        </p:nvCxnSpPr>
        <p:spPr>
          <a:xfrm>
            <a:off x="2554357" y="2145898"/>
            <a:ext cx="5625547" cy="228313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088A2AE-3594-8696-0ACF-E26D529D8935}"/>
              </a:ext>
            </a:extLst>
          </p:cNvPr>
          <p:cNvCxnSpPr>
            <a:cxnSpLocks/>
          </p:cNvCxnSpPr>
          <p:nvPr/>
        </p:nvCxnSpPr>
        <p:spPr>
          <a:xfrm>
            <a:off x="2843618" y="2145898"/>
            <a:ext cx="774225" cy="182395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9ED5E44-B63F-85D0-1C3B-2DB7E6A7EB91}"/>
              </a:ext>
            </a:extLst>
          </p:cNvPr>
          <p:cNvCxnSpPr>
            <a:cxnSpLocks/>
          </p:cNvCxnSpPr>
          <p:nvPr/>
        </p:nvCxnSpPr>
        <p:spPr>
          <a:xfrm>
            <a:off x="2843618" y="2152888"/>
            <a:ext cx="5038112" cy="191221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393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8C4A1-B088-476D-9839-AC44D342F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60E0D-E246-084C-9C16-89AD20460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526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>
                <a:effectLst/>
                <a:latin typeface="Courier" pitchFamily="2" charset="0"/>
              </a:rPr>
              <a:t>H</a:t>
            </a:r>
            <a:r>
              <a:rPr lang="en-GB">
                <a:latin typeface="Courier" pitchFamily="2" charset="0"/>
              </a:rPr>
              <a:t> </a:t>
            </a:r>
            <a:r>
              <a:rPr lang="en-GB" b="1">
                <a:effectLst/>
                <a:latin typeface="Courier" pitchFamily="2" charset="0"/>
              </a:rPr>
              <a:t>=</a:t>
            </a:r>
            <a:r>
              <a:rPr lang="en-GB">
                <a:latin typeface="Courier" pitchFamily="2" charset="0"/>
              </a:rPr>
              <a:t> </a:t>
            </a:r>
            <a:r>
              <a:rPr lang="en-GB">
                <a:effectLst/>
                <a:latin typeface="Courier" pitchFamily="2" charset="0"/>
              </a:rPr>
              <a:t>model</a:t>
            </a:r>
            <a:r>
              <a:rPr lang="en-GB" b="1">
                <a:effectLst/>
                <a:latin typeface="Courier" pitchFamily="2" charset="0"/>
              </a:rPr>
              <a:t>.</a:t>
            </a:r>
            <a:r>
              <a:rPr lang="en-GB">
                <a:effectLst/>
                <a:latin typeface="Courier" pitchFamily="2" charset="0"/>
              </a:rPr>
              <a:t>fit(data_train,</a:t>
            </a:r>
            <a:r>
              <a:rPr lang="en-GB">
                <a:latin typeface="Courier" pitchFamily="2" charset="0"/>
              </a:rPr>
              <a:t> </a:t>
            </a:r>
            <a:r>
              <a:rPr lang="en-GB">
                <a:effectLst/>
                <a:latin typeface="Courier" pitchFamily="2" charset="0"/>
              </a:rPr>
              <a:t>{"both_output":</a:t>
            </a:r>
            <a:r>
              <a:rPr lang="en-GB">
                <a:latin typeface="Courier" pitchFamily="2" charset="0"/>
              </a:rPr>
              <a:t> 	</a:t>
            </a:r>
            <a:r>
              <a:rPr lang="en-GB">
                <a:effectLst/>
                <a:latin typeface="Courier" pitchFamily="2" charset="0"/>
              </a:rPr>
              <a:t>targets_train,</a:t>
            </a:r>
            <a:r>
              <a:rPr lang="en-GB">
                <a:latin typeface="Courier" pitchFamily="2" charset="0"/>
              </a:rPr>
              <a:t> </a:t>
            </a:r>
            <a:r>
              <a:rPr lang="en-GB">
                <a:effectLst/>
                <a:latin typeface="Courier" pitchFamily="2" charset="0"/>
              </a:rPr>
              <a:t>"O2_output":</a:t>
            </a:r>
            <a:r>
              <a:rPr lang="en-GB">
                <a:latin typeface="Courier" pitchFamily="2" charset="0"/>
              </a:rPr>
              <a:t> </a:t>
            </a:r>
            <a:r>
              <a:rPr lang="en-GB">
                <a:effectLst/>
                <a:latin typeface="Courier" pitchFamily="2" charset="0"/>
              </a:rPr>
              <a:t>targets_train_O2},</a:t>
            </a:r>
          </a:p>
          <a:p>
            <a:pPr marL="0" indent="0">
              <a:buNone/>
            </a:pPr>
            <a:r>
              <a:rPr lang="en-GB">
                <a:latin typeface="Courier" pitchFamily="2" charset="0"/>
              </a:rPr>
              <a:t>	</a:t>
            </a:r>
            <a:r>
              <a:rPr lang="en-GB">
                <a:effectLst/>
                <a:latin typeface="Courier" pitchFamily="2" charset="0"/>
              </a:rPr>
              <a:t>validation_data</a:t>
            </a:r>
            <a:r>
              <a:rPr lang="en-GB" b="1">
                <a:effectLst/>
                <a:latin typeface="Courier" pitchFamily="2" charset="0"/>
              </a:rPr>
              <a:t>=</a:t>
            </a:r>
            <a:r>
              <a:rPr lang="en-GB">
                <a:effectLst/>
                <a:latin typeface="Courier" pitchFamily="2" charset="0"/>
              </a:rPr>
              <a:t>(data_dev,</a:t>
            </a:r>
            <a:r>
              <a:rPr lang="en-GB">
                <a:latin typeface="Courier" pitchFamily="2" charset="0"/>
              </a:rPr>
              <a:t> </a:t>
            </a:r>
            <a:r>
              <a:rPr lang="en-GB">
                <a:effectLst/>
                <a:latin typeface="Courier" pitchFamily="2" charset="0"/>
              </a:rPr>
              <a:t>{"both_output":</a:t>
            </a:r>
            <a:r>
              <a:rPr lang="en-GB">
                <a:latin typeface="Courier" pitchFamily="2" charset="0"/>
              </a:rPr>
              <a:t> 	</a:t>
            </a:r>
            <a:r>
              <a:rPr lang="en-GB">
                <a:effectLst/>
                <a:latin typeface="Courier" pitchFamily="2" charset="0"/>
              </a:rPr>
              <a:t>targets_dev,</a:t>
            </a:r>
            <a:r>
              <a:rPr lang="en-GB">
                <a:latin typeface="Courier" pitchFamily="2" charset="0"/>
              </a:rPr>
              <a:t> </a:t>
            </a:r>
            <a:r>
              <a:rPr lang="en-GB">
                <a:effectLst/>
                <a:latin typeface="Courier" pitchFamily="2" charset="0"/>
              </a:rPr>
              <a:t>"O2_output":</a:t>
            </a:r>
            <a:r>
              <a:rPr lang="en-GB">
                <a:latin typeface="Courier" pitchFamily="2" charset="0"/>
              </a:rPr>
              <a:t> </a:t>
            </a:r>
            <a:r>
              <a:rPr lang="en-GB">
                <a:effectLst/>
                <a:latin typeface="Courier" pitchFamily="2" charset="0"/>
              </a:rPr>
              <a:t>targest_dev_O2}),</a:t>
            </a:r>
          </a:p>
          <a:p>
            <a:pPr marL="0" indent="0">
              <a:buNone/>
            </a:pPr>
            <a:r>
              <a:rPr lang="en-GB">
                <a:effectLst/>
                <a:latin typeface="Courier" pitchFamily="2" charset="0"/>
              </a:rPr>
              <a:t>	epochs</a:t>
            </a:r>
            <a:r>
              <a:rPr lang="en-GB" b="1">
                <a:effectLst/>
                <a:latin typeface="Courier" pitchFamily="2" charset="0"/>
              </a:rPr>
              <a:t>=</a:t>
            </a:r>
            <a:r>
              <a:rPr lang="en-GB">
                <a:effectLst/>
                <a:latin typeface="Courier" pitchFamily="2" charset="0"/>
              </a:rPr>
              <a:t>1000,</a:t>
            </a:r>
            <a:r>
              <a:rPr lang="en-GB">
                <a:latin typeface="Courier" pitchFamily="2" charset="0"/>
              </a:rPr>
              <a:t> </a:t>
            </a:r>
            <a:r>
              <a:rPr lang="en-GB">
                <a:effectLst/>
                <a:latin typeface="Courier" pitchFamily="2" charset="0"/>
              </a:rPr>
              <a:t>verbose</a:t>
            </a:r>
            <a:r>
              <a:rPr lang="en-GB" b="1">
                <a:effectLst/>
                <a:latin typeface="Courier" pitchFamily="2" charset="0"/>
              </a:rPr>
              <a:t>=</a:t>
            </a:r>
            <a:r>
              <a:rPr lang="en-GB">
                <a:effectLst/>
                <a:latin typeface="Courier" pitchFamily="2" charset="0"/>
              </a:rPr>
              <a:t>0,</a:t>
            </a:r>
            <a:r>
              <a:rPr lang="en-GB">
                <a:latin typeface="Courier" pitchFamily="2" charset="0"/>
              </a:rPr>
              <a:t> </a:t>
            </a:r>
            <a:r>
              <a:rPr lang="en-GB">
                <a:effectLst/>
                <a:latin typeface="Courier" pitchFamily="2" charset="0"/>
              </a:rPr>
              <a:t>callbacks</a:t>
            </a:r>
            <a:r>
              <a:rPr lang="en-GB">
                <a:latin typeface="Courier" pitchFamily="2" charset="0"/>
              </a:rPr>
              <a:t> </a:t>
            </a:r>
            <a:r>
              <a:rPr lang="en-GB" b="1">
                <a:effectLst/>
                <a:latin typeface="Courier" pitchFamily="2" charset="0"/>
              </a:rPr>
              <a:t>=</a:t>
            </a:r>
            <a:r>
              <a:rPr lang="en-GB">
                <a:latin typeface="Courier" pitchFamily="2" charset="0"/>
              </a:rPr>
              <a:t> </a:t>
            </a:r>
            <a:r>
              <a:rPr lang="en-GB">
                <a:effectLst/>
                <a:latin typeface="Courier" pitchFamily="2" charset="0"/>
              </a:rPr>
              <a:t>[CustomCallback_()])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83698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3188D9B-34A5-BE2A-E44D-78E0D9F04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347" y="207617"/>
            <a:ext cx="6977262" cy="55471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8B37AD-F7D0-EADA-89C8-91CB0C4E28FB}"/>
              </a:ext>
            </a:extLst>
          </p:cNvPr>
          <p:cNvSpPr txBox="1"/>
          <p:nvPr/>
        </p:nvSpPr>
        <p:spPr>
          <a:xfrm>
            <a:off x="7274201" y="6107452"/>
            <a:ext cx="47931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i="0" u="none" strike="noStrike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Venturini, Francesca, Umberto Michelucci, and Michael Baumgartner. "Dual oxygen and temperature luminescence learning sensor with parallel inference." </a:t>
            </a:r>
            <a:r>
              <a:rPr lang="en-GB" sz="1200" b="0" i="1" u="none" strike="noStrike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Sensors</a:t>
            </a:r>
            <a:r>
              <a:rPr lang="en-GB" sz="1200" b="0" i="0" u="none" strike="noStrike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20.17 (2020): 4886.</a:t>
            </a:r>
            <a:endParaRPr lang="en-CH" sz="1200"/>
          </a:p>
        </p:txBody>
      </p:sp>
    </p:spTree>
    <p:extLst>
      <p:ext uri="{BB962C8B-B14F-4D97-AF65-F5344CB8AC3E}">
        <p14:creationId xmlns:p14="http://schemas.microsoft.com/office/powerpoint/2010/main" val="939501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401</Words>
  <Application>Microsoft Macintosh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Courier</vt:lpstr>
      <vt:lpstr>Franklin Gothic Book</vt:lpstr>
      <vt:lpstr>Office Theme</vt:lpstr>
      <vt:lpstr>Multi-Task Learning</vt:lpstr>
      <vt:lpstr>PowerPoint Presentation</vt:lpstr>
      <vt:lpstr>PowerPoint Presentation</vt:lpstr>
      <vt:lpstr>PowerPoint Presentation</vt:lpstr>
      <vt:lpstr>Loss Functions</vt:lpstr>
      <vt:lpstr>Training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Multi-Task Learning</dc:title>
  <dc:creator>Umberto Michelucci</dc:creator>
  <cp:lastModifiedBy>Umberto Michelucci</cp:lastModifiedBy>
  <cp:revision>9</cp:revision>
  <dcterms:created xsi:type="dcterms:W3CDTF">2022-04-19T06:26:49Z</dcterms:created>
  <dcterms:modified xsi:type="dcterms:W3CDTF">2022-04-19T06:42:44Z</dcterms:modified>
</cp:coreProperties>
</file>