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5"/>
  </p:notesMasterIdLst>
  <p:sldIdLst>
    <p:sldId id="256" r:id="rId2"/>
    <p:sldId id="258" r:id="rId3"/>
    <p:sldId id="259" r:id="rId4"/>
    <p:sldId id="269" r:id="rId5"/>
    <p:sldId id="27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57" r:id="rId27"/>
    <p:sldId id="261" r:id="rId28"/>
    <p:sldId id="291" r:id="rId29"/>
    <p:sldId id="292" r:id="rId30"/>
    <p:sldId id="293" r:id="rId31"/>
    <p:sldId id="294" r:id="rId32"/>
    <p:sldId id="296" r:id="rId33"/>
    <p:sldId id="295" r:id="rId34"/>
    <p:sldId id="297" r:id="rId35"/>
    <p:sldId id="298" r:id="rId36"/>
    <p:sldId id="299" r:id="rId37"/>
    <p:sldId id="262" r:id="rId38"/>
    <p:sldId id="263" r:id="rId39"/>
    <p:sldId id="264" r:id="rId40"/>
    <p:sldId id="265" r:id="rId41"/>
    <p:sldId id="266" r:id="rId42"/>
    <p:sldId id="267" r:id="rId43"/>
    <p:sldId id="268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2"/>
    <p:restoredTop sz="90116"/>
  </p:normalViewPr>
  <p:slideViewPr>
    <p:cSldViewPr snapToGrid="0">
      <p:cViewPr varScale="1">
        <p:scale>
          <a:sx n="143" d="100"/>
          <a:sy n="143" d="100"/>
        </p:scale>
        <p:origin x="208" y="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C1CA-B5D5-2F43-BF6F-CF7C88DAA9A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4B4F60-E381-0046-BEB3-D5D22902F4C3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Mathematics</a:t>
          </a:r>
        </a:p>
      </dgm:t>
    </dgm:pt>
    <dgm:pt modelId="{3125613B-6E6D-C24D-A406-E06B92220CED}" type="parTrans" cxnId="{BD8A4077-00C7-C744-9FD9-B27680F8909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1BD57A-52A3-BE4D-900F-6ED9BF22141E}" type="sibTrans" cxnId="{BD8A4077-00C7-C744-9FD9-B27680F8909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C6A28-A0F5-5E4B-8D5C-31B19F17BDA7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Programming</a:t>
          </a:r>
        </a:p>
      </dgm:t>
    </dgm:pt>
    <dgm:pt modelId="{AEFC1980-F862-614B-82F8-5097AAE3F228}" type="parTrans" cxnId="{D8880C1B-20A0-6A4C-81B9-054A80CD27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514DE5-1153-034B-BDFA-73DE7B2E3A7A}" type="sibTrans" cxnId="{D8880C1B-20A0-6A4C-81B9-054A80CD27E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9ABA1-05F2-1F4C-B013-1F8C79CA90BA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</a:p>
      </dgm:t>
    </dgm:pt>
    <dgm:pt modelId="{F82FAD6C-5988-6F44-A481-3BF95A001432}" type="parTrans" cxnId="{0695B23A-858B-8945-90C4-08298FCFBAA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28FCD-F44C-EE43-9B3C-71F62E67D449}" type="sibTrans" cxnId="{0695B23A-858B-8945-90C4-08298FCFBAA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E47EF5-4930-6B47-AE36-9AA08DF270E2}">
      <dgm:prSet phldrT="[Text]"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Engineering</a:t>
          </a:r>
        </a:p>
      </dgm:t>
    </dgm:pt>
    <dgm:pt modelId="{45FDAA80-81FF-EB48-B67B-E455EAC88CCF}" type="parTrans" cxnId="{213A7472-99AD-244A-9007-68142EF1DDA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DBB3F-56C3-264A-B615-5F947BA8D455}" type="sibTrans" cxnId="{213A7472-99AD-244A-9007-68142EF1DDA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5FC25-6BDA-B944-BF33-EFC8B21B28FA}" type="pres">
      <dgm:prSet presAssocID="{B59FC1CA-B5D5-2F43-BF6F-CF7C88DAA9A4}" presName="diagram" presStyleCnt="0">
        <dgm:presLayoutVars>
          <dgm:dir/>
          <dgm:resizeHandles val="exact"/>
        </dgm:presLayoutVars>
      </dgm:prSet>
      <dgm:spPr/>
    </dgm:pt>
    <dgm:pt modelId="{F30BAC6D-6F45-0A48-B7FB-DF07A9E05CE5}" type="pres">
      <dgm:prSet presAssocID="{224B4F60-E381-0046-BEB3-D5D22902F4C3}" presName="node" presStyleLbl="node1" presStyleIdx="0" presStyleCnt="4">
        <dgm:presLayoutVars>
          <dgm:bulletEnabled val="1"/>
        </dgm:presLayoutVars>
      </dgm:prSet>
      <dgm:spPr/>
    </dgm:pt>
    <dgm:pt modelId="{F277DAAA-AFF6-714F-A177-2101DE0541F7}" type="pres">
      <dgm:prSet presAssocID="{B41BD57A-52A3-BE4D-900F-6ED9BF22141E}" presName="sibTrans" presStyleCnt="0"/>
      <dgm:spPr/>
    </dgm:pt>
    <dgm:pt modelId="{C568A2DD-CCD6-D84C-B6B9-A7F828AB7A09}" type="pres">
      <dgm:prSet presAssocID="{EE8C6A28-A0F5-5E4B-8D5C-31B19F17BDA7}" presName="node" presStyleLbl="node1" presStyleIdx="1" presStyleCnt="4">
        <dgm:presLayoutVars>
          <dgm:bulletEnabled val="1"/>
        </dgm:presLayoutVars>
      </dgm:prSet>
      <dgm:spPr/>
    </dgm:pt>
    <dgm:pt modelId="{45382BA9-FD47-E54C-A815-6CC0B27BD95C}" type="pres">
      <dgm:prSet presAssocID="{6E514DE5-1153-034B-BDFA-73DE7B2E3A7A}" presName="sibTrans" presStyleCnt="0"/>
      <dgm:spPr/>
    </dgm:pt>
    <dgm:pt modelId="{32C029E2-FDFB-FF40-A8D3-75CDD73A3D62}" type="pres">
      <dgm:prSet presAssocID="{0529ABA1-05F2-1F4C-B013-1F8C79CA90BA}" presName="node" presStyleLbl="node1" presStyleIdx="2" presStyleCnt="4">
        <dgm:presLayoutVars>
          <dgm:bulletEnabled val="1"/>
        </dgm:presLayoutVars>
      </dgm:prSet>
      <dgm:spPr/>
    </dgm:pt>
    <dgm:pt modelId="{546E1DC2-D125-0848-B104-FC9AA610E35B}" type="pres">
      <dgm:prSet presAssocID="{33228FCD-F44C-EE43-9B3C-71F62E67D449}" presName="sibTrans" presStyleCnt="0"/>
      <dgm:spPr/>
    </dgm:pt>
    <dgm:pt modelId="{C05371C7-3BFD-774F-900B-AE2AC10BF806}" type="pres">
      <dgm:prSet presAssocID="{78E47EF5-4930-6B47-AE36-9AA08DF270E2}" presName="node" presStyleLbl="node1" presStyleIdx="3" presStyleCnt="4">
        <dgm:presLayoutVars>
          <dgm:bulletEnabled val="1"/>
        </dgm:presLayoutVars>
      </dgm:prSet>
      <dgm:spPr/>
    </dgm:pt>
  </dgm:ptLst>
  <dgm:cxnLst>
    <dgm:cxn modelId="{D8880C1B-20A0-6A4C-81B9-054A80CD27EE}" srcId="{B59FC1CA-B5D5-2F43-BF6F-CF7C88DAA9A4}" destId="{EE8C6A28-A0F5-5E4B-8D5C-31B19F17BDA7}" srcOrd="1" destOrd="0" parTransId="{AEFC1980-F862-614B-82F8-5097AAE3F228}" sibTransId="{6E514DE5-1153-034B-BDFA-73DE7B2E3A7A}"/>
    <dgm:cxn modelId="{0695B23A-858B-8945-90C4-08298FCFBAA4}" srcId="{B59FC1CA-B5D5-2F43-BF6F-CF7C88DAA9A4}" destId="{0529ABA1-05F2-1F4C-B013-1F8C79CA90BA}" srcOrd="2" destOrd="0" parTransId="{F82FAD6C-5988-6F44-A481-3BF95A001432}" sibTransId="{33228FCD-F44C-EE43-9B3C-71F62E67D449}"/>
    <dgm:cxn modelId="{1EC0875B-9F1C-CB40-AC84-9CC4928B2829}" type="presOf" srcId="{224B4F60-E381-0046-BEB3-D5D22902F4C3}" destId="{F30BAC6D-6F45-0A48-B7FB-DF07A9E05CE5}" srcOrd="0" destOrd="0" presId="urn:microsoft.com/office/officeart/2005/8/layout/default"/>
    <dgm:cxn modelId="{213A7472-99AD-244A-9007-68142EF1DDAF}" srcId="{B59FC1CA-B5D5-2F43-BF6F-CF7C88DAA9A4}" destId="{78E47EF5-4930-6B47-AE36-9AA08DF270E2}" srcOrd="3" destOrd="0" parTransId="{45FDAA80-81FF-EB48-B67B-E455EAC88CCF}" sibTransId="{F0CDBB3F-56C3-264A-B615-5F947BA8D455}"/>
    <dgm:cxn modelId="{BD8A4077-00C7-C744-9FD9-B27680F8909F}" srcId="{B59FC1CA-B5D5-2F43-BF6F-CF7C88DAA9A4}" destId="{224B4F60-E381-0046-BEB3-D5D22902F4C3}" srcOrd="0" destOrd="0" parTransId="{3125613B-6E6D-C24D-A406-E06B92220CED}" sibTransId="{B41BD57A-52A3-BE4D-900F-6ED9BF22141E}"/>
    <dgm:cxn modelId="{2AA1479B-EBF9-6043-ADE3-BAB975F42AD8}" type="presOf" srcId="{78E47EF5-4930-6B47-AE36-9AA08DF270E2}" destId="{C05371C7-3BFD-774F-900B-AE2AC10BF806}" srcOrd="0" destOrd="0" presId="urn:microsoft.com/office/officeart/2005/8/layout/default"/>
    <dgm:cxn modelId="{395238B2-517F-1D4F-9CC6-A40D1B01484D}" type="presOf" srcId="{B59FC1CA-B5D5-2F43-BF6F-CF7C88DAA9A4}" destId="{8325FC25-6BDA-B944-BF33-EFC8B21B28FA}" srcOrd="0" destOrd="0" presId="urn:microsoft.com/office/officeart/2005/8/layout/default"/>
    <dgm:cxn modelId="{6BF5EDBD-40C7-D441-9C4A-262B29271D1F}" type="presOf" srcId="{EE8C6A28-A0F5-5E4B-8D5C-31B19F17BDA7}" destId="{C568A2DD-CCD6-D84C-B6B9-A7F828AB7A09}" srcOrd="0" destOrd="0" presId="urn:microsoft.com/office/officeart/2005/8/layout/default"/>
    <dgm:cxn modelId="{7EEA31C1-3CD5-7D41-A080-0E502C735118}" type="presOf" srcId="{0529ABA1-05F2-1F4C-B013-1F8C79CA90BA}" destId="{32C029E2-FDFB-FF40-A8D3-75CDD73A3D62}" srcOrd="0" destOrd="0" presId="urn:microsoft.com/office/officeart/2005/8/layout/default"/>
    <dgm:cxn modelId="{1D166B78-CCB4-D747-B77C-ACF04E2DE90B}" type="presParOf" srcId="{8325FC25-6BDA-B944-BF33-EFC8B21B28FA}" destId="{F30BAC6D-6F45-0A48-B7FB-DF07A9E05CE5}" srcOrd="0" destOrd="0" presId="urn:microsoft.com/office/officeart/2005/8/layout/default"/>
    <dgm:cxn modelId="{1946791A-A26A-3449-9E65-2E6C3FF99335}" type="presParOf" srcId="{8325FC25-6BDA-B944-BF33-EFC8B21B28FA}" destId="{F277DAAA-AFF6-714F-A177-2101DE0541F7}" srcOrd="1" destOrd="0" presId="urn:microsoft.com/office/officeart/2005/8/layout/default"/>
    <dgm:cxn modelId="{203AA52F-FF34-8B40-83D0-5E96C95FE37D}" type="presParOf" srcId="{8325FC25-6BDA-B944-BF33-EFC8B21B28FA}" destId="{C568A2DD-CCD6-D84C-B6B9-A7F828AB7A09}" srcOrd="2" destOrd="0" presId="urn:microsoft.com/office/officeart/2005/8/layout/default"/>
    <dgm:cxn modelId="{8C1E2149-499E-C148-AA53-BB84F3855FA6}" type="presParOf" srcId="{8325FC25-6BDA-B944-BF33-EFC8B21B28FA}" destId="{45382BA9-FD47-E54C-A815-6CC0B27BD95C}" srcOrd="3" destOrd="0" presId="urn:microsoft.com/office/officeart/2005/8/layout/default"/>
    <dgm:cxn modelId="{C01BE34C-A3B3-9D45-B0F6-71FA1504913A}" type="presParOf" srcId="{8325FC25-6BDA-B944-BF33-EFC8B21B28FA}" destId="{32C029E2-FDFB-FF40-A8D3-75CDD73A3D62}" srcOrd="4" destOrd="0" presId="urn:microsoft.com/office/officeart/2005/8/layout/default"/>
    <dgm:cxn modelId="{09683C72-9838-6649-810D-B5C9BD86F576}" type="presParOf" srcId="{8325FC25-6BDA-B944-BF33-EFC8B21B28FA}" destId="{546E1DC2-D125-0848-B104-FC9AA610E35B}" srcOrd="5" destOrd="0" presId="urn:microsoft.com/office/officeart/2005/8/layout/default"/>
    <dgm:cxn modelId="{59DB5604-9F90-D442-AE29-7F14FAE7E854}" type="presParOf" srcId="{8325FC25-6BDA-B944-BF33-EFC8B21B28FA}" destId="{C05371C7-3BFD-774F-900B-AE2AC10BF80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BAC6D-6F45-0A48-B7FB-DF07A9E05CE5}">
      <dsp:nvSpPr>
        <dsp:cNvPr id="0" name=""/>
        <dsp:cNvSpPr/>
      </dsp:nvSpPr>
      <dsp:spPr>
        <a:xfrm>
          <a:off x="1311048" y="1635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Mathematics</a:t>
          </a:r>
        </a:p>
      </dsp:txBody>
      <dsp:txXfrm>
        <a:off x="1311048" y="1635"/>
        <a:ext cx="2506953" cy="1504172"/>
      </dsp:txXfrm>
    </dsp:sp>
    <dsp:sp modelId="{C568A2DD-CCD6-D84C-B6B9-A7F828AB7A09}">
      <dsp:nvSpPr>
        <dsp:cNvPr id="0" name=""/>
        <dsp:cNvSpPr/>
      </dsp:nvSpPr>
      <dsp:spPr>
        <a:xfrm>
          <a:off x="4068697" y="1635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Programming</a:t>
          </a:r>
        </a:p>
      </dsp:txBody>
      <dsp:txXfrm>
        <a:off x="4068697" y="1635"/>
        <a:ext cx="2506953" cy="1504172"/>
      </dsp:txXfrm>
    </dsp:sp>
    <dsp:sp modelId="{32C029E2-FDFB-FF40-A8D3-75CDD73A3D62}">
      <dsp:nvSpPr>
        <dsp:cNvPr id="0" name=""/>
        <dsp:cNvSpPr/>
      </dsp:nvSpPr>
      <dsp:spPr>
        <a:xfrm>
          <a:off x="1311048" y="1756503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</a:p>
      </dsp:txBody>
      <dsp:txXfrm>
        <a:off x="1311048" y="1756503"/>
        <a:ext cx="2506953" cy="1504172"/>
      </dsp:txXfrm>
    </dsp:sp>
    <dsp:sp modelId="{C05371C7-3BFD-774F-900B-AE2AC10BF806}">
      <dsp:nvSpPr>
        <dsp:cNvPr id="0" name=""/>
        <dsp:cNvSpPr/>
      </dsp:nvSpPr>
      <dsp:spPr>
        <a:xfrm>
          <a:off x="4068697" y="1756503"/>
          <a:ext cx="2506953" cy="150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>
              <a:latin typeface="Arial" panose="020B0604020202020204" pitchFamily="34" charset="0"/>
              <a:cs typeface="Arial" panose="020B0604020202020204" pitchFamily="34" charset="0"/>
            </a:rPr>
            <a:t>Engineering</a:t>
          </a:r>
        </a:p>
      </dsp:txBody>
      <dsp:txXfrm>
        <a:off x="4068697" y="1756503"/>
        <a:ext cx="2506953" cy="150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08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9550-2844-26C3-AEB7-3BD213F8F3E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26" y="127396"/>
            <a:ext cx="20002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anaconda/navigator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TL%3BD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053548"/>
            <a:ext cx="7688100" cy="23712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>
                <a:latin typeface="Arial" panose="020B0604020202020204" pitchFamily="34" charset="0"/>
              </a:rPr>
              <a:t>Python and scikit-learn</a:t>
            </a:r>
          </a:p>
          <a:p>
            <a:pPr algn="ctr">
              <a:spcBef>
                <a:spcPts val="0"/>
              </a:spcBef>
            </a:pPr>
            <a:r>
              <a:rPr lang="en-GB" sz="3500">
                <a:latin typeface="Arial" panose="020B0604020202020204" pitchFamily="34" charset="0"/>
              </a:rPr>
              <a:t>Topics relevant to Machine Learning</a:t>
            </a:r>
          </a:p>
          <a:p>
            <a:pPr algn="ctr">
              <a:spcBef>
                <a:spcPts val="0"/>
              </a:spcBef>
            </a:pPr>
            <a:br>
              <a:rPr lang="en-GB" sz="3500">
                <a:latin typeface="Arial" panose="020B0604020202020204" pitchFamily="34" charset="0"/>
              </a:rPr>
            </a:br>
            <a:r>
              <a:rPr lang="en-GB" sz="3500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(with slides from M. Sperti, POLITO)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38"/>
            <a:ext cx="775252" cy="7752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C83-A3B8-19E8-D176-1D3A3DD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878675"/>
            <a:ext cx="8212974" cy="275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YOUR.WORK.MUST.</a:t>
            </a:r>
          </a:p>
        </p:txBody>
      </p:sp>
    </p:spTree>
    <p:extLst>
      <p:ext uri="{BB962C8B-B14F-4D97-AF65-F5344CB8AC3E}">
        <p14:creationId xmlns:p14="http://schemas.microsoft.com/office/powerpoint/2010/main" val="1681711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C83-A3B8-19E8-D176-1D3A3DD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878675"/>
            <a:ext cx="8212974" cy="275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YOUR.WORK.MUST.BE.</a:t>
            </a:r>
          </a:p>
        </p:txBody>
      </p:sp>
    </p:spTree>
    <p:extLst>
      <p:ext uri="{BB962C8B-B14F-4D97-AF65-F5344CB8AC3E}">
        <p14:creationId xmlns:p14="http://schemas.microsoft.com/office/powerpoint/2010/main" val="364764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C83-A3B8-19E8-D176-1D3A3DD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878675"/>
            <a:ext cx="8212974" cy="275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YOUR.WORK.MUST.BE.REPRODUCIBLE</a:t>
            </a:r>
          </a:p>
        </p:txBody>
      </p:sp>
    </p:spTree>
    <p:extLst>
      <p:ext uri="{BB962C8B-B14F-4D97-AF65-F5344CB8AC3E}">
        <p14:creationId xmlns:p14="http://schemas.microsoft.com/office/powerpoint/2010/main" val="2398117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5C1E-3F52-F5B5-0263-25E7AD2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Tools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109F-031C-046D-C1E8-40C7F0F9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rmAutofit/>
          </a:bodyPr>
          <a:lstStyle/>
          <a:p>
            <a:r>
              <a:rPr lang="en-CH"/>
              <a:t>You need to use the right tools, to ensure that your work is reproducible and transparente (and in the right way). This is what we will discuss today.</a:t>
            </a:r>
          </a:p>
          <a:p>
            <a:endParaRPr lang="en-CH"/>
          </a:p>
          <a:p>
            <a:pPr marL="0" indent="0">
              <a:buNone/>
            </a:pPr>
            <a:r>
              <a:rPr lang="en-CH"/>
              <a:t>Other reasons to use specific tools:</a:t>
            </a:r>
          </a:p>
          <a:p>
            <a:r>
              <a:rPr lang="en-CH"/>
              <a:t>Collaboration with multiple people</a:t>
            </a:r>
          </a:p>
          <a:p>
            <a:r>
              <a:rPr lang="en-CH"/>
              <a:t>Exchange of information</a:t>
            </a:r>
          </a:p>
          <a:p>
            <a:r>
              <a:rPr lang="en-CH"/>
              <a:t>Backups of your work</a:t>
            </a:r>
          </a:p>
          <a:p>
            <a:r>
              <a:rPr lang="en-GB"/>
              <a:t>e</a:t>
            </a:r>
            <a:r>
              <a:rPr lang="en-CH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741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284116" y="301934"/>
            <a:ext cx="3009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6B623E6-57C9-4216-A211-F0D80326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EF941B-58B3-4C4A-91A0-58A441FD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8F4D-197E-4845-BBB0-609ADBAC2AB0}" type="slidenum">
              <a:rPr lang="en-US" smtClean="0"/>
              <a:t>14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E8520C-CF03-4BC8-89E9-2DE98E9287C0}"/>
              </a:ext>
            </a:extLst>
          </p:cNvPr>
          <p:cNvSpPr txBox="1"/>
          <p:nvPr/>
        </p:nvSpPr>
        <p:spPr>
          <a:xfrm>
            <a:off x="399495" y="986243"/>
            <a:ext cx="834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beginning of every research project (especially involving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big amounts of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it is fundamental to clearly organize data, code and documentation inside a unique place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reason for this is the concept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perform experiments and analysis on data, you must guarantee that every test you do is reproducible and that, given the same inputs, you always obtain the same outputs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Moreover, this is very useful when you produce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research papers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since you must clearly describe the operations you performed on data (in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section) and provide lots of figures to prove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15565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5DC794A-E82D-4510-898B-526DAFDF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6" y="324823"/>
            <a:ext cx="1194789" cy="12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Sperti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07D3B7-CE9F-4190-8A56-5026B1C1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8F4D-197E-4845-BBB0-609ADBAC2AB0}" type="slidenum">
              <a:rPr lang="en-US" smtClean="0"/>
              <a:t>15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0ED262-B3A6-4624-9B16-4DAF0506C728}"/>
              </a:ext>
            </a:extLst>
          </p:cNvPr>
          <p:cNvSpPr txBox="1"/>
          <p:nvPr/>
        </p:nvSpPr>
        <p:spPr>
          <a:xfrm>
            <a:off x="337352" y="1754966"/>
            <a:ext cx="8469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you’re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visualizing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building a new game, there’s a whole community and set of tools on GitHub that can help you do it even better (1).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development 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you can host and review code, manage projects, and build software alongside 50 million developers (2).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helps you to: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Write better code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Manage a research project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Share code with your team-mates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(private repositories) or with the entire GitHub community (public repositories)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629013-34B1-4E84-89D3-075480E3400C}"/>
              </a:ext>
            </a:extLst>
          </p:cNvPr>
          <p:cNvSpPr txBox="1"/>
          <p:nvPr/>
        </p:nvSpPr>
        <p:spPr>
          <a:xfrm>
            <a:off x="6068528" y="4320162"/>
            <a:ext cx="28362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https://lab.github.com/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065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058218" y="351249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5DC794A-E82D-4510-898B-526DAFDF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1" y="324615"/>
            <a:ext cx="1194789" cy="12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0ED262-B3A6-4624-9B16-4DAF0506C728}"/>
              </a:ext>
            </a:extLst>
          </p:cNvPr>
          <p:cNvSpPr txBox="1"/>
          <p:nvPr/>
        </p:nvSpPr>
        <p:spPr>
          <a:xfrm>
            <a:off x="417250" y="1695614"/>
            <a:ext cx="83095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an account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(it’s free!) 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your first repository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 with your collaborators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you are a Windows user, download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GitHub Desktop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 (1)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you are a Linux user, you don’t need to download anything (you will update your repositories by terminal)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four fundamental actions you can perform using GitHub: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repository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change inside a repository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committed change to GitHub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 update from GitHub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185EB0-084D-4816-82C3-F084A5060645}"/>
              </a:ext>
            </a:extLst>
          </p:cNvPr>
          <p:cNvSpPr txBox="1"/>
          <p:nvPr/>
        </p:nvSpPr>
        <p:spPr>
          <a:xfrm>
            <a:off x="5429250" y="4489340"/>
            <a:ext cx="204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https://desktop.github.com/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54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628647" y="1042289"/>
            <a:ext cx="7886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create your own repository or open an existing one (e.g. shared with you by one of your team-mates)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you have your own repository in GitHub, to use it on your laptop,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it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only once, each time you want to use a new repository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3F0CD49-9151-4653-A54C-76D651B50C4A}"/>
              </a:ext>
            </a:extLst>
          </p:cNvPr>
          <p:cNvGrpSpPr/>
          <p:nvPr/>
        </p:nvGrpSpPr>
        <p:grpSpPr>
          <a:xfrm>
            <a:off x="1957388" y="2395835"/>
            <a:ext cx="4696189" cy="2200871"/>
            <a:chOff x="1085850" y="3070622"/>
            <a:chExt cx="6261585" cy="2934494"/>
          </a:xfrm>
        </p:grpSpPr>
        <p:pic>
          <p:nvPicPr>
            <p:cNvPr id="9" name="Picture 2" descr="See the source image">
              <a:extLst>
                <a:ext uri="{FF2B5EF4-FFF2-40B4-BE49-F238E27FC236}">
                  <a16:creationId xmlns:a16="http://schemas.microsoft.com/office/drawing/2014/main" id="{A170088F-BCA8-4D15-A3AA-70C650F10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909" y="3070622"/>
              <a:ext cx="5417526" cy="2934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ccia in giù 15">
              <a:extLst>
                <a:ext uri="{FF2B5EF4-FFF2-40B4-BE49-F238E27FC236}">
                  <a16:creationId xmlns:a16="http://schemas.microsoft.com/office/drawing/2014/main" id="{2036F258-C833-4D86-8022-B54D3A50EED3}"/>
                </a:ext>
              </a:extLst>
            </p:cNvPr>
            <p:cNvSpPr/>
            <p:nvPr/>
          </p:nvSpPr>
          <p:spPr>
            <a:xfrm>
              <a:off x="1085850" y="3471259"/>
              <a:ext cx="844059" cy="1525398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AEAE655-79AB-4001-B24F-8B0BBC61254D}"/>
                </a:ext>
              </a:extLst>
            </p:cNvPr>
            <p:cNvSpPr txBox="1"/>
            <p:nvPr/>
          </p:nvSpPr>
          <p:spPr>
            <a:xfrm rot="16200000">
              <a:off x="949625" y="3837152"/>
              <a:ext cx="113189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13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514902" y="1042289"/>
            <a:ext cx="8114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Now, you have a new local folder, and you can begin to work on it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you finish your local work, to update changes and to share changes with other collaborators,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changes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them to GitHub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every time you have something new to update/share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2F28F67-361A-4F6F-8526-1D09B7D03D50}"/>
              </a:ext>
            </a:extLst>
          </p:cNvPr>
          <p:cNvGrpSpPr/>
          <p:nvPr/>
        </p:nvGrpSpPr>
        <p:grpSpPr>
          <a:xfrm>
            <a:off x="1957388" y="2395835"/>
            <a:ext cx="5504257" cy="2200871"/>
            <a:chOff x="1085850" y="3194447"/>
            <a:chExt cx="7339009" cy="293449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93F0CD49-9151-4653-A54C-76D651B50C4A}"/>
                </a:ext>
              </a:extLst>
            </p:cNvPr>
            <p:cNvGrpSpPr/>
            <p:nvPr/>
          </p:nvGrpSpPr>
          <p:grpSpPr>
            <a:xfrm>
              <a:off x="1085850" y="3194447"/>
              <a:ext cx="6261585" cy="2934494"/>
              <a:chOff x="1085850" y="3070622"/>
              <a:chExt cx="6261585" cy="2934494"/>
            </a:xfrm>
          </p:grpSpPr>
          <p:pic>
            <p:nvPicPr>
              <p:cNvPr id="9" name="Picture 2" descr="See the source image">
                <a:extLst>
                  <a:ext uri="{FF2B5EF4-FFF2-40B4-BE49-F238E27FC236}">
                    <a16:creationId xmlns:a16="http://schemas.microsoft.com/office/drawing/2014/main" id="{A170088F-BCA8-4D15-A3AA-70C650F10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9909" y="3070622"/>
                <a:ext cx="5417526" cy="2934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Freccia in giù 15">
                <a:extLst>
                  <a:ext uri="{FF2B5EF4-FFF2-40B4-BE49-F238E27FC236}">
                    <a16:creationId xmlns:a16="http://schemas.microsoft.com/office/drawing/2014/main" id="{2036F258-C833-4D86-8022-B54D3A50EED3}"/>
                  </a:ext>
                </a:extLst>
              </p:cNvPr>
              <p:cNvSpPr/>
              <p:nvPr/>
            </p:nvSpPr>
            <p:spPr>
              <a:xfrm>
                <a:off x="1085850" y="3471259"/>
                <a:ext cx="844059" cy="1525398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AEAE655-79AB-4001-B24F-8B0BBC61254D}"/>
                  </a:ext>
                </a:extLst>
              </p:cNvPr>
              <p:cNvSpPr txBox="1"/>
              <p:nvPr/>
            </p:nvSpPr>
            <p:spPr>
              <a:xfrm rot="16200000">
                <a:off x="949625" y="3837151"/>
                <a:ext cx="113189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</a:p>
            </p:txBody>
          </p:sp>
        </p:grpSp>
        <p:sp>
          <p:nvSpPr>
            <p:cNvPr id="4" name="Freccia in giù 3">
              <a:extLst>
                <a:ext uri="{FF2B5EF4-FFF2-40B4-BE49-F238E27FC236}">
                  <a16:creationId xmlns:a16="http://schemas.microsoft.com/office/drawing/2014/main" id="{1BB98B0E-55DC-483E-8C02-CA9D50B1AF0F}"/>
                </a:ext>
              </a:extLst>
            </p:cNvPr>
            <p:cNvSpPr/>
            <p:nvPr/>
          </p:nvSpPr>
          <p:spPr>
            <a:xfrm rot="10800000">
              <a:off x="7424290" y="4667251"/>
              <a:ext cx="497887" cy="106207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502F94A-1B2E-493E-8B53-60C03540BE2C}"/>
                </a:ext>
              </a:extLst>
            </p:cNvPr>
            <p:cNvSpPr txBox="1"/>
            <p:nvPr/>
          </p:nvSpPr>
          <p:spPr>
            <a:xfrm rot="16200000">
              <a:off x="7092208" y="501362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8798142-7B1D-41C8-896D-3288645B6577}"/>
                </a:ext>
              </a:extLst>
            </p:cNvPr>
            <p:cNvGrpSpPr/>
            <p:nvPr/>
          </p:nvGrpSpPr>
          <p:grpSpPr>
            <a:xfrm>
              <a:off x="7926971" y="3595083"/>
              <a:ext cx="497888" cy="2128683"/>
              <a:chOff x="7926971" y="3595083"/>
              <a:chExt cx="497888" cy="2128683"/>
            </a:xfrm>
          </p:grpSpPr>
          <p:sp>
            <p:nvSpPr>
              <p:cNvPr id="5" name="Freccia in giù 4">
                <a:extLst>
                  <a:ext uri="{FF2B5EF4-FFF2-40B4-BE49-F238E27FC236}">
                    <a16:creationId xmlns:a16="http://schemas.microsoft.com/office/drawing/2014/main" id="{A94629E3-C385-48E8-AB66-87D232694002}"/>
                  </a:ext>
                </a:extLst>
              </p:cNvPr>
              <p:cNvSpPr/>
              <p:nvPr/>
            </p:nvSpPr>
            <p:spPr>
              <a:xfrm rot="10800000">
                <a:off x="7926971" y="3595083"/>
                <a:ext cx="497888" cy="2128683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83CD004-E589-4A37-81A6-174CC673902C}"/>
                  </a:ext>
                </a:extLst>
              </p:cNvPr>
              <p:cNvSpPr txBox="1"/>
              <p:nvPr/>
            </p:nvSpPr>
            <p:spPr>
              <a:xfrm rot="16200000">
                <a:off x="7594891" y="4462720"/>
                <a:ext cx="116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206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791E94C-E1C9-481B-A31A-3C322F06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73421-801D-42B0-A336-FE124D575B75}"/>
              </a:ext>
            </a:extLst>
          </p:cNvPr>
          <p:cNvSpPr txBox="1"/>
          <p:nvPr/>
        </p:nvSpPr>
        <p:spPr>
          <a:xfrm>
            <a:off x="479391" y="1042289"/>
            <a:ext cx="818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Finally, if you want to update your repository with changes made by other collaborators you must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changes from GitHub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you must perform this step every time you have something new to download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534BF6-35AA-4985-A26D-023A78C2164F}"/>
              </a:ext>
            </a:extLst>
          </p:cNvPr>
          <p:cNvSpPr txBox="1"/>
          <p:nvPr/>
        </p:nvSpPr>
        <p:spPr>
          <a:xfrm>
            <a:off x="2198070" y="354992"/>
            <a:ext cx="4747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Clone, Commit, Push &amp; Pull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2F28F67-361A-4F6F-8526-1D09B7D03D50}"/>
              </a:ext>
            </a:extLst>
          </p:cNvPr>
          <p:cNvGrpSpPr/>
          <p:nvPr/>
        </p:nvGrpSpPr>
        <p:grpSpPr>
          <a:xfrm>
            <a:off x="1957388" y="2395835"/>
            <a:ext cx="5504257" cy="2200871"/>
            <a:chOff x="1085850" y="3194447"/>
            <a:chExt cx="7339009" cy="293449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93F0CD49-9151-4653-A54C-76D651B50C4A}"/>
                </a:ext>
              </a:extLst>
            </p:cNvPr>
            <p:cNvGrpSpPr/>
            <p:nvPr/>
          </p:nvGrpSpPr>
          <p:grpSpPr>
            <a:xfrm>
              <a:off x="1085850" y="3194447"/>
              <a:ext cx="6261585" cy="2934494"/>
              <a:chOff x="1085850" y="3070622"/>
              <a:chExt cx="6261585" cy="2934494"/>
            </a:xfrm>
          </p:grpSpPr>
          <p:pic>
            <p:nvPicPr>
              <p:cNvPr id="9" name="Picture 2" descr="See the source image">
                <a:extLst>
                  <a:ext uri="{FF2B5EF4-FFF2-40B4-BE49-F238E27FC236}">
                    <a16:creationId xmlns:a16="http://schemas.microsoft.com/office/drawing/2014/main" id="{A170088F-BCA8-4D15-A3AA-70C650F10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9909" y="3070622"/>
                <a:ext cx="5417526" cy="2934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Freccia in giù 15">
                <a:extLst>
                  <a:ext uri="{FF2B5EF4-FFF2-40B4-BE49-F238E27FC236}">
                    <a16:creationId xmlns:a16="http://schemas.microsoft.com/office/drawing/2014/main" id="{2036F258-C833-4D86-8022-B54D3A50EED3}"/>
                  </a:ext>
                </a:extLst>
              </p:cNvPr>
              <p:cNvSpPr/>
              <p:nvPr/>
            </p:nvSpPr>
            <p:spPr>
              <a:xfrm>
                <a:off x="1085850" y="3471259"/>
                <a:ext cx="844059" cy="1525398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AEAE655-79AB-4001-B24F-8B0BBC61254D}"/>
                  </a:ext>
                </a:extLst>
              </p:cNvPr>
              <p:cNvSpPr txBox="1"/>
              <p:nvPr/>
            </p:nvSpPr>
            <p:spPr>
              <a:xfrm rot="16200000">
                <a:off x="949625" y="3837151"/>
                <a:ext cx="113189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</a:p>
            </p:txBody>
          </p:sp>
        </p:grpSp>
        <p:sp>
          <p:nvSpPr>
            <p:cNvPr id="4" name="Freccia in giù 3">
              <a:extLst>
                <a:ext uri="{FF2B5EF4-FFF2-40B4-BE49-F238E27FC236}">
                  <a16:creationId xmlns:a16="http://schemas.microsoft.com/office/drawing/2014/main" id="{1BB98B0E-55DC-483E-8C02-CA9D50B1AF0F}"/>
                </a:ext>
              </a:extLst>
            </p:cNvPr>
            <p:cNvSpPr/>
            <p:nvPr/>
          </p:nvSpPr>
          <p:spPr>
            <a:xfrm rot="10800000">
              <a:off x="7424290" y="4667251"/>
              <a:ext cx="497887" cy="106207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502F94A-1B2E-493E-8B53-60C03540BE2C}"/>
                </a:ext>
              </a:extLst>
            </p:cNvPr>
            <p:cNvSpPr txBox="1"/>
            <p:nvPr/>
          </p:nvSpPr>
          <p:spPr>
            <a:xfrm rot="16200000">
              <a:off x="7092208" y="501362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8798142-7B1D-41C8-896D-3288645B6577}"/>
                </a:ext>
              </a:extLst>
            </p:cNvPr>
            <p:cNvGrpSpPr/>
            <p:nvPr/>
          </p:nvGrpSpPr>
          <p:grpSpPr>
            <a:xfrm>
              <a:off x="7926971" y="3595083"/>
              <a:ext cx="497888" cy="2128683"/>
              <a:chOff x="7926971" y="3595083"/>
              <a:chExt cx="497888" cy="2128683"/>
            </a:xfrm>
          </p:grpSpPr>
          <p:sp>
            <p:nvSpPr>
              <p:cNvPr id="5" name="Freccia in giù 4">
                <a:extLst>
                  <a:ext uri="{FF2B5EF4-FFF2-40B4-BE49-F238E27FC236}">
                    <a16:creationId xmlns:a16="http://schemas.microsoft.com/office/drawing/2014/main" id="{A94629E3-C385-48E8-AB66-87D232694002}"/>
                  </a:ext>
                </a:extLst>
              </p:cNvPr>
              <p:cNvSpPr/>
              <p:nvPr/>
            </p:nvSpPr>
            <p:spPr>
              <a:xfrm rot="10800000">
                <a:off x="7926971" y="3595083"/>
                <a:ext cx="497888" cy="2128683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83CD004-E589-4A37-81A6-174CC673902C}"/>
                  </a:ext>
                </a:extLst>
              </p:cNvPr>
              <p:cNvSpPr txBox="1"/>
              <p:nvPr/>
            </p:nvSpPr>
            <p:spPr>
              <a:xfrm rot="16200000">
                <a:off x="7594891" y="4462720"/>
                <a:ext cx="116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</a:p>
            </p:txBody>
          </p:sp>
        </p:grpSp>
      </p:grp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3B9273C6-EE4D-4954-BB18-560A467948A8}"/>
              </a:ext>
            </a:extLst>
          </p:cNvPr>
          <p:cNvSpPr/>
          <p:nvPr/>
        </p:nvSpPr>
        <p:spPr>
          <a:xfrm>
            <a:off x="6128138" y="2658781"/>
            <a:ext cx="525439" cy="757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251CFD-200B-4FCC-BA2E-DCEB2C5FABC0}"/>
              </a:ext>
            </a:extLst>
          </p:cNvPr>
          <p:cNvSpPr txBox="1"/>
          <p:nvPr/>
        </p:nvSpPr>
        <p:spPr>
          <a:xfrm rot="16200000">
            <a:off x="6012238" y="2759244"/>
            <a:ext cx="7572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6145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63F4-D3B7-B9E6-F4CF-B0CD4592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1F7-F00A-0EAD-51C5-36510912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The students understand the main components of and can explain what a machine learning pipeline is</a:t>
            </a:r>
          </a:p>
          <a:p>
            <a:r>
              <a:rPr lang="en-US" sz="1600"/>
              <a:t>The students are able to list the tools used in machine learning projects and their advantages and disadvantages</a:t>
            </a:r>
          </a:p>
          <a:p>
            <a:r>
              <a:rPr lang="en-US" sz="1600"/>
              <a:t>The students can explain the main advantages of numpy with respect to plan Python</a:t>
            </a:r>
          </a:p>
          <a:p>
            <a:r>
              <a:rPr lang="en-US" sz="1600"/>
              <a:t>The students understand the importance of avoiding over-engineering</a:t>
            </a:r>
          </a:p>
          <a:p>
            <a:r>
              <a:rPr lang="en-US" sz="1600"/>
              <a:t>The students understand the importance of understanding every single detail of each piece of code they use</a:t>
            </a:r>
          </a:p>
          <a:p>
            <a:r>
              <a:rPr lang="en-US" sz="1600"/>
              <a:t>The students understand the possibility of scikit-learn and that it covers all aspects of a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409871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414463" y="446059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</p:txBody>
      </p:sp>
      <p:pic>
        <p:nvPicPr>
          <p:cNvPr id="2" name="Picture 4" descr="See the source image">
            <a:extLst>
              <a:ext uri="{FF2B5EF4-FFF2-40B4-BE49-F238E27FC236}">
                <a16:creationId xmlns:a16="http://schemas.microsoft.com/office/drawing/2014/main" id="{13B97F86-D44C-4769-BE41-1494B1E5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76" y="228942"/>
            <a:ext cx="924099" cy="9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877A18-8AD4-4D17-9B11-1662F721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1186EB-FF3B-411C-8142-DF5E309ED08A}"/>
              </a:ext>
            </a:extLst>
          </p:cNvPr>
          <p:cNvSpPr txBox="1"/>
          <p:nvPr/>
        </p:nvSpPr>
        <p:spPr>
          <a:xfrm>
            <a:off x="399689" y="1463754"/>
            <a:ext cx="82649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 is an open-source web application that allows you to create and share documents that contain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live code, equations, visualizations and narrative 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Uses include data cleaning and transformation, numerical simulation, statistical modeling, data visualization, machine learning, and much more (1)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0E8A5B-4636-441D-9FCD-F93310D75526}"/>
              </a:ext>
            </a:extLst>
          </p:cNvPr>
          <p:cNvSpPr txBox="1"/>
          <p:nvPr/>
        </p:nvSpPr>
        <p:spPr>
          <a:xfrm>
            <a:off x="4859824" y="446057"/>
            <a:ext cx="28697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Notebooks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562C41-B4A0-4EA2-8613-0BD7D996ED8E}"/>
              </a:ext>
            </a:extLst>
          </p:cNvPr>
          <p:cNvSpPr txBox="1"/>
          <p:nvPr/>
        </p:nvSpPr>
        <p:spPr>
          <a:xfrm>
            <a:off x="3873561" y="4185808"/>
            <a:ext cx="4027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https://jupyter.org/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arenBoth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https://docs.anaconda.com/anaconda/navigator/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05EDD2-906C-4007-9E8A-E458C298A941}"/>
              </a:ext>
            </a:extLst>
          </p:cNvPr>
          <p:cNvSpPr txBox="1"/>
          <p:nvPr/>
        </p:nvSpPr>
        <p:spPr>
          <a:xfrm>
            <a:off x="399689" y="2681023"/>
            <a:ext cx="83536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TOELT, we 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Notebooks to write interactive code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programming language, but many other languages are supported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Notebooks you can:</a:t>
            </a:r>
          </a:p>
          <a:p>
            <a:pPr marL="557213" lvl="1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Anaconda Navigator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(2) and add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Notebook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141385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C9CBA-B752-48B3-AE1A-B094778E7550}"/>
              </a:ext>
            </a:extLst>
          </p:cNvPr>
          <p:cNvSpPr txBox="1"/>
          <p:nvPr/>
        </p:nvSpPr>
        <p:spPr>
          <a:xfrm>
            <a:off x="1607344" y="346046"/>
            <a:ext cx="59293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Organize your Code’s Repository</a:t>
            </a:r>
          </a:p>
        </p:txBody>
      </p:sp>
      <p:pic>
        <p:nvPicPr>
          <p:cNvPr id="3" name="Picture 6" descr="See the source image">
            <a:extLst>
              <a:ext uri="{FF2B5EF4-FFF2-40B4-BE49-F238E27FC236}">
                <a16:creationId xmlns:a16="http://schemas.microsoft.com/office/drawing/2014/main" id="{BBE4E044-A64D-46C2-852B-483360B7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22" y="3793224"/>
            <a:ext cx="1270718" cy="10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765E1B-5ECB-4C77-A892-AAE981E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193621-5562-4840-9959-2702EF2C0F80}"/>
              </a:ext>
            </a:extLst>
          </p:cNvPr>
          <p:cNvSpPr txBox="1"/>
          <p:nvPr/>
        </p:nvSpPr>
        <p:spPr>
          <a:xfrm>
            <a:off x="426129" y="1204897"/>
            <a:ext cx="8291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Your work repository should contain: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you received (both the raw data and all the data on which you performed cleaning, missing values imputation, normalization, etc.)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you wrote to perform every step of your research project (dataset preparation, model development, model validation, results inspection, etc.)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know the state-of-the-art in the topic you are studying</a:t>
            </a:r>
          </a:p>
          <a:p>
            <a:pPr marL="557213" lvl="1" indent="-214313" algn="just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Paper Preparation Folder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have all the materials you need to prepare a scientific paper in the same place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See the source image">
            <a:extLst>
              <a:ext uri="{FF2B5EF4-FFF2-40B4-BE49-F238E27FC236}">
                <a16:creationId xmlns:a16="http://schemas.microsoft.com/office/drawing/2014/main" id="{6BCEDFF8-CF8C-496D-8503-82DF02CA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60" y="3845253"/>
            <a:ext cx="1270718" cy="10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479394" y="390711"/>
            <a:ext cx="81852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The Repository’s Structure – a suggestion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0414DA4-1C72-4AF8-A230-0895E127A52A}"/>
              </a:ext>
            </a:extLst>
          </p:cNvPr>
          <p:cNvGrpSpPr/>
          <p:nvPr/>
        </p:nvGrpSpPr>
        <p:grpSpPr>
          <a:xfrm>
            <a:off x="1524367" y="1585851"/>
            <a:ext cx="6095267" cy="3045915"/>
            <a:chOff x="679155" y="1981118"/>
            <a:chExt cx="8127023" cy="406122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C4F7C4C0-C7AD-42AA-8B13-7A451F25D072}"/>
                </a:ext>
              </a:extLst>
            </p:cNvPr>
            <p:cNvSpPr/>
            <p:nvPr/>
          </p:nvSpPr>
          <p:spPr>
            <a:xfrm>
              <a:off x="3663580" y="1981118"/>
              <a:ext cx="1605516" cy="6149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019B2A1E-DB54-4D50-B638-BD54F108E852}"/>
                </a:ext>
              </a:extLst>
            </p:cNvPr>
            <p:cNvSpPr/>
            <p:nvPr/>
          </p:nvSpPr>
          <p:spPr>
            <a:xfrm>
              <a:off x="3663576" y="2836370"/>
              <a:ext cx="1605516" cy="6942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57CD7D75-C615-4D4E-89DD-FA9569162C4A}"/>
                </a:ext>
              </a:extLst>
            </p:cNvPr>
            <p:cNvSpPr/>
            <p:nvPr/>
          </p:nvSpPr>
          <p:spPr>
            <a:xfrm>
              <a:off x="3663574" y="3742577"/>
              <a:ext cx="1605519" cy="5639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Literature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ED916D8-66D0-4BD4-B5AC-1107DAA79E43}"/>
                </a:ext>
              </a:extLst>
            </p:cNvPr>
            <p:cNvSpPr/>
            <p:nvPr/>
          </p:nvSpPr>
          <p:spPr>
            <a:xfrm>
              <a:off x="3663574" y="4803841"/>
              <a:ext cx="1605519" cy="6875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Paper Preparation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0D1C3E6-4422-48BB-901A-094BD14B3EF2}"/>
                </a:ext>
              </a:extLst>
            </p:cNvPr>
            <p:cNvSpPr/>
            <p:nvPr/>
          </p:nvSpPr>
          <p:spPr>
            <a:xfrm>
              <a:off x="5970832" y="4677469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20E6CC90-5EC2-4944-8518-B6D0D3F6251A}"/>
                </a:ext>
              </a:extLst>
            </p:cNvPr>
            <p:cNvSpPr/>
            <p:nvPr/>
          </p:nvSpPr>
          <p:spPr>
            <a:xfrm>
              <a:off x="5970832" y="5412529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96776124-3982-4894-984D-5F5A823A2918}"/>
                </a:ext>
              </a:extLst>
            </p:cNvPr>
            <p:cNvSpPr/>
            <p:nvPr/>
          </p:nvSpPr>
          <p:spPr>
            <a:xfrm>
              <a:off x="7749999" y="5147628"/>
              <a:ext cx="1056179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D3617F70-11B8-4347-B56E-11E254A69389}"/>
                </a:ext>
              </a:extLst>
            </p:cNvPr>
            <p:cNvSpPr/>
            <p:nvPr/>
          </p:nvSpPr>
          <p:spPr>
            <a:xfrm>
              <a:off x="7750000" y="5678173"/>
              <a:ext cx="1056178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Figures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D7D6941-06FB-4067-9E27-F1C1B1ED9E65}"/>
                </a:ext>
              </a:extLst>
            </p:cNvPr>
            <p:cNvSpPr/>
            <p:nvPr/>
          </p:nvSpPr>
          <p:spPr>
            <a:xfrm>
              <a:off x="679155" y="3295466"/>
              <a:ext cx="2101704" cy="72833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YourProjectName</a:t>
              </a:r>
            </a:p>
          </p:txBody>
        </p: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75FB2367-7C27-4887-B720-4E3B21A2E20A}"/>
                </a:ext>
              </a:extLst>
            </p:cNvPr>
            <p:cNvCxnSpPr>
              <a:stCxn id="26" idx="3"/>
              <a:endCxn id="4" idx="1"/>
            </p:cNvCxnSpPr>
            <p:nvPr/>
          </p:nvCxnSpPr>
          <p:spPr>
            <a:xfrm flipV="1">
              <a:off x="2780860" y="2288577"/>
              <a:ext cx="882721" cy="1371055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id="{B934F5E1-8E5F-45B7-B788-C3F4E2941D74}"/>
                </a:ext>
              </a:extLst>
            </p:cNvPr>
            <p:cNvCxnSpPr>
              <a:cxnSpLocks/>
              <a:stCxn id="26" idx="3"/>
              <a:endCxn id="6" idx="1"/>
            </p:cNvCxnSpPr>
            <p:nvPr/>
          </p:nvCxnSpPr>
          <p:spPr>
            <a:xfrm flipV="1">
              <a:off x="2780860" y="3183479"/>
              <a:ext cx="882717" cy="47615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id="{1A5564D4-B58F-459F-9932-FC9EF33C13B5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>
              <a:off x="2780859" y="3659631"/>
              <a:ext cx="882714" cy="36493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id="{BACCBEC5-496C-4095-9C02-BE5E4D043B8F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>
              <a:off x="2780859" y="3659631"/>
              <a:ext cx="882714" cy="148799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id="{0466AEDA-CB55-4A32-A506-A466BED19E7A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5269093" y="4859551"/>
              <a:ext cx="701739" cy="288076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77ABD559-F9A4-4EC7-BE59-1060C1C7DFD0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269093" y="5147627"/>
              <a:ext cx="701739" cy="446984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1178D854-9CE6-451D-A280-7D45891B80A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7126238" y="5329711"/>
              <a:ext cx="623760" cy="264901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a gomito 66">
              <a:extLst>
                <a:ext uri="{FF2B5EF4-FFF2-40B4-BE49-F238E27FC236}">
                  <a16:creationId xmlns:a16="http://schemas.microsoft.com/office/drawing/2014/main" id="{DF6A72EB-90CF-45AE-AE8D-2FEBE97893B9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7126238" y="5594611"/>
              <a:ext cx="623762" cy="265644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C4A0A7A9-F216-4FF6-BFFD-6341881CFD33}"/>
                </a:ext>
              </a:extLst>
            </p:cNvPr>
            <p:cNvSpPr/>
            <p:nvPr/>
          </p:nvSpPr>
          <p:spPr>
            <a:xfrm>
              <a:off x="5970831" y="2836370"/>
              <a:ext cx="1155407" cy="6942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Raw Data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C68B171-6DB9-4201-87A9-42B49D12E81A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269093" y="3183479"/>
              <a:ext cx="701739" cy="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95629-714E-46BF-87B0-69B45A18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</p:spTree>
    <p:extLst>
      <p:ext uri="{BB962C8B-B14F-4D97-AF65-F5344CB8AC3E}">
        <p14:creationId xmlns:p14="http://schemas.microsoft.com/office/powerpoint/2010/main" val="28060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37324" y="326417"/>
            <a:ext cx="5269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Data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23E7FF-60E3-49A3-9249-E5DE7C9EDD05}"/>
              </a:ext>
            </a:extLst>
          </p:cNvPr>
          <p:cNvSpPr txBox="1"/>
          <p:nvPr/>
        </p:nvSpPr>
        <p:spPr>
          <a:xfrm>
            <a:off x="532661" y="1204897"/>
            <a:ext cx="8078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analyze in more detail the template repository we created. Let’s start from the Data Folder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practical example, we will use a toy dataset (the famous Iris Dataset)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Folder contains Raw Data Folder, in which we put the data we have, without modifying them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B140C8-D110-4AA5-9846-8A772FDC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28" y="3948917"/>
            <a:ext cx="964406" cy="5429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E5CE3D-31B4-448C-AC33-0F024EDA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8" y="2796062"/>
            <a:ext cx="1578769" cy="1364456"/>
          </a:xfrm>
          <a:prstGeom prst="rect">
            <a:avLst/>
          </a:prstGeom>
        </p:spPr>
      </p:pic>
      <p:sp>
        <p:nvSpPr>
          <p:cNvPr id="15" name="Freccia curva 14">
            <a:extLst>
              <a:ext uri="{FF2B5EF4-FFF2-40B4-BE49-F238E27FC236}">
                <a16:creationId xmlns:a16="http://schemas.microsoft.com/office/drawing/2014/main" id="{916820F6-E93C-411A-8D67-7E671F95AB0F}"/>
              </a:ext>
            </a:extLst>
          </p:cNvPr>
          <p:cNvSpPr/>
          <p:nvPr/>
        </p:nvSpPr>
        <p:spPr>
          <a:xfrm rot="5400000">
            <a:off x="6299306" y="3220351"/>
            <a:ext cx="726265" cy="605434"/>
          </a:xfrm>
          <a:prstGeom prst="bentArrow">
            <a:avLst>
              <a:gd name="adj1" fmla="val 8924"/>
              <a:gd name="adj2" fmla="val 12707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B4F876-04B2-4357-94AF-B2033A78B91D}"/>
              </a:ext>
            </a:extLst>
          </p:cNvPr>
          <p:cNvSpPr txBox="1"/>
          <p:nvPr/>
        </p:nvSpPr>
        <p:spPr>
          <a:xfrm>
            <a:off x="532662" y="3010988"/>
            <a:ext cx="383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readme.md file, you must put a short description of the raw data (number of samples, number of features, number of missing values, etc.)</a:t>
            </a:r>
          </a:p>
        </p:txBody>
      </p:sp>
    </p:spTree>
    <p:extLst>
      <p:ext uri="{BB962C8B-B14F-4D97-AF65-F5344CB8AC3E}">
        <p14:creationId xmlns:p14="http://schemas.microsoft.com/office/powerpoint/2010/main" val="188046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04494" y="326417"/>
            <a:ext cx="53350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Code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743FEA-7CE9-4E70-A7EF-2777FD40055F}"/>
              </a:ext>
            </a:extLst>
          </p:cNvPr>
          <p:cNvSpPr txBox="1"/>
          <p:nvPr/>
        </p:nvSpPr>
        <p:spPr>
          <a:xfrm>
            <a:off x="328475" y="1034769"/>
            <a:ext cx="4379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folder should contain all code you wrote to perform your experiments on data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To make code reproducible, it is fundamental that you save every data you produce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(e.g. every x and y data used to make plots)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on the right, 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exatrct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code to generate a plot of the three first PCA components of Iris Dataset is shown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Below, an extract of the save section of the PCA data is shown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B9AFB16-0216-4657-914C-5B44232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1"/>
          <a:stretch/>
        </p:blipFill>
        <p:spPr>
          <a:xfrm>
            <a:off x="4939935" y="1034769"/>
            <a:ext cx="2675303" cy="350889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E0FF936-AD16-4A4A-90C1-31C4F60EC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57"/>
          <a:stretch/>
        </p:blipFill>
        <p:spPr>
          <a:xfrm>
            <a:off x="1707388" y="3868101"/>
            <a:ext cx="3232547" cy="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6EA04-8ACA-44CC-8625-75505E8D8795}"/>
              </a:ext>
            </a:extLst>
          </p:cNvPr>
          <p:cNvSpPr txBox="1"/>
          <p:nvPr/>
        </p:nvSpPr>
        <p:spPr>
          <a:xfrm>
            <a:off x="1904494" y="326416"/>
            <a:ext cx="533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Practical Example: </a:t>
            </a:r>
          </a:p>
          <a:p>
            <a:pPr algn="ctr"/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Paper Preparation Folder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9E3B67-A182-4381-9A10-00049C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Sperti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BA63B7-0194-48E6-9E59-DE63C155E4D9}"/>
              </a:ext>
            </a:extLst>
          </p:cNvPr>
          <p:cNvSpPr txBox="1"/>
          <p:nvPr/>
        </p:nvSpPr>
        <p:spPr>
          <a:xfrm>
            <a:off x="319216" y="1272445"/>
            <a:ext cx="819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folder should contain all final data and code you need to reproduce every plot necessary to your paper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fundamental that you save each figure (selecting a sufficient resolution) and each data you need to generate that figure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C4E26A-E2C9-4776-B537-712CFFCB4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456" y="3643135"/>
            <a:ext cx="1714501" cy="498764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5EBA2DBE-CBB2-4FA7-8C21-29DDB3111A83}"/>
              </a:ext>
            </a:extLst>
          </p:cNvPr>
          <p:cNvGrpSpPr/>
          <p:nvPr/>
        </p:nvGrpSpPr>
        <p:grpSpPr>
          <a:xfrm>
            <a:off x="1904493" y="3481236"/>
            <a:ext cx="3856953" cy="1023652"/>
            <a:chOff x="-793343" y="3995336"/>
            <a:chExt cx="5142604" cy="136486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0B54799-5F69-403E-BEC1-4992DB9B86E5}"/>
                </a:ext>
              </a:extLst>
            </p:cNvPr>
            <p:cNvSpPr/>
            <p:nvPr/>
          </p:nvSpPr>
          <p:spPr>
            <a:xfrm>
              <a:off x="-793343" y="4121708"/>
              <a:ext cx="1605519" cy="6875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Paper Preparation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E2C11C36-938E-446A-B7D7-E26DD2EDAE58}"/>
                </a:ext>
              </a:extLst>
            </p:cNvPr>
            <p:cNvSpPr/>
            <p:nvPr/>
          </p:nvSpPr>
          <p:spPr>
            <a:xfrm>
              <a:off x="1513915" y="3995336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B031D7A-56A5-4075-83B2-E9A0FBBE552C}"/>
                </a:ext>
              </a:extLst>
            </p:cNvPr>
            <p:cNvSpPr/>
            <p:nvPr/>
          </p:nvSpPr>
          <p:spPr>
            <a:xfrm>
              <a:off x="1513915" y="4730396"/>
              <a:ext cx="1155407" cy="364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8D2E5C-C7D3-4D85-AF0F-BBE4D80CF038}"/>
                </a:ext>
              </a:extLst>
            </p:cNvPr>
            <p:cNvSpPr/>
            <p:nvPr/>
          </p:nvSpPr>
          <p:spPr>
            <a:xfrm>
              <a:off x="3293082" y="4465495"/>
              <a:ext cx="1056179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37B106C-1900-46E6-8A6C-984156935CDC}"/>
                </a:ext>
              </a:extLst>
            </p:cNvPr>
            <p:cNvSpPr/>
            <p:nvPr/>
          </p:nvSpPr>
          <p:spPr>
            <a:xfrm>
              <a:off x="3293083" y="4996040"/>
              <a:ext cx="1056178" cy="364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Figures</a:t>
              </a:r>
            </a:p>
          </p:txBody>
        </p:sp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id="{D3C33DAD-B0F9-4AAC-92D7-F47D304D857D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812176" y="4177418"/>
              <a:ext cx="701739" cy="288076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CAAE4990-8CAE-49B0-84D7-D354FAA42A88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812176" y="4465494"/>
              <a:ext cx="701739" cy="446984"/>
            </a:xfrm>
            <a:prstGeom prst="bentConnector3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0F84A53B-C70B-44B2-A0D6-C534B3AA887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2669321" y="4647578"/>
              <a:ext cx="623760" cy="264901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id="{9A2FC736-E176-4D87-9300-11380F7581A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669321" y="4912478"/>
              <a:ext cx="623762" cy="265644"/>
            </a:xfrm>
            <a:prstGeom prst="bentConnector3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magine 23">
            <a:extLst>
              <a:ext uri="{FF2B5EF4-FFF2-40B4-BE49-F238E27FC236}">
                <a16:creationId xmlns:a16="http://schemas.microsoft.com/office/drawing/2014/main" id="{5C3A2B3B-A9AD-465E-9C44-2E0EB7D74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498" r="-959" b="71302"/>
          <a:stretch/>
        </p:blipFill>
        <p:spPr>
          <a:xfrm>
            <a:off x="3439252" y="2372362"/>
            <a:ext cx="4090261" cy="9875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471CDB-DBDA-48A7-AFC0-DDD22AF3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6" y="4259872"/>
            <a:ext cx="1714501" cy="4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36F-0469-94DE-540A-A86A2A66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47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Machine Learning Pipeline and Python Libraries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9FBFE0DD-F109-1098-D047-7773C603C006}"/>
              </a:ext>
            </a:extLst>
          </p:cNvPr>
          <p:cNvSpPr/>
          <p:nvPr/>
        </p:nvSpPr>
        <p:spPr>
          <a:xfrm>
            <a:off x="140648" y="2519851"/>
            <a:ext cx="10801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Extraction</a:t>
            </a:r>
            <a:r>
              <a:rPr lang="de-CH" sz="1050" b="1" dirty="0"/>
              <a:t>, Load, …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753FF22D-0479-D500-E510-E341B6C4881F}"/>
              </a:ext>
            </a:extLst>
          </p:cNvPr>
          <p:cNvSpPr/>
          <p:nvPr/>
        </p:nvSpPr>
        <p:spPr>
          <a:xfrm>
            <a:off x="1479534" y="2519851"/>
            <a:ext cx="95871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Preparation</a:t>
            </a:r>
            <a:endParaRPr lang="de-CH" sz="1050" b="1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CBD191C0-519E-DD77-15FA-56199E3A73CB}"/>
              </a:ext>
            </a:extLst>
          </p:cNvPr>
          <p:cNvSpPr/>
          <p:nvPr/>
        </p:nvSpPr>
        <p:spPr>
          <a:xfrm>
            <a:off x="2660928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68EC9D9-8335-866E-92AE-CE86C0B0C6BC}"/>
              </a:ext>
            </a:extLst>
          </p:cNvPr>
          <p:cNvSpPr/>
          <p:nvPr/>
        </p:nvSpPr>
        <p:spPr>
          <a:xfrm>
            <a:off x="2645612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11CA1A4B-EB4F-1CE7-5C78-89606B398486}"/>
              </a:ext>
            </a:extLst>
          </p:cNvPr>
          <p:cNvSpPr/>
          <p:nvPr/>
        </p:nvSpPr>
        <p:spPr>
          <a:xfrm>
            <a:off x="3765656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Validation</a:t>
            </a: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9BDD987A-AA58-ACC0-E48F-E1FC43545E16}"/>
              </a:ext>
            </a:extLst>
          </p:cNvPr>
          <p:cNvSpPr/>
          <p:nvPr/>
        </p:nvSpPr>
        <p:spPr>
          <a:xfrm>
            <a:off x="4965184" y="2519851"/>
            <a:ext cx="86409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err="1"/>
              <a:t>Trained</a:t>
            </a:r>
            <a:r>
              <a:rPr lang="de-CH" sz="1050" b="1" dirty="0"/>
              <a:t> Model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C00B6DED-27C3-ADB1-8DC1-F078A0D15FCE}"/>
              </a:ext>
            </a:extLst>
          </p:cNvPr>
          <p:cNvSpPr/>
          <p:nvPr/>
        </p:nvSpPr>
        <p:spPr>
          <a:xfrm>
            <a:off x="6045305" y="2518351"/>
            <a:ext cx="110291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</a:t>
            </a:r>
            <a:r>
              <a:rPr lang="de-CH" sz="1050" b="1" dirty="0" err="1"/>
              <a:t>Deployment</a:t>
            </a:r>
            <a:endParaRPr lang="de-CH" sz="1050" b="1" dirty="0"/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1562D983-785D-1519-FBBF-C6B6338267E6}"/>
              </a:ext>
            </a:extLst>
          </p:cNvPr>
          <p:cNvSpPr/>
          <p:nvPr/>
        </p:nvSpPr>
        <p:spPr>
          <a:xfrm>
            <a:off x="7373330" y="25183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Monitor</a:t>
            </a:r>
          </a:p>
        </p:txBody>
      </p:sp>
      <p:sp>
        <p:nvSpPr>
          <p:cNvPr id="12" name="Textfeld 14">
            <a:extLst>
              <a:ext uri="{FF2B5EF4-FFF2-40B4-BE49-F238E27FC236}">
                <a16:creationId xmlns:a16="http://schemas.microsoft.com/office/drawing/2014/main" id="{49A1C9D7-A62E-17F2-A3A0-C0B0EDAC9CA0}"/>
              </a:ext>
            </a:extLst>
          </p:cNvPr>
          <p:cNvSpPr txBox="1"/>
          <p:nvPr/>
        </p:nvSpPr>
        <p:spPr>
          <a:xfrm>
            <a:off x="333812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Ingest</a:t>
            </a:r>
            <a:endParaRPr lang="de-CH" sz="1400" b="1" dirty="0"/>
          </a:p>
        </p:txBody>
      </p:sp>
      <p:sp>
        <p:nvSpPr>
          <p:cNvPr id="13" name="Textfeld 16">
            <a:extLst>
              <a:ext uri="{FF2B5EF4-FFF2-40B4-BE49-F238E27FC236}">
                <a16:creationId xmlns:a16="http://schemas.microsoft.com/office/drawing/2014/main" id="{488F8163-11A5-2551-91ED-96D6767DDC98}"/>
              </a:ext>
            </a:extLst>
          </p:cNvPr>
          <p:cNvSpPr txBox="1"/>
          <p:nvPr/>
        </p:nvSpPr>
        <p:spPr>
          <a:xfrm>
            <a:off x="1549648" y="1851672"/>
            <a:ext cx="818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Prepare</a:t>
            </a:r>
            <a:endParaRPr lang="de-CH" sz="1400" b="1" dirty="0"/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13968667-9D8C-0286-5F51-78B2D6096E77}"/>
              </a:ext>
            </a:extLst>
          </p:cNvPr>
          <p:cNvSpPr txBox="1"/>
          <p:nvPr/>
        </p:nvSpPr>
        <p:spPr>
          <a:xfrm>
            <a:off x="2730764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Train</a:t>
            </a: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B0533DDD-1061-554E-E3DE-D49BC1D560EF}"/>
              </a:ext>
            </a:extLst>
          </p:cNvPr>
          <p:cNvSpPr txBox="1"/>
          <p:nvPr/>
        </p:nvSpPr>
        <p:spPr>
          <a:xfrm>
            <a:off x="3765655" y="1851672"/>
            <a:ext cx="864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Validate</a:t>
            </a:r>
            <a:endParaRPr lang="de-CH" sz="1400" b="1" dirty="0"/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752E5591-12B7-E9D3-E30D-C736A961E523}"/>
              </a:ext>
            </a:extLst>
          </p:cNvPr>
          <p:cNvSpPr txBox="1"/>
          <p:nvPr/>
        </p:nvSpPr>
        <p:spPr>
          <a:xfrm>
            <a:off x="6027275" y="1851672"/>
            <a:ext cx="113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Deployment</a:t>
            </a:r>
            <a:endParaRPr lang="de-CH" sz="1400" b="1" dirty="0"/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A73322ED-F42D-F9D4-A373-A6D5BBCB3028}"/>
              </a:ext>
            </a:extLst>
          </p:cNvPr>
          <p:cNvSpPr txBox="1"/>
          <p:nvPr/>
        </p:nvSpPr>
        <p:spPr>
          <a:xfrm>
            <a:off x="7373331" y="1851741"/>
            <a:ext cx="864094" cy="2153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Monitor</a:t>
            </a:r>
          </a:p>
        </p:txBody>
      </p:sp>
      <p:cxnSp>
        <p:nvCxnSpPr>
          <p:cNvPr id="18" name="Gerade Verbindung mit Pfeil 29">
            <a:extLst>
              <a:ext uri="{FF2B5EF4-FFF2-40B4-BE49-F238E27FC236}">
                <a16:creationId xmlns:a16="http://schemas.microsoft.com/office/drawing/2014/main" id="{D6C3B8AD-7468-51C7-39DB-1024B1DE7AE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20768" y="2879891"/>
            <a:ext cx="258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31">
            <a:extLst>
              <a:ext uri="{FF2B5EF4-FFF2-40B4-BE49-F238E27FC236}">
                <a16:creationId xmlns:a16="http://schemas.microsoft.com/office/drawing/2014/main" id="{A73B06CD-D34E-7DCC-FD62-6A41563F0895}"/>
              </a:ext>
            </a:extLst>
          </p:cNvPr>
          <p:cNvCxnSpPr>
            <a:endCxn id="7" idx="1"/>
          </p:cNvCxnSpPr>
          <p:nvPr/>
        </p:nvCxnSpPr>
        <p:spPr>
          <a:xfrm>
            <a:off x="2305786" y="2878391"/>
            <a:ext cx="339826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33">
            <a:extLst>
              <a:ext uri="{FF2B5EF4-FFF2-40B4-BE49-F238E27FC236}">
                <a16:creationId xmlns:a16="http://schemas.microsoft.com/office/drawing/2014/main" id="{06012F64-B9D0-114D-693C-D651E6CF0A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09708" y="2879891"/>
            <a:ext cx="2559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5">
            <a:extLst>
              <a:ext uri="{FF2B5EF4-FFF2-40B4-BE49-F238E27FC236}">
                <a16:creationId xmlns:a16="http://schemas.microsoft.com/office/drawing/2014/main" id="{4B697A3B-FBB8-0540-4EAF-64B57CCCD63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629752" y="2879891"/>
            <a:ext cx="3354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7">
            <a:extLst>
              <a:ext uri="{FF2B5EF4-FFF2-40B4-BE49-F238E27FC236}">
                <a16:creationId xmlns:a16="http://schemas.microsoft.com/office/drawing/2014/main" id="{50348A40-9266-F566-5BC3-B293AFFDB06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29280" y="2878391"/>
            <a:ext cx="216025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0">
            <a:extLst>
              <a:ext uri="{FF2B5EF4-FFF2-40B4-BE49-F238E27FC236}">
                <a16:creationId xmlns:a16="http://schemas.microsoft.com/office/drawing/2014/main" id="{5AA43A91-4A5F-AD16-1BE3-08C1C4E466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148215" y="2878391"/>
            <a:ext cx="2251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eschweifte Klammer rechts 1">
            <a:extLst>
              <a:ext uri="{FF2B5EF4-FFF2-40B4-BE49-F238E27FC236}">
                <a16:creationId xmlns:a16="http://schemas.microsoft.com/office/drawing/2014/main" id="{074B6294-EA74-E8D7-D157-7022DD53B264}"/>
              </a:ext>
            </a:extLst>
          </p:cNvPr>
          <p:cNvSpPr/>
          <p:nvPr/>
        </p:nvSpPr>
        <p:spPr>
          <a:xfrm rot="5400000">
            <a:off x="1174521" y="2338151"/>
            <a:ext cx="229853" cy="229760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4F7F0B44-6BB5-36F1-44DC-FD4336A7B034}"/>
              </a:ext>
            </a:extLst>
          </p:cNvPr>
          <p:cNvSpPr txBox="1"/>
          <p:nvPr/>
        </p:nvSpPr>
        <p:spPr>
          <a:xfrm>
            <a:off x="909876" y="3636970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pandas</a:t>
            </a:r>
            <a:endParaRPr lang="de-CH" sz="1600" dirty="0"/>
          </a:p>
        </p:txBody>
      </p:sp>
      <p:sp>
        <p:nvSpPr>
          <p:cNvPr id="26" name="Textfeld 30">
            <a:extLst>
              <a:ext uri="{FF2B5EF4-FFF2-40B4-BE49-F238E27FC236}">
                <a16:creationId xmlns:a16="http://schemas.microsoft.com/office/drawing/2014/main" id="{D327770B-1346-5A3A-BCA3-A6F52664497B}"/>
              </a:ext>
            </a:extLst>
          </p:cNvPr>
          <p:cNvSpPr txBox="1"/>
          <p:nvPr/>
        </p:nvSpPr>
        <p:spPr>
          <a:xfrm>
            <a:off x="2771478" y="4653633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numpy</a:t>
            </a:r>
            <a:endParaRPr lang="de-CH" sz="1600" dirty="0"/>
          </a:p>
        </p:txBody>
      </p:sp>
      <p:sp>
        <p:nvSpPr>
          <p:cNvPr id="27" name="Geschweifte Klammer rechts 34">
            <a:extLst>
              <a:ext uri="{FF2B5EF4-FFF2-40B4-BE49-F238E27FC236}">
                <a16:creationId xmlns:a16="http://schemas.microsoft.com/office/drawing/2014/main" id="{4F3C36A0-EABC-8631-55C2-B74E3271DDD5}"/>
              </a:ext>
            </a:extLst>
          </p:cNvPr>
          <p:cNvSpPr/>
          <p:nvPr/>
        </p:nvSpPr>
        <p:spPr>
          <a:xfrm rot="5400000">
            <a:off x="2977034" y="2909954"/>
            <a:ext cx="187812" cy="3117624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38">
            <a:extLst>
              <a:ext uri="{FF2B5EF4-FFF2-40B4-BE49-F238E27FC236}">
                <a16:creationId xmlns:a16="http://schemas.microsoft.com/office/drawing/2014/main" id="{69584D5B-A6C8-4E63-08C2-DB96A6641E27}"/>
              </a:ext>
            </a:extLst>
          </p:cNvPr>
          <p:cNvSpPr txBox="1"/>
          <p:nvPr/>
        </p:nvSpPr>
        <p:spPr>
          <a:xfrm>
            <a:off x="3181686" y="3650799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29" name="Textfeld 39">
            <a:extLst>
              <a:ext uri="{FF2B5EF4-FFF2-40B4-BE49-F238E27FC236}">
                <a16:creationId xmlns:a16="http://schemas.microsoft.com/office/drawing/2014/main" id="{E5C16BE1-540D-6721-58CF-5734E95D0BF5}"/>
              </a:ext>
            </a:extLst>
          </p:cNvPr>
          <p:cNvSpPr txBox="1"/>
          <p:nvPr/>
        </p:nvSpPr>
        <p:spPr>
          <a:xfrm>
            <a:off x="6626817" y="3878654"/>
            <a:ext cx="993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TensorFlow</a:t>
            </a:r>
            <a:endParaRPr lang="de-CH" sz="1600" dirty="0"/>
          </a:p>
        </p:txBody>
      </p:sp>
      <p:sp>
        <p:nvSpPr>
          <p:cNvPr id="30" name="Geschweifte Klammer rechts 41">
            <a:extLst>
              <a:ext uri="{FF2B5EF4-FFF2-40B4-BE49-F238E27FC236}">
                <a16:creationId xmlns:a16="http://schemas.microsoft.com/office/drawing/2014/main" id="{E6B68131-7869-C4B3-D321-CC8230D21D17}"/>
              </a:ext>
            </a:extLst>
          </p:cNvPr>
          <p:cNvSpPr/>
          <p:nvPr/>
        </p:nvSpPr>
        <p:spPr>
          <a:xfrm rot="5400000">
            <a:off x="3550746" y="2500769"/>
            <a:ext cx="207750" cy="1950261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Geschweifte Klammer rechts 42">
            <a:extLst>
              <a:ext uri="{FF2B5EF4-FFF2-40B4-BE49-F238E27FC236}">
                <a16:creationId xmlns:a16="http://schemas.microsoft.com/office/drawing/2014/main" id="{1C127419-2469-EE39-1369-EDECF1A83BF8}"/>
              </a:ext>
            </a:extLst>
          </p:cNvPr>
          <p:cNvSpPr/>
          <p:nvPr/>
        </p:nvSpPr>
        <p:spPr>
          <a:xfrm rot="5400000">
            <a:off x="7048884" y="2391235"/>
            <a:ext cx="207751" cy="216933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Textfeld 43">
            <a:extLst>
              <a:ext uri="{FF2B5EF4-FFF2-40B4-BE49-F238E27FC236}">
                <a16:creationId xmlns:a16="http://schemas.microsoft.com/office/drawing/2014/main" id="{E1399E6E-963A-AD10-6BDB-5F8F6145168C}"/>
              </a:ext>
            </a:extLst>
          </p:cNvPr>
          <p:cNvSpPr txBox="1"/>
          <p:nvPr/>
        </p:nvSpPr>
        <p:spPr>
          <a:xfrm>
            <a:off x="6650755" y="3672554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33" name="Textfeld 44">
            <a:extLst>
              <a:ext uri="{FF2B5EF4-FFF2-40B4-BE49-F238E27FC236}">
                <a16:creationId xmlns:a16="http://schemas.microsoft.com/office/drawing/2014/main" id="{7A5A6EA2-F458-6037-5516-E2A95CBE78F6}"/>
              </a:ext>
            </a:extLst>
          </p:cNvPr>
          <p:cNvSpPr txBox="1"/>
          <p:nvPr/>
        </p:nvSpPr>
        <p:spPr>
          <a:xfrm>
            <a:off x="778954" y="3867696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matplotlib</a:t>
            </a:r>
            <a:endParaRPr lang="de-CH" sz="1600" dirty="0"/>
          </a:p>
        </p:txBody>
      </p:sp>
      <p:sp>
        <p:nvSpPr>
          <p:cNvPr id="34" name="Textfeld 45">
            <a:extLst>
              <a:ext uri="{FF2B5EF4-FFF2-40B4-BE49-F238E27FC236}">
                <a16:creationId xmlns:a16="http://schemas.microsoft.com/office/drawing/2014/main" id="{48518A12-83C2-3195-5BAB-5CAE935453CE}"/>
              </a:ext>
            </a:extLst>
          </p:cNvPr>
          <p:cNvSpPr txBox="1"/>
          <p:nvPr/>
        </p:nvSpPr>
        <p:spPr>
          <a:xfrm>
            <a:off x="788720" y="4092104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scipy</a:t>
            </a:r>
            <a:endParaRPr lang="de-CH" sz="1600" dirty="0"/>
          </a:p>
        </p:txBody>
      </p:sp>
      <p:cxnSp>
        <p:nvCxnSpPr>
          <p:cNvPr id="35" name="Gerade Verbindung mit Pfeil 4">
            <a:extLst>
              <a:ext uri="{FF2B5EF4-FFF2-40B4-BE49-F238E27FC236}">
                <a16:creationId xmlns:a16="http://schemas.microsoft.com/office/drawing/2014/main" id="{06CA79B1-80E2-33E0-8E91-98989BF90CEC}"/>
              </a:ext>
            </a:extLst>
          </p:cNvPr>
          <p:cNvCxnSpPr>
            <a:cxnSpLocks/>
          </p:cNvCxnSpPr>
          <p:nvPr/>
        </p:nvCxnSpPr>
        <p:spPr>
          <a:xfrm>
            <a:off x="1027603" y="1959394"/>
            <a:ext cx="5220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>
            <a:extLst>
              <a:ext uri="{FF2B5EF4-FFF2-40B4-BE49-F238E27FC236}">
                <a16:creationId xmlns:a16="http://schemas.microsoft.com/office/drawing/2014/main" id="{5C6AA719-79E2-79ED-5155-0B7AB26BB59E}"/>
              </a:ext>
            </a:extLst>
          </p:cNvPr>
          <p:cNvCxnSpPr>
            <a:cxnSpLocks/>
          </p:cNvCxnSpPr>
          <p:nvPr/>
        </p:nvCxnSpPr>
        <p:spPr>
          <a:xfrm>
            <a:off x="2368134" y="1959394"/>
            <a:ext cx="362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46">
            <a:extLst>
              <a:ext uri="{FF2B5EF4-FFF2-40B4-BE49-F238E27FC236}">
                <a16:creationId xmlns:a16="http://schemas.microsoft.com/office/drawing/2014/main" id="{A844CAD2-F269-B057-9079-36E5EEC10F8D}"/>
              </a:ext>
            </a:extLst>
          </p:cNvPr>
          <p:cNvCxnSpPr>
            <a:cxnSpLocks/>
          </p:cNvCxnSpPr>
          <p:nvPr/>
        </p:nvCxnSpPr>
        <p:spPr>
          <a:xfrm>
            <a:off x="3424555" y="1959394"/>
            <a:ext cx="341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48">
            <a:extLst>
              <a:ext uri="{FF2B5EF4-FFF2-40B4-BE49-F238E27FC236}">
                <a16:creationId xmlns:a16="http://schemas.microsoft.com/office/drawing/2014/main" id="{E39E1194-CC44-8FB2-15F5-919BF9917209}"/>
              </a:ext>
            </a:extLst>
          </p:cNvPr>
          <p:cNvCxnSpPr>
            <a:cxnSpLocks/>
          </p:cNvCxnSpPr>
          <p:nvPr/>
        </p:nvCxnSpPr>
        <p:spPr>
          <a:xfrm>
            <a:off x="4629753" y="1959394"/>
            <a:ext cx="13975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50">
            <a:extLst>
              <a:ext uri="{FF2B5EF4-FFF2-40B4-BE49-F238E27FC236}">
                <a16:creationId xmlns:a16="http://schemas.microsoft.com/office/drawing/2014/main" id="{6B75F00A-4B29-569F-01DB-69DC19EF6BE2}"/>
              </a:ext>
            </a:extLst>
          </p:cNvPr>
          <p:cNvCxnSpPr>
            <a:cxnSpLocks/>
          </p:cNvCxnSpPr>
          <p:nvPr/>
        </p:nvCxnSpPr>
        <p:spPr>
          <a:xfrm>
            <a:off x="7166245" y="1959360"/>
            <a:ext cx="207086" cy="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89">
            <a:extLst>
              <a:ext uri="{FF2B5EF4-FFF2-40B4-BE49-F238E27FC236}">
                <a16:creationId xmlns:a16="http://schemas.microsoft.com/office/drawing/2014/main" id="{30277A4C-6C34-8396-316F-8FE9F590E118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3078298" y="732265"/>
            <a:ext cx="12700" cy="2238813"/>
          </a:xfrm>
          <a:prstGeom prst="bentConnector3">
            <a:avLst>
              <a:gd name="adj1" fmla="val 408835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92">
            <a:extLst>
              <a:ext uri="{FF2B5EF4-FFF2-40B4-BE49-F238E27FC236}">
                <a16:creationId xmlns:a16="http://schemas.microsoft.com/office/drawing/2014/main" id="{94B11F7E-877E-B32B-1D41-DA4A75AC1BED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>
            <a:off x="3637682" y="1507094"/>
            <a:ext cx="12700" cy="1120044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94">
            <a:extLst>
              <a:ext uri="{FF2B5EF4-FFF2-40B4-BE49-F238E27FC236}">
                <a16:creationId xmlns:a16="http://schemas.microsoft.com/office/drawing/2014/main" id="{D8921F53-BDE0-196C-4A56-2E2D3BB09534}"/>
              </a:ext>
            </a:extLst>
          </p:cNvPr>
          <p:cNvCxnSpPr>
            <a:stCxn id="17" idx="0"/>
            <a:endCxn id="14" idx="0"/>
          </p:cNvCxnSpPr>
          <p:nvPr/>
        </p:nvCxnSpPr>
        <p:spPr>
          <a:xfrm rot="16200000" flipV="1">
            <a:off x="5441485" y="-512152"/>
            <a:ext cx="69" cy="4727718"/>
          </a:xfrm>
          <a:prstGeom prst="bentConnector3">
            <a:avLst>
              <a:gd name="adj1" fmla="val 10916057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8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71C5-F3C6-2ACF-EC82-87314865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Algorithms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0339-21F8-B70A-2721-83FB0E34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Algorithm</a:t>
            </a:r>
          </a:p>
          <a:p>
            <a:r>
              <a:rPr lang="en-US"/>
              <a:t> -  A set of rules or steps used to solve a problem</a:t>
            </a:r>
          </a:p>
          <a:p>
            <a:endParaRPr lang="en-US"/>
          </a:p>
          <a:p>
            <a:r>
              <a:rPr lang="en-US"/>
              <a:t>Data Structure</a:t>
            </a:r>
          </a:p>
          <a:p>
            <a:r>
              <a:rPr lang="en-US"/>
              <a:t> -  A particular way of organizing data in a computer</a:t>
            </a:r>
          </a:p>
          <a:p>
            <a:pPr marL="0" indent="0">
              <a:buNone/>
            </a:pPr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CCA5C-2DFC-F456-E0D6-855974E0A083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2493136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E773-94C8-0790-CBF4-68D75C7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Not a “Collection”?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C6C-231D-07DA-0707-9DCC4DD4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Most of our variables have one value in them - when we put a new value in the variable, the old value is overwritten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$ python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x = 2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x = 4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print(x)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59914-ECE3-624C-B86D-DED6243D0821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11520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2F90-A265-E540-A062-7CE5B3DC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List is a Kind of Collection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48A2-62B9-1614-366E-40845E40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collection allows us to put many values in a single “variable”</a:t>
            </a:r>
          </a:p>
          <a:p>
            <a:r>
              <a:rPr lang="en-GB"/>
              <a:t>A collection is nice because we can carry all many values around in one convenient package.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friends = [ 'Joseph', 'Glenn', 'Sally' ]</a:t>
            </a:r>
          </a:p>
          <a:p>
            <a:pPr marL="0" indent="0">
              <a:buNone/>
            </a:pP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carryon = [ 'socks', 'shirt', 'perfume' ]</a:t>
            </a:r>
          </a:p>
          <a:p>
            <a:pPr marL="0" indent="0">
              <a:buNone/>
            </a:pP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360C3-1C63-2C31-8827-EDA98DD5BA85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24392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DCCD-3BFE-15FE-1E45-65F5E45B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" y="199029"/>
            <a:ext cx="7886700" cy="994172"/>
          </a:xfrm>
        </p:spPr>
        <p:txBody>
          <a:bodyPr/>
          <a:lstStyle/>
          <a:p>
            <a:r>
              <a:rPr lang="en-CH"/>
              <a:t>Skills for a machine learning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B99C9-B04F-841B-2B56-C18D020DB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252272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8DFB305-B333-E3A9-9562-A7B4CDEFA180}"/>
              </a:ext>
            </a:extLst>
          </p:cNvPr>
          <p:cNvSpPr/>
          <p:nvPr/>
        </p:nvSpPr>
        <p:spPr>
          <a:xfrm>
            <a:off x="4572000" y="1263535"/>
            <a:ext cx="2759825" cy="346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7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439-6E4C-214B-3DF9-B34C20B3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Constants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3AD9-AACC-34B7-740A-EC354B25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229100" cy="3263504"/>
          </a:xfrm>
        </p:spPr>
        <p:txBody>
          <a:bodyPr/>
          <a:lstStyle/>
          <a:p>
            <a:r>
              <a:rPr lang="en-GB"/>
              <a:t>List constants are surrounded by square brackets and the elements in the list are separated by commas</a:t>
            </a:r>
          </a:p>
          <a:p>
            <a:r>
              <a:rPr lang="en-GB"/>
              <a:t>A list element can be any Python object - even another list</a:t>
            </a:r>
          </a:p>
          <a:p>
            <a:r>
              <a:rPr lang="en-GB"/>
              <a:t>A list can be empty</a:t>
            </a:r>
          </a:p>
          <a:p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6BE02-0FAB-AFE4-9321-A75F6355D296}"/>
              </a:ext>
            </a:extLst>
          </p:cNvPr>
          <p:cNvSpPr txBox="1"/>
          <p:nvPr/>
        </p:nvSpPr>
        <p:spPr>
          <a:xfrm>
            <a:off x="5207000" y="1198940"/>
            <a:ext cx="3771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&gt;&gt;&gt; print([1, 24, 76])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&gt;&gt;&gt; print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['red', 'yellow', 'blue']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)</a:t>
            </a:r>
            <a:endParaRPr lang="en-US" sz="1800" i="0" u="none" strike="noStrike" cap="none" dirty="0">
              <a:latin typeface="Consolas" panose="020B0609020204030204" pitchFamily="49" charset="0"/>
              <a:ea typeface="Courier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&gt;&gt;&gt; print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['red', 24, 98.6]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)</a:t>
            </a:r>
            <a:endParaRPr lang="en-US" sz="1800" i="0" u="none" strike="noStrike" cap="none" dirty="0">
              <a:latin typeface="Consolas" panose="020B0609020204030204" pitchFamily="49" charset="0"/>
              <a:ea typeface="Courier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&gt;&gt;&gt; print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[ 1, [5, 6], 7]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)</a:t>
            </a:r>
            <a:endParaRPr lang="en-US" sz="1800" i="0" u="none" strike="noStrike" cap="none" dirty="0">
              <a:latin typeface="Consolas" panose="020B0609020204030204" pitchFamily="49" charset="0"/>
              <a:ea typeface="Courier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&gt;&gt;&gt; print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[]</a:t>
            </a:r>
            <a:r>
              <a:rPr lang="en-US" sz="1800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)</a:t>
            </a:r>
            <a:endParaRPr lang="en-US" sz="1800" i="0" u="none" strike="noStrike" cap="none" dirty="0">
              <a:latin typeface="Consolas" panose="020B0609020204030204" pitchFamily="49" charset="0"/>
              <a:ea typeface="Courier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i="0" u="none" strike="noStrike" cap="none" dirty="0">
                <a:latin typeface="Consolas" panose="020B0609020204030204" pitchFamily="49" charset="0"/>
                <a:ea typeface="Courier"/>
                <a:cs typeface="Consolas" panose="020B0609020204030204" pitchFamily="49" charset="0"/>
                <a:sym typeface="Courier New"/>
              </a:rPr>
              <a:t>[]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0FE4-1FA7-24BB-511F-8DA93F6E029D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2750883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E9D5-8D95-15A8-C750-ACA27E3A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Looking Inside Lists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7DA5-0438-DECF-EB92-A2000B9D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894681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Just like strings, we can get at any single element in a list using an index specified in square brackets</a:t>
            </a:r>
          </a:p>
          <a:p>
            <a:pPr marL="0" lv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&gt;&gt;&gt; friends = [ 'Joseph', 'Glenn', 'Sally' ]</a:t>
            </a:r>
          </a:p>
          <a:p>
            <a:pPr marL="0" lv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&gt;&gt;&gt; print(friends[1])</a:t>
            </a:r>
          </a:p>
          <a:p>
            <a:pPr marL="0" lv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Glenn</a:t>
            </a:r>
          </a:p>
        </p:txBody>
      </p:sp>
      <p:sp>
        <p:nvSpPr>
          <p:cNvPr id="10" name="Shape 216">
            <a:extLst>
              <a:ext uri="{FF2B5EF4-FFF2-40B4-BE49-F238E27FC236}">
                <a16:creationId xmlns:a16="http://schemas.microsoft.com/office/drawing/2014/main" id="{BD8E032E-D043-FDA2-B66E-8DEEFDFA8EB0}"/>
              </a:ext>
            </a:extLst>
          </p:cNvPr>
          <p:cNvSpPr txBox="1"/>
          <p:nvPr/>
        </p:nvSpPr>
        <p:spPr>
          <a:xfrm>
            <a:off x="2470150" y="38481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11" name="Shape 217">
            <a:extLst>
              <a:ext uri="{FF2B5EF4-FFF2-40B4-BE49-F238E27FC236}">
                <a16:creationId xmlns:a16="http://schemas.microsoft.com/office/drawing/2014/main" id="{980A9EB5-A172-192D-75EE-4662F4534906}"/>
              </a:ext>
            </a:extLst>
          </p:cNvPr>
          <p:cNvSpPr txBox="1"/>
          <p:nvPr/>
        </p:nvSpPr>
        <p:spPr>
          <a:xfrm>
            <a:off x="1898650" y="31242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12" name="Shape 219">
            <a:extLst>
              <a:ext uri="{FF2B5EF4-FFF2-40B4-BE49-F238E27FC236}">
                <a16:creationId xmlns:a16="http://schemas.microsoft.com/office/drawing/2014/main" id="{8741831B-FB43-BF4A-36C6-1A911B4A7E98}"/>
              </a:ext>
            </a:extLst>
          </p:cNvPr>
          <p:cNvSpPr txBox="1"/>
          <p:nvPr/>
        </p:nvSpPr>
        <p:spPr>
          <a:xfrm>
            <a:off x="4349750" y="38481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13" name="Shape 220">
            <a:extLst>
              <a:ext uri="{FF2B5EF4-FFF2-40B4-BE49-F238E27FC236}">
                <a16:creationId xmlns:a16="http://schemas.microsoft.com/office/drawing/2014/main" id="{B26129BF-CCCB-E451-433D-3A716A081B4B}"/>
              </a:ext>
            </a:extLst>
          </p:cNvPr>
          <p:cNvSpPr txBox="1"/>
          <p:nvPr/>
        </p:nvSpPr>
        <p:spPr>
          <a:xfrm>
            <a:off x="3778250" y="31242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14" name="Shape 221">
            <a:extLst>
              <a:ext uri="{FF2B5EF4-FFF2-40B4-BE49-F238E27FC236}">
                <a16:creationId xmlns:a16="http://schemas.microsoft.com/office/drawing/2014/main" id="{F9581F0B-399F-AC09-15E8-01A4C9D34BA1}"/>
              </a:ext>
            </a:extLst>
          </p:cNvPr>
          <p:cNvSpPr txBox="1"/>
          <p:nvPr/>
        </p:nvSpPr>
        <p:spPr>
          <a:xfrm>
            <a:off x="6229350" y="38481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15" name="Shape 222">
            <a:extLst>
              <a:ext uri="{FF2B5EF4-FFF2-40B4-BE49-F238E27FC236}">
                <a16:creationId xmlns:a16="http://schemas.microsoft.com/office/drawing/2014/main" id="{C178C529-0429-316F-A68B-02A19A8432E8}"/>
              </a:ext>
            </a:extLst>
          </p:cNvPr>
          <p:cNvSpPr txBox="1"/>
          <p:nvPr/>
        </p:nvSpPr>
        <p:spPr>
          <a:xfrm>
            <a:off x="5657850" y="31242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4000" kern="0"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E6389-40A8-4710-F825-5D71CF18A116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331595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DA11-7CC8-4E9D-488E-BC11CF03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Lists can be sliced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2623-2A8A-17DB-F8CF-1B87336E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t = [9, 41, 12, 3, 74, 15]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t[1:3]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[41,12]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t[:4]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[9, 41, 12, 3]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t[3:]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[3, 74, 15]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&gt;&gt;&gt; t[:]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[9, 41, 12, 3, 74, 15]</a:t>
            </a:r>
          </a:p>
        </p:txBody>
      </p:sp>
      <p:sp>
        <p:nvSpPr>
          <p:cNvPr id="7" name="Shape 265">
            <a:extLst>
              <a:ext uri="{FF2B5EF4-FFF2-40B4-BE49-F238E27FC236}">
                <a16:creationId xmlns:a16="http://schemas.microsoft.com/office/drawing/2014/main" id="{893BE3C1-3245-9A44-16E1-8E8A366D51B1}"/>
              </a:ext>
            </a:extLst>
          </p:cNvPr>
          <p:cNvSpPr txBox="1"/>
          <p:nvPr/>
        </p:nvSpPr>
        <p:spPr>
          <a:xfrm>
            <a:off x="5852425" y="1785525"/>
            <a:ext cx="2777225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kern="0">
                <a:latin typeface="Arial" charset="0"/>
                <a:ea typeface="Arial" charset="0"/>
                <a:cs typeface="Arial" charset="0"/>
                <a:sym typeface="Cabin"/>
              </a:rPr>
              <a:t>Remember:  Just like in strings, the second number is “up to but not including”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5D308-FD42-9A64-30C4-0C03B32F5EF5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379142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BC3F-5D5A-95D9-872B-FB44887D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 tale of two loops…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1E4F-D524-A986-5612-0ABB217F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friends = ['Joseph', 'Glenn', 'Sally']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for friend in friends 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print('Happy New Year:',  friend)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for i in range(len(friends)) 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friend = friends[i]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print('Happy New Year:',  friend)</a:t>
            </a:r>
          </a:p>
          <a:p>
            <a:endParaRPr lang="en-CH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2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8E31-EAF5-1A38-945C-A6214E1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Notes about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B745-6C9B-A1F4-5E6F-03497728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import random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lst1 = random.sample(range(1, 10**8), 10**7)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lst2 = random.sample(range(1, 10**8), 10**7) </a:t>
            </a:r>
          </a:p>
          <a:p>
            <a:pPr marL="0" indent="0">
              <a:buNone/>
            </a:pPr>
            <a:endParaRPr lang="en-GB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%%timeit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ab = [lst1[i]*lst2[i] for i in range(len(lst1))] </a:t>
            </a:r>
          </a:p>
          <a:p>
            <a:pPr marL="0" indent="0">
              <a:buNone/>
            </a:pPr>
            <a:endParaRPr lang="en-GB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2.06 s ± 326 ms per loop (mean ± std. dev. of 7 runs, 1 loop each) </a:t>
            </a:r>
          </a:p>
          <a:p>
            <a:pPr marL="0" indent="0">
              <a:buNone/>
            </a:pP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306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8E31-EAF5-1A38-945C-A6214E1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Notes about loops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B745-6C9B-A1F4-5E6F-03497728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import random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import numpy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lst1 = random.sample(range(1, 10**8), 10**7)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lst2 = random.sample(range(1, 10**8), 10**7)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list1_np = np.array(lst1)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list2_np = np.array(lst2) </a:t>
            </a:r>
          </a:p>
          <a:p>
            <a:pPr marL="0" indent="0">
              <a:buNone/>
            </a:pPr>
            <a:endParaRPr lang="en-GB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%%timeit </a:t>
            </a:r>
            <a:b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out2 = np.multiply(list1_np, list2_np) </a:t>
            </a:r>
          </a:p>
          <a:p>
            <a:pPr marL="0" indent="0">
              <a:buNone/>
            </a:pPr>
            <a:endParaRPr lang="en-GB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20.8 ms ± 2.5 ms per loop (mean ± std. dev. of 7 runs, 10 loops each) </a:t>
            </a:r>
          </a:p>
        </p:txBody>
      </p:sp>
    </p:spTree>
    <p:extLst>
      <p:ext uri="{BB962C8B-B14F-4D97-AF65-F5344CB8AC3E}">
        <p14:creationId xmlns:p14="http://schemas.microsoft.com/office/powerpoint/2010/main" val="3494939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8E4-CD56-6AA7-94ED-73811FF8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Vectorized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709F2-8121-D9C9-9164-F5030B3C7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25" y="1550894"/>
            <a:ext cx="8203515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FBD0-B455-1317-85FC-7DB1E42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0781-599E-4F4F-F687-ECC4BB7E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elements from lists (subsetting)</a:t>
            </a:r>
          </a:p>
          <a:p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1B5EA-79E0-3506-F1BE-F5B646A38573}"/>
              </a:ext>
            </a:extLst>
          </p:cNvPr>
          <p:cNvSpPr txBox="1"/>
          <p:nvPr/>
        </p:nvSpPr>
        <p:spPr>
          <a:xfrm>
            <a:off x="7162800" y="4866501"/>
            <a:ext cx="210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/>
              <a:t>Adapted from </a:t>
            </a:r>
            <a:r>
              <a:rPr lang="en-GB" sz="1200"/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1478207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0C09-969B-2F64-C262-889B5283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26F4-7C18-2376-334F-AA46F703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Importance of understanding algorithms (example with loops)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984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BE2-EAA3-2233-DDF0-CF1EDB29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62A-B827-0A17-89DA-BF47C739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 of numpy (dealing with data) and of pandas (why use it?) (for example aggregations)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7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2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Reproducibility and Replicability (two opposite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8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instances in which the original researcher's data and computer codes are used to regenerate the results, while “</a:t>
            </a:r>
            <a:r>
              <a:rPr lang="en-GB" b="1" u="sng"/>
              <a:t>replicability</a:t>
            </a:r>
            <a:r>
              <a:rPr lang="en-GB"/>
              <a:t>” refers to instances in which a researcher collects new data to arrive at the same scientific findings as a previous study.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independent researchers arriving at the same results using their own data and methods, while “</a:t>
            </a:r>
            <a:r>
              <a:rPr lang="en-GB" b="1" u="sng"/>
              <a:t>replicability</a:t>
            </a:r>
            <a:r>
              <a:rPr lang="en-GB"/>
              <a:t>” refers to a different team arriving at the same results using the original author's artifacts.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9B11-116E-5BD6-E871-852E55315C0B}"/>
              </a:ext>
            </a:extLst>
          </p:cNvPr>
          <p:cNvSpPr txBox="1"/>
          <p:nvPr/>
        </p:nvSpPr>
        <p:spPr>
          <a:xfrm>
            <a:off x="317376" y="4802178"/>
            <a:ext cx="850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National Academies of Sciences, Engineering, and Medicine. "Reproducibility and replicability in science." (2019).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64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F513-29B0-27F8-E25C-1BF67FD8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97D1-8E53-25BC-B706-C8B1D003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importance of good code (how to write loops) (see my book)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3972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E813-C017-5CDE-1919-D9818FF0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15A3-5B3E-618E-2A8C-B6804002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about scikit-learn and examples (linear regression and maybe logistic regression)</a:t>
            </a:r>
          </a:p>
          <a:p>
            <a:r>
              <a:rPr lang="en-US"/>
              <a:t>Scikit-learn for things like model validation, stratified sampling, etc.</a:t>
            </a:r>
          </a:p>
          <a:p>
            <a:r>
              <a:rPr lang="en-US"/>
              <a:t>Importance of good documentation (examples with scikit-learn docs)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4658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5D43-587E-2D7F-BFEF-A2108DF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C73C-671B-C6A2-B0EF-55A4AF2A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ACCEPTABLE: writing in a paper “I used this function”.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2643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4EC-C4DE-2365-3181-CBAB6748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8F88-E2BE-70A8-9CFF-10961B2C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in Papers / Documentation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63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82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Reproducibility and Replicability (two opposite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0741"/>
            <a:ext cx="7886700" cy="269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“</a:t>
            </a:r>
            <a:r>
              <a:rPr lang="en-GB" b="1" u="sng"/>
              <a:t>Reproducibility</a:t>
            </a:r>
            <a:r>
              <a:rPr lang="en-GB"/>
              <a:t>” refers to instances in which the original researcher's data and computer codes are used to regenerate the results, while “</a:t>
            </a:r>
            <a:r>
              <a:rPr lang="en-GB" b="1" u="sng"/>
              <a:t>replicability</a:t>
            </a:r>
            <a:r>
              <a:rPr lang="en-GB"/>
              <a:t>” refers to instances in which a researcher collects new data to arrive at the same scientific findings as a previous study.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9B11-116E-5BD6-E871-852E55315C0B}"/>
              </a:ext>
            </a:extLst>
          </p:cNvPr>
          <p:cNvSpPr txBox="1"/>
          <p:nvPr/>
        </p:nvSpPr>
        <p:spPr>
          <a:xfrm>
            <a:off x="317376" y="4802178"/>
            <a:ext cx="850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National Academies of Sciences, Engineering, and Medicine. "Reproducibility and replicability in science." (2019).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4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40C9-E01D-BEFC-1D9B-DA8A27C2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Reproducibility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D2-F5AD-E43A-CB56-D2496532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Machine Learning View of reproducibility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By using the same dataset, and following the same steps, that must be described, other researchers must be able to obtain the same trained model that has the same performance (in a statistical sense of distributions) by starting from scratch.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TL;DR (</a:t>
            </a:r>
            <a:r>
              <a:rPr lang="en-GB">
                <a:hlinkClick r:id="rId2"/>
              </a:rPr>
              <a:t>Too Long; Didn’t Read </a:t>
            </a:r>
            <a:r>
              <a:rPr lang="en-GB"/>
              <a:t>– Internet Slang)</a:t>
            </a:r>
          </a:p>
          <a:p>
            <a:pPr marL="0" indent="0">
              <a:buNone/>
            </a:pPr>
            <a:r>
              <a:rPr lang="en-CH"/>
              <a:t>Someone else must be able to get the same results you got.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66A4-1129-C42F-CA64-8F7D05E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Your task as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1C2E-4DCB-02D9-23DB-9F22FD9E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529"/>
            <a:ext cx="7886700" cy="329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/>
              <a:t>One important task, as scientists, is to make sure that your work is </a:t>
            </a:r>
            <a:r>
              <a:rPr lang="en-CH" sz="2400" u="sng"/>
              <a:t>reproducible</a:t>
            </a:r>
            <a:r>
              <a:rPr lang="en-CH" sz="2400"/>
              <a:t>. If is not, your work is scientifically useless.</a:t>
            </a:r>
          </a:p>
          <a:p>
            <a:pPr marL="0" indent="0">
              <a:buNone/>
            </a:pPr>
            <a:endParaRPr lang="en-CH" sz="2400"/>
          </a:p>
          <a:p>
            <a:pPr marL="0" indent="0">
              <a:buNone/>
            </a:pPr>
            <a:r>
              <a:rPr lang="en-CH" sz="2400"/>
              <a:t>In addition your work must be </a:t>
            </a:r>
            <a:r>
              <a:rPr lang="en-CH" sz="2400" u="sng"/>
              <a:t>transparent</a:t>
            </a:r>
            <a:r>
              <a:rPr lang="en-CH" sz="2400" b="1" u="sng"/>
              <a:t>. </a:t>
            </a:r>
            <a:r>
              <a:rPr lang="en-CH" sz="2400"/>
              <a:t>All the steps must be clear and understandable. Another researcher must be able (in theory) to re-implement (or understand) everything you did (every single step)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9615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C83-A3B8-19E8-D176-1D3A3DD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878675"/>
            <a:ext cx="8212974" cy="275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2248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5C83-A3B8-19E8-D176-1D3A3DD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878675"/>
            <a:ext cx="8212974" cy="275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YOUR.WORK.</a:t>
            </a:r>
          </a:p>
        </p:txBody>
      </p:sp>
    </p:spTree>
    <p:extLst>
      <p:ext uri="{BB962C8B-B14F-4D97-AF65-F5344CB8AC3E}">
        <p14:creationId xmlns:p14="http://schemas.microsoft.com/office/powerpoint/2010/main" val="2144447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11990</TotalTime>
  <Words>2398</Words>
  <Application>Microsoft Macintosh PowerPoint</Application>
  <PresentationFormat>On-screen Show (16:9)</PresentationFormat>
  <Paragraphs>270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Cabin</vt:lpstr>
      <vt:lpstr>Courier New</vt:lpstr>
      <vt:lpstr>Consolas</vt:lpstr>
      <vt:lpstr>Calibri</vt:lpstr>
      <vt:lpstr>Office Theme</vt:lpstr>
      <vt:lpstr>PowerPoint Presentation</vt:lpstr>
      <vt:lpstr>Learning Goals</vt:lpstr>
      <vt:lpstr>Skills for a machine learning project</vt:lpstr>
      <vt:lpstr>Reproducibility and Replicability (two opposite definitions)</vt:lpstr>
      <vt:lpstr>Reproducibility and Replicability (two opposite definitions)</vt:lpstr>
      <vt:lpstr>Reproducibility in Machine Learning</vt:lpstr>
      <vt:lpstr>Your task as scientists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reproducibility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Pipeline and Python Libraries</vt:lpstr>
      <vt:lpstr>Algorithms and Data Structures</vt:lpstr>
      <vt:lpstr>What is Not a “Collection”?</vt:lpstr>
      <vt:lpstr>A List is a Kind of Collection</vt:lpstr>
      <vt:lpstr>List Constants</vt:lpstr>
      <vt:lpstr>Looking Inside Lists</vt:lpstr>
      <vt:lpstr>Lists can be sliced</vt:lpstr>
      <vt:lpstr>A tale of two loops…</vt:lpstr>
      <vt:lpstr>Notes about loops</vt:lpstr>
      <vt:lpstr>Notes about loops with numpy</vt:lpstr>
      <vt:lpstr>Vectorized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Umberto Michelucci</cp:lastModifiedBy>
  <cp:revision>172</cp:revision>
  <dcterms:modified xsi:type="dcterms:W3CDTF">2022-08-24T09:10:10Z</dcterms:modified>
</cp:coreProperties>
</file>